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-176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35AFF-D89D-44A3-A870-69C9D50B83BC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05021-3782-43C0-AEB9-447D1086B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77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08990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0581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52380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463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8588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75123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41375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57536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27856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45180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6579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61399-F023-487B-866E-1E298ABD3663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82A39-4A39-4B3F-B5BF-89BFDBBE20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60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5117" y="4254"/>
            <a:ext cx="9144000" cy="720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69" y="79170"/>
            <a:ext cx="573623" cy="61607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283445" y="113406"/>
            <a:ext cx="681936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МЕХАНІЗМ НАДАННЯ СУБСИДІЇ</a:t>
            </a:r>
            <a:endParaRPr lang="ru-RU" sz="3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0" y="6582902"/>
            <a:ext cx="9144000" cy="3086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1736"/>
          <a:stretch/>
        </p:blipFill>
        <p:spPr>
          <a:xfrm rot="10800000">
            <a:off x="7814691" y="6366516"/>
            <a:ext cx="2658623" cy="1587944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0" y="6335623"/>
            <a:ext cx="746753" cy="87325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88061" y="835425"/>
            <a:ext cx="68193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 ГРОШОВІЙ ФОРМІ)</a:t>
            </a:r>
            <a:endParaRPr lang="ru-RU" sz="1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56371" y="4447621"/>
            <a:ext cx="1137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/>
              <a:t>ПРИЗНАЧЕНА СУБСИДІЯ</a:t>
            </a:r>
            <a:endParaRPr lang="ru-RU" sz="1200" dirty="0"/>
          </a:p>
        </p:txBody>
      </p:sp>
      <p:pic>
        <p:nvPicPr>
          <p:cNvPr id="133" name="Рисунок 1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97" y="3849741"/>
            <a:ext cx="540953" cy="558488"/>
          </a:xfrm>
          <a:prstGeom prst="rect">
            <a:avLst/>
          </a:prstGeom>
        </p:spPr>
      </p:pic>
      <p:sp>
        <p:nvSpPr>
          <p:cNvPr id="134" name="Овал 133"/>
          <p:cNvSpPr/>
          <p:nvPr/>
        </p:nvSpPr>
        <p:spPr>
          <a:xfrm>
            <a:off x="269304" y="3719793"/>
            <a:ext cx="1313104" cy="13096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6" name="Стрелка вправо 135"/>
          <p:cNvSpPr/>
          <p:nvPr/>
        </p:nvSpPr>
        <p:spPr>
          <a:xfrm>
            <a:off x="7063143" y="2625514"/>
            <a:ext cx="557684" cy="3089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43" y="2354085"/>
            <a:ext cx="670946" cy="692694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7562649" y="3247128"/>
            <a:ext cx="15069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350" dirty="0"/>
              <a:t>Зекономлена частина субсидії стає </a:t>
            </a:r>
            <a:r>
              <a:rPr lang="uk-UA" sz="1350" b="1" dirty="0">
                <a:solidFill>
                  <a:srgbClr val="FF0000"/>
                </a:solidFill>
              </a:rPr>
              <a:t>власним заощадженням </a:t>
            </a:r>
            <a:r>
              <a:rPr lang="uk-UA" sz="1350" dirty="0"/>
              <a:t>громадянина та </a:t>
            </a:r>
            <a:r>
              <a:rPr lang="uk-UA" sz="1350" b="1" dirty="0">
                <a:solidFill>
                  <a:srgbClr val="FF0000"/>
                </a:solidFill>
              </a:rPr>
              <a:t>може бути використана на власний розсуд</a:t>
            </a:r>
            <a:endParaRPr lang="ru-RU" sz="1350" b="1" dirty="0">
              <a:solidFill>
                <a:srgbClr val="FF0000"/>
              </a:solidFill>
            </a:endParaRPr>
          </a:p>
        </p:txBody>
      </p:sp>
      <p:pic>
        <p:nvPicPr>
          <p:cNvPr id="140" name="Рисунок 1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009" y="4701150"/>
            <a:ext cx="800829" cy="800829"/>
          </a:xfrm>
          <a:prstGeom prst="rect">
            <a:avLst/>
          </a:prstGeom>
        </p:spPr>
      </p:pic>
      <p:sp>
        <p:nvSpPr>
          <p:cNvPr id="141" name="Стрелка вправо 140"/>
          <p:cNvSpPr/>
          <p:nvPr/>
        </p:nvSpPr>
        <p:spPr>
          <a:xfrm>
            <a:off x="3931106" y="5429037"/>
            <a:ext cx="1511488" cy="30898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2" name="Группа 141"/>
          <p:cNvGrpSpPr/>
          <p:nvPr/>
        </p:nvGrpSpPr>
        <p:grpSpPr>
          <a:xfrm>
            <a:off x="2490346" y="4763569"/>
            <a:ext cx="1190219" cy="1239912"/>
            <a:chOff x="3813995" y="4413602"/>
            <a:chExt cx="1586959" cy="1653217"/>
          </a:xfrm>
        </p:grpSpPr>
        <p:pic>
          <p:nvPicPr>
            <p:cNvPr id="143" name="Рисунок 14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9094" y="4413602"/>
              <a:ext cx="1239863" cy="1237072"/>
            </a:xfrm>
            <a:prstGeom prst="rect">
              <a:avLst/>
            </a:prstGeom>
          </p:spPr>
        </p:pic>
        <p:sp>
          <p:nvSpPr>
            <p:cNvPr id="144" name="TextBox 143"/>
            <p:cNvSpPr txBox="1"/>
            <p:nvPr/>
          </p:nvSpPr>
          <p:spPr>
            <a:xfrm>
              <a:off x="3813995" y="5712876"/>
              <a:ext cx="158695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125" b="1" dirty="0"/>
                <a:t>Ощадбанк</a:t>
              </a:r>
              <a:endParaRPr lang="ru-RU" sz="1125" b="1" dirty="0"/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3991619" y="4827456"/>
            <a:ext cx="141346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75" dirty="0"/>
              <a:t>ПЛАТІЖНА СИСТЕМА</a:t>
            </a:r>
          </a:p>
          <a:p>
            <a:pPr algn="ctr"/>
            <a:r>
              <a:rPr lang="uk-UA" sz="975" b="1" dirty="0"/>
              <a:t>«ШВИДКА КОПІЙКА» </a:t>
            </a:r>
          </a:p>
          <a:p>
            <a:pPr algn="ctr"/>
            <a:endParaRPr lang="uk-UA" sz="975" b="1" dirty="0"/>
          </a:p>
          <a:p>
            <a:pPr algn="ctr"/>
            <a:endParaRPr lang="uk-UA" sz="975" b="1" dirty="0"/>
          </a:p>
        </p:txBody>
      </p:sp>
      <p:pic>
        <p:nvPicPr>
          <p:cNvPr id="146" name="Рисунок 1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901" y="1923323"/>
            <a:ext cx="747871" cy="848363"/>
          </a:xfrm>
          <a:prstGeom prst="rect">
            <a:avLst/>
          </a:prstGeom>
        </p:spPr>
      </p:pic>
      <p:sp>
        <p:nvSpPr>
          <p:cNvPr id="147" name="Стрелка вправо 146"/>
          <p:cNvSpPr/>
          <p:nvPr/>
        </p:nvSpPr>
        <p:spPr>
          <a:xfrm>
            <a:off x="4108709" y="2476220"/>
            <a:ext cx="1143317" cy="30898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8" name="TextBox 147"/>
          <p:cNvSpPr txBox="1"/>
          <p:nvPr/>
        </p:nvSpPr>
        <p:spPr>
          <a:xfrm>
            <a:off x="3548417" y="3149550"/>
            <a:ext cx="21041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>
                <a:solidFill>
                  <a:schemeClr val="bg1">
                    <a:lumMod val="65000"/>
                  </a:schemeClr>
                </a:solidFill>
              </a:rPr>
              <a:t>В ДЕНЬ ВИПЛАТИ ПЕНСІЙ</a:t>
            </a:r>
            <a:endParaRPr lang="ru-RU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800134" y="1887535"/>
            <a:ext cx="174733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/>
              <a:t>УКРПОШТА, </a:t>
            </a:r>
          </a:p>
          <a:p>
            <a:pPr algn="ctr"/>
            <a:r>
              <a:rPr lang="uk-UA" sz="1050" b="1" dirty="0"/>
              <a:t>ПЕНСІЙНІ РАХУНКИ</a:t>
            </a:r>
            <a:endParaRPr lang="ru-RU" sz="1050" b="1" dirty="0"/>
          </a:p>
        </p:txBody>
      </p:sp>
      <p:grpSp>
        <p:nvGrpSpPr>
          <p:cNvPr id="3" name="Группа 149"/>
          <p:cNvGrpSpPr/>
          <p:nvPr/>
        </p:nvGrpSpPr>
        <p:grpSpPr>
          <a:xfrm>
            <a:off x="6327971" y="1855659"/>
            <a:ext cx="552717" cy="425409"/>
            <a:chOff x="8132402" y="1210273"/>
            <a:chExt cx="736956" cy="567212"/>
          </a:xfrm>
        </p:grpSpPr>
        <p:sp>
          <p:nvSpPr>
            <p:cNvPr id="151" name="Овал 150"/>
            <p:cNvSpPr/>
            <p:nvPr/>
          </p:nvSpPr>
          <p:spPr>
            <a:xfrm>
              <a:off x="8210004" y="1210273"/>
              <a:ext cx="567212" cy="56721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8132402" y="1287561"/>
              <a:ext cx="736956" cy="478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uk-UA" sz="1950" b="1" dirty="0">
                  <a:solidFill>
                    <a:schemeClr val="bg1"/>
                  </a:solidFill>
                </a:rPr>
                <a:t>70</a:t>
              </a:r>
              <a:r>
                <a:rPr lang="uk-UA" sz="1125" b="1" dirty="0">
                  <a:solidFill>
                    <a:schemeClr val="bg1"/>
                  </a:solidFill>
                </a:rPr>
                <a:t>%</a:t>
              </a:r>
              <a:r>
                <a:rPr lang="uk-UA" sz="1500" b="1" dirty="0">
                  <a:solidFill>
                    <a:srgbClr val="FF0000"/>
                  </a:solidFill>
                </a:rPr>
                <a:t> </a:t>
              </a:r>
            </a:p>
            <a:p>
              <a:pPr algn="ctr">
                <a:lnSpc>
                  <a:spcPct val="70000"/>
                </a:lnSpc>
              </a:pPr>
              <a:r>
                <a:rPr lang="uk-UA" sz="525" dirty="0" err="1">
                  <a:solidFill>
                    <a:schemeClr val="bg1"/>
                  </a:solidFill>
                </a:rPr>
                <a:t>субсидіантів</a:t>
              </a:r>
              <a:endParaRPr lang="ru-RU" sz="525" dirty="0">
                <a:solidFill>
                  <a:schemeClr val="bg1"/>
                </a:solidFill>
              </a:endParaRPr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202625" y="1949668"/>
            <a:ext cx="161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00" dirty="0"/>
              <a:t>НА ОСНОВІ СОЦІАЛЬНИХ НОРМ СПОЖИВАННЯ</a:t>
            </a:r>
            <a:endParaRPr lang="ru-RU" sz="900" dirty="0"/>
          </a:p>
        </p:txBody>
      </p:sp>
      <p:pic>
        <p:nvPicPr>
          <p:cNvPr id="154" name="Рисунок 1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16" y="1577944"/>
            <a:ext cx="1401370" cy="320325"/>
          </a:xfrm>
          <a:prstGeom prst="rect">
            <a:avLst/>
          </a:prstGeom>
        </p:spPr>
      </p:pic>
      <p:sp>
        <p:nvSpPr>
          <p:cNvPr id="155" name="Прямоугольник 154"/>
          <p:cNvSpPr/>
          <p:nvPr/>
        </p:nvSpPr>
        <p:spPr>
          <a:xfrm>
            <a:off x="2044196" y="1084458"/>
            <a:ext cx="45719" cy="468759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6" name="Стрелка вправо 155"/>
          <p:cNvSpPr/>
          <p:nvPr/>
        </p:nvSpPr>
        <p:spPr>
          <a:xfrm>
            <a:off x="1870680" y="3404959"/>
            <a:ext cx="557684" cy="3089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7" name="Стрелка вправо 156"/>
          <p:cNvSpPr/>
          <p:nvPr/>
        </p:nvSpPr>
        <p:spPr>
          <a:xfrm>
            <a:off x="1853822" y="5299202"/>
            <a:ext cx="557684" cy="3089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8" name="Стрелка вправо 157"/>
          <p:cNvSpPr/>
          <p:nvPr/>
        </p:nvSpPr>
        <p:spPr>
          <a:xfrm rot="5400000">
            <a:off x="812219" y="2844205"/>
            <a:ext cx="326666" cy="3089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6" name="Группа 8"/>
          <p:cNvGrpSpPr/>
          <p:nvPr/>
        </p:nvGrpSpPr>
        <p:grpSpPr>
          <a:xfrm>
            <a:off x="4353282" y="5391570"/>
            <a:ext cx="587830" cy="327273"/>
            <a:chOff x="4292232" y="5162157"/>
            <a:chExt cx="587830" cy="327273"/>
          </a:xfrm>
        </p:grpSpPr>
        <p:pic>
          <p:nvPicPr>
            <p:cNvPr id="159" name="Рисунок 1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4292232" y="5162157"/>
              <a:ext cx="473962" cy="315975"/>
            </a:xfrm>
            <a:prstGeom prst="rect">
              <a:avLst/>
            </a:prstGeom>
          </p:spPr>
        </p:pic>
        <p:pic>
          <p:nvPicPr>
            <p:cNvPr id="160" name="Рисунок 15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4406100" y="5173455"/>
              <a:ext cx="473962" cy="315975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369914" y="2490147"/>
            <a:ext cx="584719" cy="293622"/>
            <a:chOff x="4355194" y="2569332"/>
            <a:chExt cx="392770" cy="197233"/>
          </a:xfrm>
        </p:grpSpPr>
        <p:pic>
          <p:nvPicPr>
            <p:cNvPr id="161" name="Рисунок 1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4355194" y="2569332"/>
              <a:ext cx="278901" cy="185934"/>
            </a:xfrm>
            <a:prstGeom prst="rect">
              <a:avLst/>
            </a:prstGeom>
          </p:spPr>
        </p:pic>
        <p:pic>
          <p:nvPicPr>
            <p:cNvPr id="162" name="Рисунок 16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4469063" y="2580631"/>
              <a:ext cx="278901" cy="185934"/>
            </a:xfrm>
            <a:prstGeom prst="rect">
              <a:avLst/>
            </a:prstGeom>
          </p:spPr>
        </p:pic>
      </p:grpSp>
      <p:grpSp>
        <p:nvGrpSpPr>
          <p:cNvPr id="9" name="Группа 162"/>
          <p:cNvGrpSpPr/>
          <p:nvPr/>
        </p:nvGrpSpPr>
        <p:grpSpPr>
          <a:xfrm>
            <a:off x="2915458" y="3226135"/>
            <a:ext cx="392770" cy="197233"/>
            <a:chOff x="2239780" y="3606119"/>
            <a:chExt cx="523693" cy="262977"/>
          </a:xfrm>
        </p:grpSpPr>
        <p:pic>
          <p:nvPicPr>
            <p:cNvPr id="164" name="Рисунок 16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239780" y="3606119"/>
              <a:ext cx="371868" cy="247912"/>
            </a:xfrm>
            <a:prstGeom prst="rect">
              <a:avLst/>
            </a:prstGeom>
          </p:spPr>
        </p:pic>
        <p:pic>
          <p:nvPicPr>
            <p:cNvPr id="165" name="Рисунок 16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391605" y="3621184"/>
              <a:ext cx="371868" cy="247912"/>
            </a:xfrm>
            <a:prstGeom prst="rect">
              <a:avLst/>
            </a:prstGeom>
          </p:spPr>
        </p:pic>
      </p:grpSp>
      <p:grpSp>
        <p:nvGrpSpPr>
          <p:cNvPr id="10" name="Группа 165"/>
          <p:cNvGrpSpPr/>
          <p:nvPr/>
        </p:nvGrpSpPr>
        <p:grpSpPr>
          <a:xfrm>
            <a:off x="1473696" y="4680608"/>
            <a:ext cx="392770" cy="197233"/>
            <a:chOff x="2201146" y="4635452"/>
            <a:chExt cx="523693" cy="262977"/>
          </a:xfrm>
        </p:grpSpPr>
        <p:pic>
          <p:nvPicPr>
            <p:cNvPr id="167" name="Рисунок 16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201146" y="4635452"/>
              <a:ext cx="371868" cy="247912"/>
            </a:xfrm>
            <a:prstGeom prst="rect">
              <a:avLst/>
            </a:prstGeom>
          </p:spPr>
        </p:pic>
        <p:pic>
          <p:nvPicPr>
            <p:cNvPr id="168" name="Рисунок 1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352971" y="4650517"/>
              <a:ext cx="371868" cy="247912"/>
            </a:xfrm>
            <a:prstGeom prst="rect">
              <a:avLst/>
            </a:prstGeom>
          </p:spPr>
        </p:pic>
      </p:grpSp>
      <p:grpSp>
        <p:nvGrpSpPr>
          <p:cNvPr id="11" name="Группа 174"/>
          <p:cNvGrpSpPr/>
          <p:nvPr/>
        </p:nvGrpSpPr>
        <p:grpSpPr>
          <a:xfrm>
            <a:off x="2417744" y="1779891"/>
            <a:ext cx="1190219" cy="1309922"/>
            <a:chOff x="3679443" y="1853502"/>
            <a:chExt cx="1586959" cy="1746562"/>
          </a:xfrm>
        </p:grpSpPr>
        <p:pic>
          <p:nvPicPr>
            <p:cNvPr id="176" name="Рисунок 17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4883" y="1853502"/>
              <a:ext cx="1202963" cy="1200254"/>
            </a:xfrm>
            <a:prstGeom prst="rect">
              <a:avLst/>
            </a:prstGeom>
          </p:spPr>
        </p:pic>
        <p:sp>
          <p:nvSpPr>
            <p:cNvPr id="177" name="TextBox 176"/>
            <p:cNvSpPr txBox="1"/>
            <p:nvPr/>
          </p:nvSpPr>
          <p:spPr>
            <a:xfrm>
              <a:off x="3679443" y="3015288"/>
              <a:ext cx="158695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125" b="1" dirty="0"/>
                <a:t>Пенсійний фонд України</a:t>
              </a:r>
              <a:endParaRPr lang="ru-RU" sz="1125" b="1" dirty="0"/>
            </a:p>
          </p:txBody>
        </p:sp>
      </p:grpSp>
      <p:pic>
        <p:nvPicPr>
          <p:cNvPr id="178" name="Рисунок 1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41677">
            <a:off x="7173103" y="2700383"/>
            <a:ext cx="278901" cy="185934"/>
          </a:xfrm>
          <a:prstGeom prst="rect">
            <a:avLst/>
          </a:prstGeom>
        </p:spPr>
      </p:pic>
      <p:sp>
        <p:nvSpPr>
          <p:cNvPr id="180" name="TextBox 179"/>
          <p:cNvSpPr txBox="1"/>
          <p:nvPr/>
        </p:nvSpPr>
        <p:spPr>
          <a:xfrm>
            <a:off x="5620582" y="2872974"/>
            <a:ext cx="14134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ПЕНСІОНЕРИ</a:t>
            </a:r>
            <a:endParaRPr lang="ru-RU" sz="1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5639635" y="5538681"/>
            <a:ext cx="14134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ПЕНСІОНЕРИ</a:t>
            </a:r>
            <a:endParaRPr lang="ru-RU" sz="1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7357178" y="1033697"/>
            <a:ext cx="45719" cy="468759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7" name="Стрелка вправо 136"/>
          <p:cNvSpPr/>
          <p:nvPr/>
        </p:nvSpPr>
        <p:spPr>
          <a:xfrm>
            <a:off x="7092850" y="4973774"/>
            <a:ext cx="557684" cy="3089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179" name="Рисунок 1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41677">
            <a:off x="7196126" y="5026941"/>
            <a:ext cx="278901" cy="185934"/>
          </a:xfrm>
          <a:prstGeom prst="rect">
            <a:avLst/>
          </a:prstGeom>
        </p:spPr>
      </p:pic>
      <p:sp>
        <p:nvSpPr>
          <p:cNvPr id="4" name="Дуга 3"/>
          <p:cNvSpPr/>
          <p:nvPr/>
        </p:nvSpPr>
        <p:spPr>
          <a:xfrm>
            <a:off x="2738276" y="4344194"/>
            <a:ext cx="3952521" cy="419375"/>
          </a:xfrm>
          <a:prstGeom prst="arc">
            <a:avLst>
              <a:gd name="adj1" fmla="val 10839197"/>
              <a:gd name="adj2" fmla="val 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Дуга 182"/>
          <p:cNvSpPr/>
          <p:nvPr/>
        </p:nvSpPr>
        <p:spPr>
          <a:xfrm rot="10800000">
            <a:off x="2695239" y="3020364"/>
            <a:ext cx="3952521" cy="419375"/>
          </a:xfrm>
          <a:prstGeom prst="arc">
            <a:avLst>
              <a:gd name="adj1" fmla="val 10839197"/>
              <a:gd name="adj2" fmla="val 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83"/>
          <p:cNvGrpSpPr/>
          <p:nvPr/>
        </p:nvGrpSpPr>
        <p:grpSpPr>
          <a:xfrm>
            <a:off x="6095541" y="3214507"/>
            <a:ext cx="392770" cy="197233"/>
            <a:chOff x="2239780" y="3606119"/>
            <a:chExt cx="523693" cy="262977"/>
          </a:xfrm>
        </p:grpSpPr>
        <p:pic>
          <p:nvPicPr>
            <p:cNvPr id="185" name="Рисунок 18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239780" y="3606119"/>
              <a:ext cx="371868" cy="247912"/>
            </a:xfrm>
            <a:prstGeom prst="rect">
              <a:avLst/>
            </a:prstGeom>
          </p:spPr>
        </p:pic>
        <p:pic>
          <p:nvPicPr>
            <p:cNvPr id="186" name="Рисунок 18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391605" y="3621184"/>
              <a:ext cx="371868" cy="247912"/>
            </a:xfrm>
            <a:prstGeom prst="rect">
              <a:avLst/>
            </a:prstGeom>
          </p:spPr>
        </p:pic>
      </p:grpSp>
      <p:grpSp>
        <p:nvGrpSpPr>
          <p:cNvPr id="13" name="Группа 189"/>
          <p:cNvGrpSpPr/>
          <p:nvPr/>
        </p:nvGrpSpPr>
        <p:grpSpPr>
          <a:xfrm>
            <a:off x="2868683" y="4357699"/>
            <a:ext cx="392770" cy="197233"/>
            <a:chOff x="2239780" y="3606119"/>
            <a:chExt cx="523693" cy="262977"/>
          </a:xfrm>
        </p:grpSpPr>
        <p:pic>
          <p:nvPicPr>
            <p:cNvPr id="191" name="Рисунок 19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239780" y="3606119"/>
              <a:ext cx="371868" cy="247912"/>
            </a:xfrm>
            <a:prstGeom prst="rect">
              <a:avLst/>
            </a:prstGeom>
          </p:spPr>
        </p:pic>
        <p:pic>
          <p:nvPicPr>
            <p:cNvPr id="192" name="Рисунок 19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391605" y="3621184"/>
              <a:ext cx="371868" cy="247912"/>
            </a:xfrm>
            <a:prstGeom prst="rect">
              <a:avLst/>
            </a:prstGeom>
          </p:spPr>
        </p:pic>
      </p:grpSp>
      <p:grpSp>
        <p:nvGrpSpPr>
          <p:cNvPr id="14" name="Группа 192"/>
          <p:cNvGrpSpPr/>
          <p:nvPr/>
        </p:nvGrpSpPr>
        <p:grpSpPr>
          <a:xfrm>
            <a:off x="6048766" y="4346071"/>
            <a:ext cx="392770" cy="197233"/>
            <a:chOff x="2239780" y="3606119"/>
            <a:chExt cx="523693" cy="262977"/>
          </a:xfrm>
        </p:grpSpPr>
        <p:pic>
          <p:nvPicPr>
            <p:cNvPr id="194" name="Рисунок 19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239780" y="3606119"/>
              <a:ext cx="371868" cy="247912"/>
            </a:xfrm>
            <a:prstGeom prst="rect">
              <a:avLst/>
            </a:prstGeom>
          </p:spPr>
        </p:pic>
        <p:pic>
          <p:nvPicPr>
            <p:cNvPr id="195" name="Рисунок 19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41677">
              <a:off x="2391605" y="3621184"/>
              <a:ext cx="371868" cy="247912"/>
            </a:xfrm>
            <a:prstGeom prst="rect">
              <a:avLst/>
            </a:prstGeom>
          </p:spPr>
        </p:pic>
      </p:grpSp>
      <p:sp>
        <p:nvSpPr>
          <p:cNvPr id="67" name="TextBox 66"/>
          <p:cNvSpPr txBox="1"/>
          <p:nvPr/>
        </p:nvSpPr>
        <p:spPr>
          <a:xfrm>
            <a:off x="1393371" y="5965371"/>
            <a:ext cx="6836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b="1" dirty="0" smtClean="0"/>
              <a:t>!!! Особам, які не одержують пенсії, необхідно звернутися після  12 березня 2019 року до                           АТ «Ощадбанк»  для отримання субсидії з паспортом та ідентифікаційним номером</a:t>
            </a:r>
            <a:endParaRPr lang="uk-UA" sz="1200" b="1" dirty="0"/>
          </a:p>
        </p:txBody>
      </p:sp>
    </p:spTree>
    <p:extLst>
      <p:ext uri="{BB962C8B-B14F-4D97-AF65-F5344CB8AC3E}">
        <p14:creationId xmlns="" xmlns:p14="http://schemas.microsoft.com/office/powerpoint/2010/main" val="5371183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81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Vlasov Eugene</dc:creator>
  <cp:lastModifiedBy>PohorilaIM</cp:lastModifiedBy>
  <cp:revision>12</cp:revision>
  <dcterms:created xsi:type="dcterms:W3CDTF">2019-02-13T09:59:37Z</dcterms:created>
  <dcterms:modified xsi:type="dcterms:W3CDTF">2019-02-18T16:50:04Z</dcterms:modified>
</cp:coreProperties>
</file>