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7.xml.rels" ContentType="application/vnd.openxmlformats-package.relationships+xml"/>
  <Override PartName="/ppt/slides/_rels/slide32.xml.rels" ContentType="application/vnd.openxmlformats-package.relationships+xml"/>
  <Override PartName="/ppt/slides/_rels/slide26.xml.rels" ContentType="application/vnd.openxmlformats-package.relationships+xml"/>
  <Override PartName="/ppt/slides/_rels/slide33.xml.rels" ContentType="application/vnd.openxmlformats-package.relationships+xml"/>
  <Override PartName="/ppt/slides/_rels/slide1.xml.rels" ContentType="application/vnd.openxmlformats-package.relationships+xml"/>
  <Override PartName="/ppt/slides/_rels/slide31.xml.rels" ContentType="application/vnd.openxmlformats-package.relationships+xml"/>
  <Override PartName="/ppt/slides/_rels/slide25.xml.rels" ContentType="application/vnd.openxmlformats-package.relationships+xml"/>
  <Override PartName="/ppt/slides/_rels/slide11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21.xml.rels" ContentType="application/vnd.openxmlformats-package.relationships+xml"/>
  <Override PartName="/ppt/slides/_rels/slide10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2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25.jpeg" ContentType="image/jpeg"/>
  <Override PartName="/ppt/media/image26.jpeg" ContentType="image/jpeg"/>
  <Override PartName="/ppt/media/image27.jpeg" ContentType="image/jpeg"/>
  <Override PartName="/ppt/media/image29.jpeg" ContentType="image/jpeg"/>
  <Override PartName="/ppt/media/image28.jpeg" ContentType="image/jpe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16.png" ContentType="image/png"/>
  <Override PartName="/ppt/media/image15.png" ContentType="image/png"/>
  <Override PartName="/ppt/media/image5.jpeg" ContentType="image/jpe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30.png" ContentType="image/png"/>
  <Override PartName="/ppt/media/image31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6.png" ContentType="image/png"/>
  <Override PartName="/ppt/media/image2.png" ContentType="image/png"/>
  <Override PartName="/ppt/media/image8.png" ContentType="image/png"/>
  <Override PartName="/ppt/media/image3.png" ContentType="image/png"/>
  <Override PartName="/ppt/media/image4.png" ContentType="image/png"/>
  <Override PartName="/ppt/media/image1.png" ContentType="image/png"/>
  <Override PartName="/ppt/media/image7.png" ContentType="image/png"/>
  <Override PartName="/ppt/media/image9.png" ContentType="image/png"/>
  <Override PartName="/ppt/notesSlides/_rels/notesSlide25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2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5.xml" ContentType="application/vnd.openxmlformats-officedocument.presentationml.notesSlide+xml"/>
  <Override PartName="/ppt/slideMasters/_rels/slideMaster1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8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1.xml" ContentType="application/vnd.openxmlformats-officedocument.theme+xml"/>
  <Override PartName="/ppt/theme/theme20.xml" ContentType="application/vnd.openxmlformats-officedocument.theme+xml"/>
  <Override PartName="/ppt/theme/theme19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_rels/slideLayout5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205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20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228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203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35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233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23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39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220.xml.rels" ContentType="application/vnd.openxmlformats-package.relationships+xml"/>
  <Override PartName="/ppt/slideLayouts/_rels/slideLayout193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200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236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7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226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9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237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212.xml.rels" ContentType="application/vnd.openxmlformats-package.relationships+xml"/>
  <Override PartName="/ppt/slideLayouts/_rels/slideLayout197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192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198.xml.rels" ContentType="application/vnd.openxmlformats-package.relationships+xml"/>
  <Override PartName="/ppt/slideLayouts/_rels/slideLayout213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218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211.xml.rels" ContentType="application/vnd.openxmlformats-package.relationships+xml"/>
  <Override PartName="/ppt/slideLayouts/_rels/slideLayout196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21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207.xml.rels" ContentType="application/vnd.openxmlformats-package.relationships+xml"/>
  <Override PartName="/ppt/slideLayouts/_rels/slideLayout222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214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2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1.xml.rels" ContentType="application/vnd.openxmlformats-package.relationships+xml"/>
  <Override PartName="/ppt/slideLayouts/_rels/slideLayout202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232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20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210.xml.rels" ContentType="application/vnd.openxmlformats-package.relationships+xml"/>
  <Override PartName="/ppt/slideLayouts/_rels/slideLayout195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9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20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24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217.xml.rels" ContentType="application/vnd.openxmlformats-package.relationships+xml"/>
  <Override PartName="/ppt/slideLayouts/_rels/slideLayout240.xml.rels" ContentType="application/vnd.openxmlformats-package.relationships+xml"/>
  <Override PartName="/ppt/slideLayouts/_rels/slideLayout234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215.xml.rels" ContentType="application/vnd.openxmlformats-package.relationships+xml"/>
  <Override PartName="/ppt/slideLayouts/_rels/slideLayout230.xml.rels" ContentType="application/vnd.openxmlformats-package.relationships+xml"/>
  <Override PartName="/ppt/slideLayouts/_rels/slideLayout208.xml.rels" ContentType="application/vnd.openxmlformats-package.relationships+xml"/>
  <Override PartName="/ppt/slideLayouts/_rels/slideLayout22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231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216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25.xml.rels" ContentType="application/vnd.openxmlformats-package.relationships+xml"/>
  <Override PartName="/ppt/slideLayouts/_rels/slideLayout194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45.xml.rels" ContentType="application/vnd.openxmlformats-package.relationships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43.xml" ContentType="application/vnd.openxmlformats-officedocument.presentationml.slideLayout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  <p:sldMasterId id="2147483843" r:id="rId17"/>
    <p:sldMasterId id="2147483856" r:id="rId18"/>
    <p:sldMasterId id="2147483869" r:id="rId19"/>
    <p:sldMasterId id="2147483882" r:id="rId20"/>
    <p:sldMasterId id="2147483895" r:id="rId21"/>
  </p:sldMasterIdLst>
  <p:notesMasterIdLst>
    <p:notesMasterId r:id="rId22"/>
  </p:notesMasterIdLst>
  <p:sldIdLst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287" r:id="rId54"/>
    <p:sldId id="288" r:id="rId55"/>
  </p:sldIdLst>
  <p:sldSz cx="9144000" cy="6858000"/>
  <p:notesSz cx="6761162" cy="99425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notesMaster" Target="notesMasters/notesMaster1.xml"/><Relationship Id="rId23" Type="http://schemas.openxmlformats.org/officeDocument/2006/relationships/slide" Target="slides/slide1.xml"/><Relationship Id="rId24" Type="http://schemas.openxmlformats.org/officeDocument/2006/relationships/slide" Target="slides/slide2.xml"/><Relationship Id="rId25" Type="http://schemas.openxmlformats.org/officeDocument/2006/relationships/slide" Target="slides/slide3.xml"/><Relationship Id="rId26" Type="http://schemas.openxmlformats.org/officeDocument/2006/relationships/slide" Target="slides/slide4.xml"/><Relationship Id="rId27" Type="http://schemas.openxmlformats.org/officeDocument/2006/relationships/slide" Target="slides/slide5.xml"/><Relationship Id="rId28" Type="http://schemas.openxmlformats.org/officeDocument/2006/relationships/slide" Target="slides/slide6.xml"/><Relationship Id="rId29" Type="http://schemas.openxmlformats.org/officeDocument/2006/relationships/slide" Target="slides/slide7.xml"/><Relationship Id="rId30" Type="http://schemas.openxmlformats.org/officeDocument/2006/relationships/slide" Target="slides/slide8.xml"/><Relationship Id="rId31" Type="http://schemas.openxmlformats.org/officeDocument/2006/relationships/slide" Target="slides/slide9.xml"/><Relationship Id="rId32" Type="http://schemas.openxmlformats.org/officeDocument/2006/relationships/slide" Target="slides/slide10.xml"/><Relationship Id="rId33" Type="http://schemas.openxmlformats.org/officeDocument/2006/relationships/slide" Target="slides/slide11.xml"/><Relationship Id="rId34" Type="http://schemas.openxmlformats.org/officeDocument/2006/relationships/slide" Target="slides/slide12.xml"/><Relationship Id="rId35" Type="http://schemas.openxmlformats.org/officeDocument/2006/relationships/slide" Target="slides/slide13.xml"/><Relationship Id="rId36" Type="http://schemas.openxmlformats.org/officeDocument/2006/relationships/slide" Target="slides/slide14.xml"/><Relationship Id="rId37" Type="http://schemas.openxmlformats.org/officeDocument/2006/relationships/slide" Target="slides/slide15.xml"/><Relationship Id="rId38" Type="http://schemas.openxmlformats.org/officeDocument/2006/relationships/slide" Target="slides/slide16.xml"/><Relationship Id="rId39" Type="http://schemas.openxmlformats.org/officeDocument/2006/relationships/slide" Target="slides/slide17.xml"/><Relationship Id="rId40" Type="http://schemas.openxmlformats.org/officeDocument/2006/relationships/slide" Target="slides/slide18.xml"/><Relationship Id="rId41" Type="http://schemas.openxmlformats.org/officeDocument/2006/relationships/slide" Target="slides/slide19.xml"/><Relationship Id="rId42" Type="http://schemas.openxmlformats.org/officeDocument/2006/relationships/slide" Target="slides/slide20.xml"/><Relationship Id="rId43" Type="http://schemas.openxmlformats.org/officeDocument/2006/relationships/slide" Target="slides/slide21.xml"/><Relationship Id="rId44" Type="http://schemas.openxmlformats.org/officeDocument/2006/relationships/slide" Target="slides/slide22.xml"/><Relationship Id="rId45" Type="http://schemas.openxmlformats.org/officeDocument/2006/relationships/slide" Target="slides/slide23.xml"/><Relationship Id="rId46" Type="http://schemas.openxmlformats.org/officeDocument/2006/relationships/slide" Target="slides/slide24.xml"/><Relationship Id="rId47" Type="http://schemas.openxmlformats.org/officeDocument/2006/relationships/slide" Target="slides/slide25.xml"/><Relationship Id="rId48" Type="http://schemas.openxmlformats.org/officeDocument/2006/relationships/slide" Target="slides/slide26.xml"/><Relationship Id="rId49" Type="http://schemas.openxmlformats.org/officeDocument/2006/relationships/slide" Target="slides/slide27.xml"/><Relationship Id="rId50" Type="http://schemas.openxmlformats.org/officeDocument/2006/relationships/slide" Target="slides/slide28.xml"/><Relationship Id="rId51" Type="http://schemas.openxmlformats.org/officeDocument/2006/relationships/slide" Target="slides/slide29.xml"/><Relationship Id="rId52" Type="http://schemas.openxmlformats.org/officeDocument/2006/relationships/slide" Target="slides/slide30.xml"/><Relationship Id="rId53" Type="http://schemas.openxmlformats.org/officeDocument/2006/relationships/slide" Target="slides/slide31.xml"/><Relationship Id="rId54" Type="http://schemas.openxmlformats.org/officeDocument/2006/relationships/slide" Target="slides/slide32.xml"/><Relationship Id="rId55" Type="http://schemas.openxmlformats.org/officeDocument/2006/relationships/slide" Target="slides/slide3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4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4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4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5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5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16BBA477-8E82-4AB1-AF17-0A95B6E94944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Rectangle 8"/>
          <p:cNvSpPr/>
          <p:nvPr/>
        </p:nvSpPr>
        <p:spPr>
          <a:xfrm>
            <a:off x="3825720" y="9445680"/>
            <a:ext cx="2927880" cy="4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tabLst>
                <a:tab algn="l" pos="409680"/>
                <a:tab algn="l" pos="820800"/>
                <a:tab algn="l" pos="1231920"/>
                <a:tab algn="l" pos="1643040"/>
                <a:tab algn="l" pos="2054160"/>
                <a:tab algn="l" pos="2465280"/>
                <a:tab algn="l" pos="2876400"/>
              </a:tabLst>
            </a:pPr>
            <a:fld id="{483245BC-778D-426D-97B8-2328078231D2}" type="slidenum">
              <a:rPr b="0" lang="ru-RU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300" spc="-1" strike="noStrike">
              <a:latin typeface="Arial"/>
            </a:endParaRPr>
          </a:p>
        </p:txBody>
      </p:sp>
      <p:sp>
        <p:nvSpPr>
          <p:cNvPr id="1483" name="Text Box 1_1"/>
          <p:cNvSpPr/>
          <p:nvPr/>
        </p:nvSpPr>
        <p:spPr>
          <a:xfrm>
            <a:off x="3825720" y="9445680"/>
            <a:ext cx="292968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C6CADC7C-FFB8-4426-AF5D-5CDA0BA7197C}" type="slidenum">
              <a:rPr b="0" lang="ru-RU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300" spc="-1" strike="noStrike">
              <a:latin typeface="Arial"/>
            </a:endParaRPr>
          </a:p>
        </p:txBody>
      </p:sp>
      <p:sp>
        <p:nvSpPr>
          <p:cNvPr id="1484" name="Text Box 2_1"/>
          <p:cNvSpPr/>
          <p:nvPr/>
        </p:nvSpPr>
        <p:spPr>
          <a:xfrm>
            <a:off x="3825720" y="9445680"/>
            <a:ext cx="2931120" cy="49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A622C4F6-81C5-4AEC-A775-D1399EE45240}" type="slidenum">
              <a:rPr b="0" lang="ru-RU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300" spc="-1" strike="noStrike">
              <a:latin typeface="Arial"/>
            </a:endParaRPr>
          </a:p>
        </p:txBody>
      </p:sp>
      <p:sp>
        <p:nvSpPr>
          <p:cNvPr id="1485" name="PlaceHolder 1"/>
          <p:cNvSpPr>
            <a:spLocks noGrp="1"/>
          </p:cNvSpPr>
          <p:nvPr>
            <p:ph type="sldImg"/>
          </p:nvPr>
        </p:nvSpPr>
        <p:spPr>
          <a:xfrm>
            <a:off x="66600" y="755640"/>
            <a:ext cx="6623640" cy="3724920"/>
          </a:xfrm>
          <a:prstGeom prst="rect">
            <a:avLst/>
          </a:prstGeom>
        </p:spPr>
      </p:sp>
      <p:sp>
        <p:nvSpPr>
          <p:cNvPr id="1486" name="PlaceHolder 2"/>
          <p:cNvSpPr>
            <a:spLocks noGrp="1"/>
          </p:cNvSpPr>
          <p:nvPr>
            <p:ph type="body"/>
          </p:nvPr>
        </p:nvSpPr>
        <p:spPr>
          <a:xfrm>
            <a:off x="676440" y="4722840"/>
            <a:ext cx="5406120" cy="4471200"/>
          </a:xfrm>
          <a:prstGeom prst="rect">
            <a:avLst/>
          </a:prstGeom>
        </p:spPr>
        <p:txBody>
          <a:bodyPr lIns="83520" rIns="83520" tIns="41760" bIns="4176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Rectangle 8_0"/>
          <p:cNvSpPr/>
          <p:nvPr/>
        </p:nvSpPr>
        <p:spPr>
          <a:xfrm>
            <a:off x="3825720" y="9445680"/>
            <a:ext cx="2927880" cy="4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tabLst>
                <a:tab algn="l" pos="409680"/>
                <a:tab algn="l" pos="820800"/>
                <a:tab algn="l" pos="1231920"/>
                <a:tab algn="l" pos="1643040"/>
                <a:tab algn="l" pos="2054160"/>
                <a:tab algn="l" pos="2465280"/>
                <a:tab algn="l" pos="2876400"/>
              </a:tabLst>
            </a:pPr>
            <a:fld id="{BD29058A-C2CB-4B7D-818F-128CEB47EF51}" type="slidenum">
              <a:rPr b="0" lang="ru-RU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300" spc="-1" strike="noStrike">
              <a:latin typeface="Arial"/>
            </a:endParaRPr>
          </a:p>
        </p:txBody>
      </p:sp>
      <p:sp>
        <p:nvSpPr>
          <p:cNvPr id="1488" name="Text Box 1_2"/>
          <p:cNvSpPr/>
          <p:nvPr/>
        </p:nvSpPr>
        <p:spPr>
          <a:xfrm>
            <a:off x="3825720" y="9445680"/>
            <a:ext cx="292968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7167DFA9-DEF7-46E9-B35C-F3F87837B086}" type="slidenum">
              <a:rPr b="0" lang="ru-RU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300" spc="-1" strike="noStrike">
              <a:latin typeface="Arial"/>
            </a:endParaRPr>
          </a:p>
        </p:txBody>
      </p:sp>
      <p:sp>
        <p:nvSpPr>
          <p:cNvPr id="1489" name="Text Box 2_2"/>
          <p:cNvSpPr/>
          <p:nvPr/>
        </p:nvSpPr>
        <p:spPr>
          <a:xfrm>
            <a:off x="3825720" y="9445680"/>
            <a:ext cx="2931120" cy="49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9A6E3C5C-23E5-4228-83E0-A07BB19D5BF8}" type="slidenum">
              <a:rPr b="0" lang="ru-RU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300" spc="-1" strike="noStrike">
              <a:latin typeface="Arial"/>
            </a:endParaRPr>
          </a:p>
        </p:txBody>
      </p:sp>
      <p:sp>
        <p:nvSpPr>
          <p:cNvPr id="1490" name="PlaceHolder 1"/>
          <p:cNvSpPr>
            <a:spLocks noGrp="1"/>
          </p:cNvSpPr>
          <p:nvPr>
            <p:ph type="sldImg"/>
          </p:nvPr>
        </p:nvSpPr>
        <p:spPr>
          <a:xfrm>
            <a:off x="66600" y="755640"/>
            <a:ext cx="6623640" cy="3724920"/>
          </a:xfrm>
          <a:prstGeom prst="rect">
            <a:avLst/>
          </a:prstGeom>
        </p:spPr>
      </p:sp>
      <p:sp>
        <p:nvSpPr>
          <p:cNvPr id="1491" name="PlaceHolder 2"/>
          <p:cNvSpPr>
            <a:spLocks noGrp="1"/>
          </p:cNvSpPr>
          <p:nvPr>
            <p:ph type="body"/>
          </p:nvPr>
        </p:nvSpPr>
        <p:spPr>
          <a:xfrm>
            <a:off x="676440" y="4722840"/>
            <a:ext cx="5406120" cy="4471200"/>
          </a:xfrm>
          <a:prstGeom prst="rect">
            <a:avLst/>
          </a:prstGeom>
        </p:spPr>
        <p:txBody>
          <a:bodyPr lIns="83520" rIns="83520" tIns="41760" bIns="4176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PlaceHolder 1"/>
          <p:cNvSpPr>
            <a:spLocks noGrp="1"/>
          </p:cNvSpPr>
          <p:nvPr>
            <p:ph type="sldImg"/>
          </p:nvPr>
        </p:nvSpPr>
        <p:spPr>
          <a:xfrm>
            <a:off x="895320" y="744480"/>
            <a:ext cx="4968000" cy="3726360"/>
          </a:xfrm>
          <a:prstGeom prst="rect">
            <a:avLst/>
          </a:prstGeom>
        </p:spPr>
      </p:sp>
      <p:sp>
        <p:nvSpPr>
          <p:cNvPr id="1493" name="PlaceHolder 2"/>
          <p:cNvSpPr>
            <a:spLocks noGrp="1"/>
          </p:cNvSpPr>
          <p:nvPr>
            <p:ph type="body"/>
          </p:nvPr>
        </p:nvSpPr>
        <p:spPr>
          <a:xfrm>
            <a:off x="676440" y="4722480"/>
            <a:ext cx="5406120" cy="4472640"/>
          </a:xfrm>
          <a:prstGeom prst="rect">
            <a:avLst/>
          </a:prstGeom>
        </p:spPr>
        <p:txBody>
          <a:bodyPr lIns="95400" rIns="95400" tIns="47880" bIns="47880"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494" name="Номер слайда 3_1"/>
          <p:cNvSpPr/>
          <p:nvPr/>
        </p:nvSpPr>
        <p:spPr>
          <a:xfrm>
            <a:off x="3830040" y="9443160"/>
            <a:ext cx="2926800" cy="49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880" bIns="47880" anchor="b">
            <a:noAutofit/>
          </a:bodyPr>
          <a:p>
            <a:pPr algn="r">
              <a:lnSpc>
                <a:spcPct val="100000"/>
              </a:lnSpc>
            </a:pPr>
            <a:fld id="{5132D485-2CE7-42D0-8884-52751A5C3E53}" type="slidenum">
              <a:rPr b="0" lang="en-US" sz="1300" spc="-1" strike="noStrike">
                <a:solidFill>
                  <a:srgbClr val="000000"/>
                </a:solidFill>
                <a:latin typeface="Arial"/>
                <a:ea typeface="+mn-ea"/>
              </a:rPr>
              <a:t>17</a:t>
            </a:fld>
            <a:endParaRPr b="0" lang="en-US" sz="13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Rectangle 8_2"/>
          <p:cNvSpPr/>
          <p:nvPr/>
        </p:nvSpPr>
        <p:spPr>
          <a:xfrm>
            <a:off x="3825720" y="9445680"/>
            <a:ext cx="2927880" cy="4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tabLst>
                <a:tab algn="l" pos="409680"/>
                <a:tab algn="l" pos="820800"/>
                <a:tab algn="l" pos="1231920"/>
                <a:tab algn="l" pos="1643040"/>
                <a:tab algn="l" pos="2054160"/>
                <a:tab algn="l" pos="2465280"/>
                <a:tab algn="l" pos="2876400"/>
              </a:tabLst>
            </a:pPr>
            <a:fld id="{35B69FE1-51CF-45C6-BC50-35ECBC6AAF40}" type="slidenum">
              <a:rPr b="0" lang="ru-RU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17</a:t>
            </a:fld>
            <a:endParaRPr b="0" lang="en-US" sz="1300" spc="-1" strike="noStrike">
              <a:latin typeface="Arial"/>
            </a:endParaRPr>
          </a:p>
        </p:txBody>
      </p:sp>
      <p:sp>
        <p:nvSpPr>
          <p:cNvPr id="1496" name="Text Box 1_5"/>
          <p:cNvSpPr/>
          <p:nvPr/>
        </p:nvSpPr>
        <p:spPr>
          <a:xfrm>
            <a:off x="3825720" y="9445680"/>
            <a:ext cx="292968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48ADD180-8C69-4087-B214-F1DA728BCA44}" type="slidenum">
              <a:rPr b="0" lang="ru-RU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17</a:t>
            </a:fld>
            <a:endParaRPr b="0" lang="en-US" sz="1300" spc="-1" strike="noStrike">
              <a:latin typeface="Arial"/>
            </a:endParaRPr>
          </a:p>
        </p:txBody>
      </p:sp>
      <p:sp>
        <p:nvSpPr>
          <p:cNvPr id="1497" name="Text Box 2_3"/>
          <p:cNvSpPr/>
          <p:nvPr/>
        </p:nvSpPr>
        <p:spPr>
          <a:xfrm>
            <a:off x="3825720" y="9445680"/>
            <a:ext cx="2931120" cy="49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7360A72B-6F52-4610-B85B-A2CA0625DF99}" type="slidenum">
              <a:rPr b="0" lang="ru-RU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17</a:t>
            </a:fld>
            <a:endParaRPr b="0" lang="en-US" sz="1300" spc="-1" strike="noStrike">
              <a:latin typeface="Arial"/>
            </a:endParaRPr>
          </a:p>
        </p:txBody>
      </p:sp>
      <p:sp>
        <p:nvSpPr>
          <p:cNvPr id="1498" name="PlaceHolder 1"/>
          <p:cNvSpPr>
            <a:spLocks noGrp="1"/>
          </p:cNvSpPr>
          <p:nvPr>
            <p:ph type="sldImg"/>
          </p:nvPr>
        </p:nvSpPr>
        <p:spPr>
          <a:xfrm>
            <a:off x="66600" y="755640"/>
            <a:ext cx="6623640" cy="3724920"/>
          </a:xfrm>
          <a:prstGeom prst="rect">
            <a:avLst/>
          </a:prstGeom>
        </p:spPr>
      </p:sp>
      <p:sp>
        <p:nvSpPr>
          <p:cNvPr id="1499" name="PlaceHolder 2"/>
          <p:cNvSpPr>
            <a:spLocks noGrp="1"/>
          </p:cNvSpPr>
          <p:nvPr>
            <p:ph type="body"/>
          </p:nvPr>
        </p:nvSpPr>
        <p:spPr>
          <a:xfrm>
            <a:off x="676440" y="4722840"/>
            <a:ext cx="5406120" cy="4471200"/>
          </a:xfrm>
          <a:prstGeom prst="rect">
            <a:avLst/>
          </a:prstGeom>
        </p:spPr>
        <p:txBody>
          <a:bodyPr lIns="83520" rIns="83520" tIns="41760" bIns="4176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Rectangle 8_6"/>
          <p:cNvSpPr/>
          <p:nvPr/>
        </p:nvSpPr>
        <p:spPr>
          <a:xfrm>
            <a:off x="3825720" y="9445680"/>
            <a:ext cx="2927880" cy="4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tabLst>
                <a:tab algn="l" pos="409680"/>
                <a:tab algn="l" pos="820800"/>
                <a:tab algn="l" pos="1231920"/>
                <a:tab algn="l" pos="1643040"/>
                <a:tab algn="l" pos="2054160"/>
                <a:tab algn="l" pos="2465280"/>
                <a:tab algn="l" pos="2876400"/>
              </a:tabLst>
            </a:pPr>
            <a:fld id="{C18673B2-13B3-45A7-8E1B-2DDDB53D1448}" type="slidenum">
              <a:rPr b="0" lang="ru-RU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300" spc="-1" strike="noStrike">
              <a:latin typeface="Arial"/>
            </a:endParaRPr>
          </a:p>
        </p:txBody>
      </p:sp>
      <p:sp>
        <p:nvSpPr>
          <p:cNvPr id="1501" name="Text Box 1_7"/>
          <p:cNvSpPr/>
          <p:nvPr/>
        </p:nvSpPr>
        <p:spPr>
          <a:xfrm>
            <a:off x="3825720" y="9445680"/>
            <a:ext cx="292968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AC69B26D-0EF3-4EBB-B437-37E8B577919C}" type="slidenum">
              <a:rPr b="0" lang="ru-RU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300" spc="-1" strike="noStrike">
              <a:latin typeface="Arial"/>
            </a:endParaRPr>
          </a:p>
        </p:txBody>
      </p:sp>
      <p:sp>
        <p:nvSpPr>
          <p:cNvPr id="1502" name="Text Box 2_4"/>
          <p:cNvSpPr/>
          <p:nvPr/>
        </p:nvSpPr>
        <p:spPr>
          <a:xfrm>
            <a:off x="3825720" y="9445680"/>
            <a:ext cx="2931120" cy="49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1993AA4C-9815-4A6D-AB2A-67CFB0AF612F}" type="slidenum">
              <a:rPr b="0" lang="ru-RU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300" spc="-1" strike="noStrike">
              <a:latin typeface="Arial"/>
            </a:endParaRPr>
          </a:p>
        </p:txBody>
      </p:sp>
      <p:sp>
        <p:nvSpPr>
          <p:cNvPr id="1503" name="PlaceHolder 1"/>
          <p:cNvSpPr>
            <a:spLocks noGrp="1"/>
          </p:cNvSpPr>
          <p:nvPr>
            <p:ph type="sldImg"/>
          </p:nvPr>
        </p:nvSpPr>
        <p:spPr>
          <a:xfrm>
            <a:off x="66600" y="755640"/>
            <a:ext cx="6623640" cy="3724920"/>
          </a:xfrm>
          <a:prstGeom prst="rect">
            <a:avLst/>
          </a:prstGeom>
        </p:spPr>
      </p:sp>
      <p:sp>
        <p:nvSpPr>
          <p:cNvPr id="1504" name="PlaceHolder 2"/>
          <p:cNvSpPr>
            <a:spLocks noGrp="1"/>
          </p:cNvSpPr>
          <p:nvPr>
            <p:ph type="body"/>
          </p:nvPr>
        </p:nvSpPr>
        <p:spPr>
          <a:xfrm>
            <a:off x="676440" y="4722840"/>
            <a:ext cx="5406120" cy="4471200"/>
          </a:xfrm>
          <a:prstGeom prst="rect">
            <a:avLst/>
          </a:prstGeom>
        </p:spPr>
        <p:txBody>
          <a:bodyPr lIns="83520" rIns="83520" tIns="41760" bIns="4176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Rectangle 8_7"/>
          <p:cNvSpPr/>
          <p:nvPr/>
        </p:nvSpPr>
        <p:spPr>
          <a:xfrm>
            <a:off x="3825720" y="9445680"/>
            <a:ext cx="2927880" cy="4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tabLst>
                <a:tab algn="l" pos="409680"/>
                <a:tab algn="l" pos="820800"/>
                <a:tab algn="l" pos="1231920"/>
                <a:tab algn="l" pos="1643040"/>
                <a:tab algn="l" pos="2054160"/>
                <a:tab algn="l" pos="2465280"/>
                <a:tab algn="l" pos="2876400"/>
              </a:tabLst>
            </a:pPr>
            <a:fld id="{26391075-A84E-49A8-BE27-D2982E3896BC}" type="slidenum">
              <a:rPr b="0" lang="ru-RU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300" spc="-1" strike="noStrike">
              <a:latin typeface="Arial"/>
            </a:endParaRPr>
          </a:p>
        </p:txBody>
      </p:sp>
      <p:sp>
        <p:nvSpPr>
          <p:cNvPr id="1506" name="Text Box 1_9"/>
          <p:cNvSpPr/>
          <p:nvPr/>
        </p:nvSpPr>
        <p:spPr>
          <a:xfrm>
            <a:off x="3825720" y="9445680"/>
            <a:ext cx="292968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99CA3C00-7F43-465C-B950-08E0539A79BC}" type="slidenum">
              <a:rPr b="0" lang="ru-RU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300" spc="-1" strike="noStrike">
              <a:latin typeface="Arial"/>
            </a:endParaRPr>
          </a:p>
        </p:txBody>
      </p:sp>
      <p:sp>
        <p:nvSpPr>
          <p:cNvPr id="1507" name="Text Box 2_5"/>
          <p:cNvSpPr/>
          <p:nvPr/>
        </p:nvSpPr>
        <p:spPr>
          <a:xfrm>
            <a:off x="3825720" y="9445680"/>
            <a:ext cx="2931120" cy="49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C73E99D6-8F25-4A1D-B650-875E3A8299E5}" type="slidenum">
              <a:rPr b="0" lang="ru-RU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300" spc="-1" strike="noStrike">
              <a:latin typeface="Arial"/>
            </a:endParaRPr>
          </a:p>
        </p:txBody>
      </p:sp>
      <p:sp>
        <p:nvSpPr>
          <p:cNvPr id="1508" name="PlaceHolder 1"/>
          <p:cNvSpPr>
            <a:spLocks noGrp="1"/>
          </p:cNvSpPr>
          <p:nvPr>
            <p:ph type="sldImg"/>
          </p:nvPr>
        </p:nvSpPr>
        <p:spPr>
          <a:xfrm>
            <a:off x="66600" y="755640"/>
            <a:ext cx="6623640" cy="3724920"/>
          </a:xfrm>
          <a:prstGeom prst="rect">
            <a:avLst/>
          </a:prstGeom>
        </p:spPr>
      </p:sp>
      <p:sp>
        <p:nvSpPr>
          <p:cNvPr id="1509" name="PlaceHolder 2"/>
          <p:cNvSpPr>
            <a:spLocks noGrp="1"/>
          </p:cNvSpPr>
          <p:nvPr>
            <p:ph type="body"/>
          </p:nvPr>
        </p:nvSpPr>
        <p:spPr>
          <a:xfrm>
            <a:off x="676440" y="4722840"/>
            <a:ext cx="5406120" cy="4471200"/>
          </a:xfrm>
          <a:prstGeom prst="rect">
            <a:avLst/>
          </a:prstGeom>
        </p:spPr>
        <p:txBody>
          <a:bodyPr lIns="83520" rIns="83520" tIns="41760" bIns="4176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Rectangle 8_8"/>
          <p:cNvSpPr/>
          <p:nvPr/>
        </p:nvSpPr>
        <p:spPr>
          <a:xfrm>
            <a:off x="3825720" y="9445680"/>
            <a:ext cx="2927880" cy="4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tabLst>
                <a:tab algn="l" pos="409680"/>
                <a:tab algn="l" pos="820800"/>
                <a:tab algn="l" pos="1231920"/>
                <a:tab algn="l" pos="1643040"/>
                <a:tab algn="l" pos="2054160"/>
                <a:tab algn="l" pos="2465280"/>
                <a:tab algn="l" pos="2876400"/>
              </a:tabLst>
            </a:pPr>
            <a:fld id="{0ED38450-64E1-428C-9D6B-F7FD0491203C}" type="slidenum">
              <a:rPr b="0" lang="ru-RU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300" spc="-1" strike="noStrike">
              <a:latin typeface="Arial"/>
            </a:endParaRPr>
          </a:p>
        </p:txBody>
      </p:sp>
      <p:sp>
        <p:nvSpPr>
          <p:cNvPr id="1511" name="Text Box 1_11"/>
          <p:cNvSpPr/>
          <p:nvPr/>
        </p:nvSpPr>
        <p:spPr>
          <a:xfrm>
            <a:off x="3825720" y="9445680"/>
            <a:ext cx="292968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E1EB50E5-45ED-4A4F-9DA4-C57211DC75B8}" type="slidenum">
              <a:rPr b="0" lang="ru-RU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300" spc="-1" strike="noStrike">
              <a:latin typeface="Arial"/>
            </a:endParaRPr>
          </a:p>
        </p:txBody>
      </p:sp>
      <p:sp>
        <p:nvSpPr>
          <p:cNvPr id="1512" name="Text Box 2_6"/>
          <p:cNvSpPr/>
          <p:nvPr/>
        </p:nvSpPr>
        <p:spPr>
          <a:xfrm>
            <a:off x="3825720" y="9445680"/>
            <a:ext cx="2931120" cy="49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887D4BD9-83D9-4EC4-8B01-DDD725FB1D8D}" type="slidenum">
              <a:rPr b="0" lang="ru-RU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300" spc="-1" strike="noStrike">
              <a:latin typeface="Arial"/>
            </a:endParaRPr>
          </a:p>
        </p:txBody>
      </p:sp>
      <p:sp>
        <p:nvSpPr>
          <p:cNvPr id="1513" name="PlaceHolder 1"/>
          <p:cNvSpPr>
            <a:spLocks noGrp="1"/>
          </p:cNvSpPr>
          <p:nvPr>
            <p:ph type="sldImg"/>
          </p:nvPr>
        </p:nvSpPr>
        <p:spPr>
          <a:xfrm>
            <a:off x="66600" y="755640"/>
            <a:ext cx="6623640" cy="3724920"/>
          </a:xfrm>
          <a:prstGeom prst="rect">
            <a:avLst/>
          </a:prstGeom>
        </p:spPr>
      </p:sp>
      <p:sp>
        <p:nvSpPr>
          <p:cNvPr id="1514" name="PlaceHolder 2"/>
          <p:cNvSpPr>
            <a:spLocks noGrp="1"/>
          </p:cNvSpPr>
          <p:nvPr>
            <p:ph type="body"/>
          </p:nvPr>
        </p:nvSpPr>
        <p:spPr>
          <a:xfrm>
            <a:off x="676440" y="4722840"/>
            <a:ext cx="5406120" cy="4471200"/>
          </a:xfrm>
          <a:prstGeom prst="rect">
            <a:avLst/>
          </a:prstGeom>
        </p:spPr>
        <p:txBody>
          <a:bodyPr lIns="83520" rIns="83520" tIns="41760" bIns="4176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PlaceHolder 1"/>
          <p:cNvSpPr>
            <a:spLocks noGrp="1"/>
          </p:cNvSpPr>
          <p:nvPr>
            <p:ph type="sldImg"/>
          </p:nvPr>
        </p:nvSpPr>
        <p:spPr>
          <a:xfrm>
            <a:off x="895320" y="746280"/>
            <a:ext cx="4967640" cy="3724560"/>
          </a:xfrm>
          <a:prstGeom prst="rect">
            <a:avLst/>
          </a:prstGeom>
        </p:spPr>
      </p:sp>
      <p:sp>
        <p:nvSpPr>
          <p:cNvPr id="1516" name="CustomShape 2_0"/>
          <p:cNvSpPr/>
          <p:nvPr/>
        </p:nvSpPr>
        <p:spPr>
          <a:xfrm>
            <a:off x="676440" y="4722480"/>
            <a:ext cx="5405400" cy="4470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7" name="CustomShape 3_0"/>
          <p:cNvSpPr/>
          <p:nvPr/>
        </p:nvSpPr>
        <p:spPr>
          <a:xfrm>
            <a:off x="3828960" y="9443160"/>
            <a:ext cx="2925720" cy="49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38220AD-3084-4C6D-9B3B-62DB8595CF7E}" type="slidenum">
              <a:rPr b="0" lang="uk-UA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51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400" cy="480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PlaceHolder 1"/>
          <p:cNvSpPr>
            <a:spLocks noGrp="1"/>
          </p:cNvSpPr>
          <p:nvPr>
            <p:ph type="sldImg"/>
          </p:nvPr>
        </p:nvSpPr>
        <p:spPr>
          <a:xfrm>
            <a:off x="895320" y="746280"/>
            <a:ext cx="4967640" cy="3724560"/>
          </a:xfrm>
          <a:prstGeom prst="rect">
            <a:avLst/>
          </a:prstGeom>
        </p:spPr>
      </p:sp>
      <p:sp>
        <p:nvSpPr>
          <p:cNvPr id="1520" name="CustomShape 2_2"/>
          <p:cNvSpPr/>
          <p:nvPr/>
        </p:nvSpPr>
        <p:spPr>
          <a:xfrm>
            <a:off x="676440" y="4722480"/>
            <a:ext cx="5405400" cy="4470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1" name="CustomShape 3_8"/>
          <p:cNvSpPr/>
          <p:nvPr/>
        </p:nvSpPr>
        <p:spPr>
          <a:xfrm>
            <a:off x="3828960" y="9443160"/>
            <a:ext cx="2925720" cy="49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5D88D84-5C1A-48CA-B9BA-1D4D20459D8E}" type="slidenum">
              <a:rPr b="0" lang="uk-UA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52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400" cy="480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PlaceHolder 1"/>
          <p:cNvSpPr>
            <a:spLocks noGrp="1"/>
          </p:cNvSpPr>
          <p:nvPr>
            <p:ph type="sldImg"/>
          </p:nvPr>
        </p:nvSpPr>
        <p:spPr>
          <a:xfrm>
            <a:off x="895320" y="746280"/>
            <a:ext cx="4968360" cy="3725280"/>
          </a:xfrm>
          <a:prstGeom prst="rect">
            <a:avLst/>
          </a:prstGeom>
        </p:spPr>
      </p:sp>
      <p:sp>
        <p:nvSpPr>
          <p:cNvPr id="1524" name="PlaceHolder 2"/>
          <p:cNvSpPr>
            <a:spLocks noGrp="1"/>
          </p:cNvSpPr>
          <p:nvPr>
            <p:ph type="body"/>
          </p:nvPr>
        </p:nvSpPr>
        <p:spPr>
          <a:xfrm>
            <a:off x="676080" y="4722840"/>
            <a:ext cx="5406120" cy="44712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525" name="CustomShape 3_13"/>
          <p:cNvSpPr/>
          <p:nvPr/>
        </p:nvSpPr>
        <p:spPr>
          <a:xfrm>
            <a:off x="3829680" y="9443520"/>
            <a:ext cx="2926800" cy="4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26FE93D-583A-4E4F-AA67-0ECC0B0FA0A8}" type="slidenum">
              <a:rPr b="0" lang="uk-UA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CustomShape 1_15"/>
          <p:cNvSpPr/>
          <p:nvPr/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9AE23130-672A-42BA-8933-2B052CF4A849}" type="slidenum">
              <a:rPr b="0" lang="uk-UA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1527" name="CustomShape 2_3"/>
          <p:cNvSpPr/>
          <p:nvPr/>
        </p:nvSpPr>
        <p:spPr>
          <a:xfrm>
            <a:off x="676440" y="4722840"/>
            <a:ext cx="5406120" cy="4471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8" name="CustomShape 3_15"/>
          <p:cNvSpPr/>
          <p:nvPr/>
        </p:nvSpPr>
        <p:spPr>
          <a:xfrm>
            <a:off x="3828960" y="9443880"/>
            <a:ext cx="2926440" cy="494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C1A29A6-4CD0-460B-9C6B-A5DCC03CB548}" type="slidenum">
              <a:rPr b="0" lang="uk-UA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CustomShape 1_17"/>
          <p:cNvSpPr/>
          <p:nvPr/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CE0D8351-F4C3-478D-BE6F-ACF8299F2332}" type="slidenum">
              <a:rPr b="0" lang="uk-UA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1530" name="CustomShape 2_9"/>
          <p:cNvSpPr/>
          <p:nvPr/>
        </p:nvSpPr>
        <p:spPr>
          <a:xfrm>
            <a:off x="676440" y="4722840"/>
            <a:ext cx="5406120" cy="4471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1" name="CustomShape 3_17"/>
          <p:cNvSpPr/>
          <p:nvPr/>
        </p:nvSpPr>
        <p:spPr>
          <a:xfrm>
            <a:off x="3828960" y="9443880"/>
            <a:ext cx="2926440" cy="494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EC3001F-049B-4A3D-B80B-37DCA3783277}" type="slidenum">
              <a:rPr b="0" lang="uk-UA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CustomShape 1_19"/>
          <p:cNvSpPr/>
          <p:nvPr/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84F5B2C7-E37D-4618-BC94-C3B3BD616444}" type="slidenum">
              <a:rPr b="0" lang="uk-UA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1533" name="PlaceHolder 1"/>
          <p:cNvSpPr>
            <a:spLocks noGrp="1"/>
          </p:cNvSpPr>
          <p:nvPr>
            <p:ph type="sldImg"/>
          </p:nvPr>
        </p:nvSpPr>
        <p:spPr>
          <a:xfrm>
            <a:off x="895320" y="746280"/>
            <a:ext cx="4968360" cy="3725280"/>
          </a:xfrm>
          <a:prstGeom prst="rect">
            <a:avLst/>
          </a:prstGeom>
        </p:spPr>
      </p:sp>
      <p:sp>
        <p:nvSpPr>
          <p:cNvPr id="1534" name="CustomShape 3_19"/>
          <p:cNvSpPr/>
          <p:nvPr/>
        </p:nvSpPr>
        <p:spPr>
          <a:xfrm>
            <a:off x="676440" y="4722840"/>
            <a:ext cx="5406120" cy="4471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5" name="CustomShape 4_9"/>
          <p:cNvSpPr/>
          <p:nvPr/>
        </p:nvSpPr>
        <p:spPr>
          <a:xfrm>
            <a:off x="3828960" y="9443880"/>
            <a:ext cx="2926440" cy="494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F41B3B09-3DAE-4892-90A0-791E132C9615}" type="slidenum">
              <a:rPr b="0" lang="uk-UA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PlaceHolder 1"/>
          <p:cNvSpPr>
            <a:spLocks noGrp="1"/>
          </p:cNvSpPr>
          <p:nvPr>
            <p:ph type="sldImg"/>
          </p:nvPr>
        </p:nvSpPr>
        <p:spPr>
          <a:xfrm>
            <a:off x="375480" y="745560"/>
            <a:ext cx="6008040" cy="3726720"/>
          </a:xfrm>
          <a:prstGeom prst="rect">
            <a:avLst/>
          </a:prstGeom>
        </p:spPr>
      </p:sp>
      <p:sp>
        <p:nvSpPr>
          <p:cNvPr id="1537" name="PlaceHolder 2"/>
          <p:cNvSpPr>
            <a:spLocks noGrp="1"/>
          </p:cNvSpPr>
          <p:nvPr>
            <p:ph type="body"/>
          </p:nvPr>
        </p:nvSpPr>
        <p:spPr>
          <a:xfrm>
            <a:off x="676080" y="4722480"/>
            <a:ext cx="5407200" cy="4472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538" name="Номер слайда 3_2"/>
          <p:cNvSpPr/>
          <p:nvPr/>
        </p:nvSpPr>
        <p:spPr>
          <a:xfrm>
            <a:off x="3775320" y="10267920"/>
            <a:ext cx="2886480" cy="538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09ED9C2F-8DFC-4145-A3FE-506203808AC6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CustomShape 1_5"/>
          <p:cNvSpPr/>
          <p:nvPr/>
        </p:nvSpPr>
        <p:spPr>
          <a:xfrm>
            <a:off x="685800" y="4343400"/>
            <a:ext cx="5484240" cy="411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PlaceHolder 1"/>
          <p:cNvSpPr>
            <a:spLocks noGrp="1"/>
          </p:cNvSpPr>
          <p:nvPr>
            <p:ph type="sldImg"/>
          </p:nvPr>
        </p:nvSpPr>
        <p:spPr>
          <a:xfrm>
            <a:off x="895320" y="746280"/>
            <a:ext cx="4968000" cy="3724920"/>
          </a:xfrm>
          <a:prstGeom prst="rect">
            <a:avLst/>
          </a:prstGeom>
        </p:spPr>
      </p:sp>
      <p:sp>
        <p:nvSpPr>
          <p:cNvPr id="1540" name="CustomShape 2_5"/>
          <p:cNvSpPr/>
          <p:nvPr/>
        </p:nvSpPr>
        <p:spPr>
          <a:xfrm>
            <a:off x="676440" y="4722480"/>
            <a:ext cx="5405400" cy="4470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1" name="CustomShape 3_5"/>
          <p:cNvSpPr/>
          <p:nvPr/>
        </p:nvSpPr>
        <p:spPr>
          <a:xfrm>
            <a:off x="3828960" y="9443160"/>
            <a:ext cx="2925720" cy="49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4DAC103-9124-49A8-87FC-8B38B23540FD}" type="slidenum">
              <a:rPr b="0" lang="uk-UA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5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400" cy="480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Rectangle 8_1"/>
          <p:cNvSpPr/>
          <p:nvPr/>
        </p:nvSpPr>
        <p:spPr>
          <a:xfrm>
            <a:off x="3825720" y="9445680"/>
            <a:ext cx="2927880" cy="4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tabLst>
                <a:tab algn="l" pos="409680"/>
                <a:tab algn="l" pos="820800"/>
                <a:tab algn="l" pos="1231920"/>
                <a:tab algn="l" pos="1643040"/>
                <a:tab algn="l" pos="2054160"/>
                <a:tab algn="l" pos="2465280"/>
                <a:tab algn="l" pos="2876400"/>
              </a:tabLst>
            </a:pPr>
            <a:fld id="{8827B382-DEFC-4A4A-9573-CA24FF7ACBD8}" type="slidenum">
              <a:rPr b="0" lang="ru-RU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300" spc="-1" strike="noStrike">
              <a:latin typeface="Arial"/>
            </a:endParaRPr>
          </a:p>
        </p:txBody>
      </p:sp>
      <p:sp>
        <p:nvSpPr>
          <p:cNvPr id="1544" name="Text Box 1_0"/>
          <p:cNvSpPr/>
          <p:nvPr/>
        </p:nvSpPr>
        <p:spPr>
          <a:xfrm>
            <a:off x="3825720" y="9445680"/>
            <a:ext cx="292968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8BE3886F-A752-426A-A732-9A435F2BBEE7}" type="slidenum">
              <a:rPr b="0" lang="ru-RU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300" spc="-1" strike="noStrike">
              <a:latin typeface="Arial"/>
            </a:endParaRPr>
          </a:p>
        </p:txBody>
      </p:sp>
      <p:sp>
        <p:nvSpPr>
          <p:cNvPr id="1545" name="Text Box 2_0"/>
          <p:cNvSpPr/>
          <p:nvPr/>
        </p:nvSpPr>
        <p:spPr>
          <a:xfrm>
            <a:off x="3825720" y="9445680"/>
            <a:ext cx="2931120" cy="49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DDDDE6F5-C996-471F-9561-2F7F5B402AB2}" type="slidenum">
              <a:rPr b="0" lang="ru-RU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300" spc="-1" strike="noStrike">
              <a:latin typeface="Arial"/>
            </a:endParaRPr>
          </a:p>
        </p:txBody>
      </p:sp>
      <p:sp>
        <p:nvSpPr>
          <p:cNvPr id="1546" name="PlaceHolder 1"/>
          <p:cNvSpPr>
            <a:spLocks noGrp="1"/>
          </p:cNvSpPr>
          <p:nvPr>
            <p:ph type="sldImg"/>
          </p:nvPr>
        </p:nvSpPr>
        <p:spPr>
          <a:xfrm>
            <a:off x="66600" y="755640"/>
            <a:ext cx="6623640" cy="3724920"/>
          </a:xfrm>
          <a:prstGeom prst="rect">
            <a:avLst/>
          </a:prstGeom>
        </p:spPr>
      </p:sp>
      <p:sp>
        <p:nvSpPr>
          <p:cNvPr id="1547" name="PlaceHolder 2"/>
          <p:cNvSpPr>
            <a:spLocks noGrp="1"/>
          </p:cNvSpPr>
          <p:nvPr>
            <p:ph type="body"/>
          </p:nvPr>
        </p:nvSpPr>
        <p:spPr>
          <a:xfrm>
            <a:off x="676440" y="4722840"/>
            <a:ext cx="5406120" cy="4471200"/>
          </a:xfrm>
          <a:prstGeom prst="rect">
            <a:avLst/>
          </a:prstGeom>
        </p:spPr>
        <p:txBody>
          <a:bodyPr lIns="83520" rIns="83520" tIns="41760" bIns="4176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CustomShape 1"/>
          <p:cNvSpPr/>
          <p:nvPr/>
        </p:nvSpPr>
        <p:spPr>
          <a:xfrm>
            <a:off x="4278960" y="10157400"/>
            <a:ext cx="3277440" cy="53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C408522F-6F61-4B55-8653-F31F4FE057CB}" type="slidenum">
              <a:rPr b="0" lang="uk-UA" sz="18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1477" name="PlaceHolder 1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0240" cy="4005360"/>
          </a:xfrm>
          <a:prstGeom prst="rect">
            <a:avLst/>
          </a:prstGeom>
        </p:spPr>
      </p:sp>
      <p:sp>
        <p:nvSpPr>
          <p:cNvPr id="147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400" cy="4807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PlaceHolder 1"/>
          <p:cNvSpPr>
            <a:spLocks noGrp="1"/>
          </p:cNvSpPr>
          <p:nvPr>
            <p:ph type="sldImg"/>
          </p:nvPr>
        </p:nvSpPr>
        <p:spPr>
          <a:xfrm>
            <a:off x="895320" y="746280"/>
            <a:ext cx="4967280" cy="3724200"/>
          </a:xfrm>
          <a:prstGeom prst="rect">
            <a:avLst/>
          </a:prstGeom>
        </p:spPr>
      </p:sp>
      <p:sp>
        <p:nvSpPr>
          <p:cNvPr id="1480" name="CustomShape 2_10"/>
          <p:cNvSpPr/>
          <p:nvPr/>
        </p:nvSpPr>
        <p:spPr>
          <a:xfrm>
            <a:off x="676440" y="4722480"/>
            <a:ext cx="5405400" cy="4470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1" name="CustomShape 3_11"/>
          <p:cNvSpPr/>
          <p:nvPr/>
        </p:nvSpPr>
        <p:spPr>
          <a:xfrm>
            <a:off x="3828960" y="9443160"/>
            <a:ext cx="2925720" cy="49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38D1A0C-C195-4D07-A002-FBFDEC78821E}" type="slidenum">
              <a:rPr b="0" lang="uk-UA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7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9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3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7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2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2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0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2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98.xml"/><Relationship Id="rId8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4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0.xml"/><Relationship Id="rId8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16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2.xml"/><Relationship Id="rId8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2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4.xml"/><Relationship Id="rId8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0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roup 4"/>
          <p:cNvGrpSpPr/>
          <p:nvPr/>
        </p:nvGrpSpPr>
        <p:grpSpPr>
          <a:xfrm>
            <a:off x="0" y="0"/>
            <a:ext cx="9141480" cy="543600"/>
            <a:chOff x="0" y="0"/>
            <a:chExt cx="9141480" cy="543600"/>
          </a:xfrm>
        </p:grpSpPr>
        <p:sp>
          <p:nvSpPr>
            <p:cNvPr id="433" name="Rectangle 5"/>
            <p:cNvSpPr/>
            <p:nvPr/>
          </p:nvSpPr>
          <p:spPr>
            <a:xfrm>
              <a:off x="0" y="0"/>
              <a:ext cx="283320" cy="531000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4" name="Rectangle 6"/>
            <p:cNvSpPr/>
            <p:nvPr/>
          </p:nvSpPr>
          <p:spPr>
            <a:xfrm>
              <a:off x="412920" y="135000"/>
              <a:ext cx="8728560" cy="272160"/>
            </a:xfrm>
            <a:prstGeom prst="rect">
              <a:avLst/>
            </a:prstGeom>
            <a:gradFill rotWithShape="0"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5" name="Rectangle 7"/>
            <p:cNvSpPr/>
            <p:nvPr/>
          </p:nvSpPr>
          <p:spPr>
            <a:xfrm>
              <a:off x="409680" y="135000"/>
              <a:ext cx="135720" cy="138600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6" name="Rectangle 8"/>
            <p:cNvSpPr/>
            <p:nvPr/>
          </p:nvSpPr>
          <p:spPr>
            <a:xfrm>
              <a:off x="547560" y="0"/>
              <a:ext cx="137160" cy="135720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7" name="Rectangle 9"/>
            <p:cNvSpPr/>
            <p:nvPr/>
          </p:nvSpPr>
          <p:spPr>
            <a:xfrm>
              <a:off x="547560" y="135000"/>
              <a:ext cx="137160" cy="13860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8" name="Rectangle 10"/>
            <p:cNvSpPr/>
            <p:nvPr/>
          </p:nvSpPr>
          <p:spPr>
            <a:xfrm>
              <a:off x="274680" y="274680"/>
              <a:ext cx="133920" cy="135720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9" name="Rectangle 11"/>
            <p:cNvSpPr/>
            <p:nvPr/>
          </p:nvSpPr>
          <p:spPr>
            <a:xfrm>
              <a:off x="131760" y="136440"/>
              <a:ext cx="138600" cy="13572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0" name="Rectangle 12"/>
            <p:cNvSpPr/>
            <p:nvPr/>
          </p:nvSpPr>
          <p:spPr>
            <a:xfrm>
              <a:off x="409680" y="271440"/>
              <a:ext cx="135720" cy="1357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1" name="Rectangle 13"/>
            <p:cNvSpPr/>
            <p:nvPr/>
          </p:nvSpPr>
          <p:spPr>
            <a:xfrm>
              <a:off x="274680" y="409680"/>
              <a:ext cx="133920" cy="1339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roup 4"/>
          <p:cNvGrpSpPr/>
          <p:nvPr/>
        </p:nvGrpSpPr>
        <p:grpSpPr>
          <a:xfrm>
            <a:off x="0" y="0"/>
            <a:ext cx="9141480" cy="543600"/>
            <a:chOff x="0" y="0"/>
            <a:chExt cx="9141480" cy="543600"/>
          </a:xfrm>
        </p:grpSpPr>
        <p:sp>
          <p:nvSpPr>
            <p:cNvPr id="481" name="Rectangle 5"/>
            <p:cNvSpPr/>
            <p:nvPr/>
          </p:nvSpPr>
          <p:spPr>
            <a:xfrm>
              <a:off x="0" y="0"/>
              <a:ext cx="283320" cy="531000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2" name="Rectangle 6"/>
            <p:cNvSpPr/>
            <p:nvPr/>
          </p:nvSpPr>
          <p:spPr>
            <a:xfrm>
              <a:off x="412920" y="135000"/>
              <a:ext cx="8728560" cy="272160"/>
            </a:xfrm>
            <a:prstGeom prst="rect">
              <a:avLst/>
            </a:prstGeom>
            <a:gradFill rotWithShape="0"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3" name="Rectangle 7"/>
            <p:cNvSpPr/>
            <p:nvPr/>
          </p:nvSpPr>
          <p:spPr>
            <a:xfrm>
              <a:off x="409680" y="135000"/>
              <a:ext cx="135720" cy="138600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4" name="Rectangle 8"/>
            <p:cNvSpPr/>
            <p:nvPr/>
          </p:nvSpPr>
          <p:spPr>
            <a:xfrm>
              <a:off x="547560" y="0"/>
              <a:ext cx="137160" cy="135720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5" name="Rectangle 9"/>
            <p:cNvSpPr/>
            <p:nvPr/>
          </p:nvSpPr>
          <p:spPr>
            <a:xfrm>
              <a:off x="547560" y="135000"/>
              <a:ext cx="137160" cy="13860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6" name="Rectangle 10"/>
            <p:cNvSpPr/>
            <p:nvPr/>
          </p:nvSpPr>
          <p:spPr>
            <a:xfrm>
              <a:off x="274680" y="274680"/>
              <a:ext cx="133920" cy="135720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7" name="Rectangle 11"/>
            <p:cNvSpPr/>
            <p:nvPr/>
          </p:nvSpPr>
          <p:spPr>
            <a:xfrm>
              <a:off x="131760" y="136440"/>
              <a:ext cx="138600" cy="13572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8" name="Rectangle 12"/>
            <p:cNvSpPr/>
            <p:nvPr/>
          </p:nvSpPr>
          <p:spPr>
            <a:xfrm>
              <a:off x="409680" y="271440"/>
              <a:ext cx="135720" cy="1357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9" name="Rectangle 13"/>
            <p:cNvSpPr/>
            <p:nvPr/>
          </p:nvSpPr>
          <p:spPr>
            <a:xfrm>
              <a:off x="274680" y="409680"/>
              <a:ext cx="133920" cy="1339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CustomShape 1"/>
          <p:cNvSpPr/>
          <p:nvPr/>
        </p:nvSpPr>
        <p:spPr>
          <a:xfrm>
            <a:off x="3123720" y="6356520"/>
            <a:ext cx="2892240" cy="36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CustomShape 1"/>
          <p:cNvSpPr/>
          <p:nvPr/>
        </p:nvSpPr>
        <p:spPr>
          <a:xfrm>
            <a:off x="3123720" y="6356520"/>
            <a:ext cx="2892960" cy="36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CustomShape 1"/>
          <p:cNvSpPr/>
          <p:nvPr/>
        </p:nvSpPr>
        <p:spPr>
          <a:xfrm>
            <a:off x="3123720" y="6356520"/>
            <a:ext cx="2892960" cy="36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roup 1"/>
          <p:cNvGrpSpPr/>
          <p:nvPr/>
        </p:nvGrpSpPr>
        <p:grpSpPr>
          <a:xfrm>
            <a:off x="0" y="0"/>
            <a:ext cx="9141120" cy="543240"/>
            <a:chOff x="0" y="0"/>
            <a:chExt cx="9141120" cy="543240"/>
          </a:xfrm>
        </p:grpSpPr>
        <p:sp>
          <p:nvSpPr>
            <p:cNvPr id="684" name="CustomShape 2"/>
            <p:cNvSpPr/>
            <p:nvPr/>
          </p:nvSpPr>
          <p:spPr>
            <a:xfrm>
              <a:off x="0" y="0"/>
              <a:ext cx="282960" cy="530640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/>
            </a:gra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5" name="CustomShape 3"/>
            <p:cNvSpPr/>
            <p:nvPr/>
          </p:nvSpPr>
          <p:spPr>
            <a:xfrm>
              <a:off x="412920" y="135000"/>
              <a:ext cx="8728200" cy="271800"/>
            </a:xfrm>
            <a:prstGeom prst="rect">
              <a:avLst/>
            </a:prstGeom>
            <a:gradFill rotWithShape="0"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0"/>
            </a:gra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6" name="CustomShape 4"/>
            <p:cNvSpPr/>
            <p:nvPr/>
          </p:nvSpPr>
          <p:spPr>
            <a:xfrm>
              <a:off x="409680" y="135000"/>
              <a:ext cx="135360" cy="138240"/>
            </a:xfrm>
            <a:prstGeom prst="rect">
              <a:avLst/>
            </a:prstGeom>
            <a:solidFill>
              <a:schemeClr val="folHlink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7" name="CustomShape 5"/>
            <p:cNvSpPr/>
            <p:nvPr/>
          </p:nvSpPr>
          <p:spPr>
            <a:xfrm>
              <a:off x="547560" y="0"/>
              <a:ext cx="136800" cy="135360"/>
            </a:xfrm>
            <a:prstGeom prst="rect">
              <a:avLst/>
            </a:prstGeom>
            <a:solidFill>
              <a:schemeClr val="folHlink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8" name="CustomShape 6"/>
            <p:cNvSpPr/>
            <p:nvPr/>
          </p:nvSpPr>
          <p:spPr>
            <a:xfrm>
              <a:off x="547560" y="135000"/>
              <a:ext cx="136800" cy="13824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9" name="CustomShape 7"/>
            <p:cNvSpPr/>
            <p:nvPr/>
          </p:nvSpPr>
          <p:spPr>
            <a:xfrm>
              <a:off x="274680" y="274680"/>
              <a:ext cx="133560" cy="135360"/>
            </a:xfrm>
            <a:prstGeom prst="rect">
              <a:avLst/>
            </a:prstGeom>
            <a:solidFill>
              <a:schemeClr val="folHlink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0" name="CustomShape 8"/>
            <p:cNvSpPr/>
            <p:nvPr/>
          </p:nvSpPr>
          <p:spPr>
            <a:xfrm>
              <a:off x="131760" y="136440"/>
              <a:ext cx="138240" cy="135360"/>
            </a:xfrm>
            <a:prstGeom prst="rect">
              <a:avLst/>
            </a:prstGeom>
            <a:solidFill>
              <a:schemeClr val="bg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1" name="CustomShape 9"/>
            <p:cNvSpPr/>
            <p:nvPr/>
          </p:nvSpPr>
          <p:spPr>
            <a:xfrm>
              <a:off x="409680" y="271440"/>
              <a:ext cx="135360" cy="13536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2" name="CustomShape 10"/>
            <p:cNvSpPr/>
            <p:nvPr/>
          </p:nvSpPr>
          <p:spPr>
            <a:xfrm>
              <a:off x="274680" y="409680"/>
              <a:ext cx="133560" cy="13356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CustomShape 1"/>
          <p:cNvSpPr/>
          <p:nvPr/>
        </p:nvSpPr>
        <p:spPr>
          <a:xfrm>
            <a:off x="3123720" y="6356520"/>
            <a:ext cx="2892960" cy="36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"/>
          <p:cNvGrpSpPr/>
          <p:nvPr/>
        </p:nvGrpSpPr>
        <p:grpSpPr>
          <a:xfrm>
            <a:off x="0" y="0"/>
            <a:ext cx="9140400" cy="542520"/>
            <a:chOff x="0" y="0"/>
            <a:chExt cx="9140400" cy="542520"/>
          </a:xfrm>
        </p:grpSpPr>
        <p:sp>
          <p:nvSpPr>
            <p:cNvPr id="39" name="CustomShape 2"/>
            <p:cNvSpPr/>
            <p:nvPr/>
          </p:nvSpPr>
          <p:spPr>
            <a:xfrm>
              <a:off x="0" y="0"/>
              <a:ext cx="282240" cy="529920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/>
            </a:gra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" name="CustomShape 3"/>
            <p:cNvSpPr/>
            <p:nvPr/>
          </p:nvSpPr>
          <p:spPr>
            <a:xfrm>
              <a:off x="412920" y="135000"/>
              <a:ext cx="8727480" cy="271080"/>
            </a:xfrm>
            <a:prstGeom prst="rect">
              <a:avLst/>
            </a:prstGeom>
            <a:gradFill rotWithShape="0"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0"/>
            </a:gra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" name="CustomShape 4"/>
            <p:cNvSpPr/>
            <p:nvPr/>
          </p:nvSpPr>
          <p:spPr>
            <a:xfrm>
              <a:off x="409680" y="135000"/>
              <a:ext cx="134640" cy="137520"/>
            </a:xfrm>
            <a:prstGeom prst="rect">
              <a:avLst/>
            </a:prstGeom>
            <a:solidFill>
              <a:schemeClr val="folHlink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" name="CustomShape 5"/>
            <p:cNvSpPr/>
            <p:nvPr/>
          </p:nvSpPr>
          <p:spPr>
            <a:xfrm>
              <a:off x="547560" y="0"/>
              <a:ext cx="136080" cy="134640"/>
            </a:xfrm>
            <a:prstGeom prst="rect">
              <a:avLst/>
            </a:prstGeom>
            <a:solidFill>
              <a:schemeClr val="folHlink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" name="CustomShape 6"/>
            <p:cNvSpPr/>
            <p:nvPr/>
          </p:nvSpPr>
          <p:spPr>
            <a:xfrm>
              <a:off x="547560" y="135000"/>
              <a:ext cx="136080" cy="13752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" name="CustomShape 7"/>
            <p:cNvSpPr/>
            <p:nvPr/>
          </p:nvSpPr>
          <p:spPr>
            <a:xfrm>
              <a:off x="274680" y="274680"/>
              <a:ext cx="132840" cy="134640"/>
            </a:xfrm>
            <a:prstGeom prst="rect">
              <a:avLst/>
            </a:prstGeom>
            <a:solidFill>
              <a:schemeClr val="folHlink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" name="CustomShape 8"/>
            <p:cNvSpPr/>
            <p:nvPr/>
          </p:nvSpPr>
          <p:spPr>
            <a:xfrm>
              <a:off x="131760" y="136440"/>
              <a:ext cx="137520" cy="134640"/>
            </a:xfrm>
            <a:prstGeom prst="rect">
              <a:avLst/>
            </a:prstGeom>
            <a:solidFill>
              <a:schemeClr val="bg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" name="CustomShape 9"/>
            <p:cNvSpPr/>
            <p:nvPr/>
          </p:nvSpPr>
          <p:spPr>
            <a:xfrm>
              <a:off x="409680" y="271440"/>
              <a:ext cx="134640" cy="13464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" name="CustomShape 10"/>
            <p:cNvSpPr/>
            <p:nvPr/>
          </p:nvSpPr>
          <p:spPr>
            <a:xfrm>
              <a:off x="274680" y="409680"/>
              <a:ext cx="132840" cy="13284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Box 3"/>
          <p:cNvSpPr/>
          <p:nvPr/>
        </p:nvSpPr>
        <p:spPr>
          <a:xfrm>
            <a:off x="3124080" y="6356520"/>
            <a:ext cx="2893680" cy="362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"/>
          <p:cNvGrpSpPr/>
          <p:nvPr/>
        </p:nvGrpSpPr>
        <p:grpSpPr>
          <a:xfrm>
            <a:off x="0" y="0"/>
            <a:ext cx="9140400" cy="542520"/>
            <a:chOff x="0" y="0"/>
            <a:chExt cx="9140400" cy="542520"/>
          </a:xfrm>
        </p:grpSpPr>
        <p:sp>
          <p:nvSpPr>
            <p:cNvPr id="126" name="CustomShape 2"/>
            <p:cNvSpPr/>
            <p:nvPr/>
          </p:nvSpPr>
          <p:spPr>
            <a:xfrm>
              <a:off x="0" y="0"/>
              <a:ext cx="282240" cy="529920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/>
            </a:gra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" name="CustomShape 3"/>
            <p:cNvSpPr/>
            <p:nvPr/>
          </p:nvSpPr>
          <p:spPr>
            <a:xfrm>
              <a:off x="412920" y="135000"/>
              <a:ext cx="8727480" cy="271080"/>
            </a:xfrm>
            <a:prstGeom prst="rect">
              <a:avLst/>
            </a:prstGeom>
            <a:gradFill rotWithShape="0"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0"/>
            </a:gra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" name="CustomShape 4"/>
            <p:cNvSpPr/>
            <p:nvPr/>
          </p:nvSpPr>
          <p:spPr>
            <a:xfrm>
              <a:off x="409680" y="135000"/>
              <a:ext cx="134640" cy="137520"/>
            </a:xfrm>
            <a:prstGeom prst="rect">
              <a:avLst/>
            </a:prstGeom>
            <a:solidFill>
              <a:schemeClr val="folHlink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" name="CustomShape 5"/>
            <p:cNvSpPr/>
            <p:nvPr/>
          </p:nvSpPr>
          <p:spPr>
            <a:xfrm>
              <a:off x="547560" y="0"/>
              <a:ext cx="136080" cy="134640"/>
            </a:xfrm>
            <a:prstGeom prst="rect">
              <a:avLst/>
            </a:prstGeom>
            <a:solidFill>
              <a:schemeClr val="folHlink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" name="CustomShape 6"/>
            <p:cNvSpPr/>
            <p:nvPr/>
          </p:nvSpPr>
          <p:spPr>
            <a:xfrm>
              <a:off x="547560" y="135000"/>
              <a:ext cx="136080" cy="13752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" name="CustomShape 7"/>
            <p:cNvSpPr/>
            <p:nvPr/>
          </p:nvSpPr>
          <p:spPr>
            <a:xfrm>
              <a:off x="274680" y="274680"/>
              <a:ext cx="132840" cy="134640"/>
            </a:xfrm>
            <a:prstGeom prst="rect">
              <a:avLst/>
            </a:prstGeom>
            <a:solidFill>
              <a:schemeClr val="folHlink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" name="CustomShape 8"/>
            <p:cNvSpPr/>
            <p:nvPr/>
          </p:nvSpPr>
          <p:spPr>
            <a:xfrm>
              <a:off x="131760" y="136440"/>
              <a:ext cx="137520" cy="134640"/>
            </a:xfrm>
            <a:prstGeom prst="rect">
              <a:avLst/>
            </a:prstGeom>
            <a:solidFill>
              <a:schemeClr val="bg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" name="CustomShape 9"/>
            <p:cNvSpPr/>
            <p:nvPr/>
          </p:nvSpPr>
          <p:spPr>
            <a:xfrm>
              <a:off x="409680" y="271440"/>
              <a:ext cx="134640" cy="13464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" name="CustomShape 10"/>
            <p:cNvSpPr/>
            <p:nvPr/>
          </p:nvSpPr>
          <p:spPr>
            <a:xfrm>
              <a:off x="274680" y="409680"/>
              <a:ext cx="132840" cy="13284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3123720" y="6356520"/>
            <a:ext cx="2892240" cy="36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roup 1"/>
          <p:cNvGrpSpPr/>
          <p:nvPr/>
        </p:nvGrpSpPr>
        <p:grpSpPr>
          <a:xfrm>
            <a:off x="0" y="0"/>
            <a:ext cx="9140400" cy="542520"/>
            <a:chOff x="0" y="0"/>
            <a:chExt cx="9140400" cy="542520"/>
          </a:xfrm>
        </p:grpSpPr>
        <p:sp>
          <p:nvSpPr>
            <p:cNvPr id="213" name="CustomShape 2"/>
            <p:cNvSpPr/>
            <p:nvPr/>
          </p:nvSpPr>
          <p:spPr>
            <a:xfrm>
              <a:off x="0" y="0"/>
              <a:ext cx="282240" cy="529920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/>
            </a:gra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" name="CustomShape 3"/>
            <p:cNvSpPr/>
            <p:nvPr/>
          </p:nvSpPr>
          <p:spPr>
            <a:xfrm>
              <a:off x="412920" y="135000"/>
              <a:ext cx="8727480" cy="271080"/>
            </a:xfrm>
            <a:prstGeom prst="rect">
              <a:avLst/>
            </a:prstGeom>
            <a:gradFill rotWithShape="0"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0"/>
            </a:gra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" name="CustomShape 4"/>
            <p:cNvSpPr/>
            <p:nvPr/>
          </p:nvSpPr>
          <p:spPr>
            <a:xfrm>
              <a:off x="409680" y="135000"/>
              <a:ext cx="134640" cy="137520"/>
            </a:xfrm>
            <a:prstGeom prst="rect">
              <a:avLst/>
            </a:prstGeom>
            <a:solidFill>
              <a:schemeClr val="folHlink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CustomShape 5"/>
            <p:cNvSpPr/>
            <p:nvPr/>
          </p:nvSpPr>
          <p:spPr>
            <a:xfrm>
              <a:off x="547560" y="0"/>
              <a:ext cx="136080" cy="134640"/>
            </a:xfrm>
            <a:prstGeom prst="rect">
              <a:avLst/>
            </a:prstGeom>
            <a:solidFill>
              <a:schemeClr val="folHlink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" name="CustomShape 6"/>
            <p:cNvSpPr/>
            <p:nvPr/>
          </p:nvSpPr>
          <p:spPr>
            <a:xfrm>
              <a:off x="547560" y="135000"/>
              <a:ext cx="136080" cy="13752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" name="CustomShape 7"/>
            <p:cNvSpPr/>
            <p:nvPr/>
          </p:nvSpPr>
          <p:spPr>
            <a:xfrm>
              <a:off x="274680" y="274680"/>
              <a:ext cx="132840" cy="134640"/>
            </a:xfrm>
            <a:prstGeom prst="rect">
              <a:avLst/>
            </a:prstGeom>
            <a:solidFill>
              <a:schemeClr val="folHlink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" name="CustomShape 8"/>
            <p:cNvSpPr/>
            <p:nvPr/>
          </p:nvSpPr>
          <p:spPr>
            <a:xfrm>
              <a:off x="131760" y="136440"/>
              <a:ext cx="137520" cy="134640"/>
            </a:xfrm>
            <a:prstGeom prst="rect">
              <a:avLst/>
            </a:prstGeom>
            <a:solidFill>
              <a:schemeClr val="bg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" name="CustomShape 9"/>
            <p:cNvSpPr/>
            <p:nvPr/>
          </p:nvSpPr>
          <p:spPr>
            <a:xfrm>
              <a:off x="409680" y="271440"/>
              <a:ext cx="134640" cy="13464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" name="CustomShape 10"/>
            <p:cNvSpPr/>
            <p:nvPr/>
          </p:nvSpPr>
          <p:spPr>
            <a:xfrm>
              <a:off x="274680" y="409680"/>
              <a:ext cx="132840" cy="13284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roup 4"/>
          <p:cNvGrpSpPr/>
          <p:nvPr/>
        </p:nvGrpSpPr>
        <p:grpSpPr>
          <a:xfrm>
            <a:off x="0" y="0"/>
            <a:ext cx="9141480" cy="543600"/>
            <a:chOff x="0" y="0"/>
            <a:chExt cx="9141480" cy="543600"/>
          </a:xfrm>
        </p:grpSpPr>
        <p:sp>
          <p:nvSpPr>
            <p:cNvPr id="261" name="Rectangle 5"/>
            <p:cNvSpPr/>
            <p:nvPr/>
          </p:nvSpPr>
          <p:spPr>
            <a:xfrm>
              <a:off x="0" y="0"/>
              <a:ext cx="283320" cy="531000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" name="Rectangle 6"/>
            <p:cNvSpPr/>
            <p:nvPr/>
          </p:nvSpPr>
          <p:spPr>
            <a:xfrm>
              <a:off x="412920" y="135000"/>
              <a:ext cx="8728560" cy="272160"/>
            </a:xfrm>
            <a:prstGeom prst="rect">
              <a:avLst/>
            </a:prstGeom>
            <a:gradFill rotWithShape="0"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" name="Rectangle 7"/>
            <p:cNvSpPr/>
            <p:nvPr/>
          </p:nvSpPr>
          <p:spPr>
            <a:xfrm>
              <a:off x="409680" y="135000"/>
              <a:ext cx="135720" cy="138600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" name="Rectangle 8"/>
            <p:cNvSpPr/>
            <p:nvPr/>
          </p:nvSpPr>
          <p:spPr>
            <a:xfrm>
              <a:off x="547560" y="0"/>
              <a:ext cx="137160" cy="135720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" name="Rectangle 9"/>
            <p:cNvSpPr/>
            <p:nvPr/>
          </p:nvSpPr>
          <p:spPr>
            <a:xfrm>
              <a:off x="547560" y="135000"/>
              <a:ext cx="137160" cy="13860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6" name="Rectangle 10"/>
            <p:cNvSpPr/>
            <p:nvPr/>
          </p:nvSpPr>
          <p:spPr>
            <a:xfrm>
              <a:off x="274680" y="274680"/>
              <a:ext cx="133920" cy="135720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7" name="Rectangle 11"/>
            <p:cNvSpPr/>
            <p:nvPr/>
          </p:nvSpPr>
          <p:spPr>
            <a:xfrm>
              <a:off x="131760" y="136440"/>
              <a:ext cx="138600" cy="13572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" name="Rectangle 12"/>
            <p:cNvSpPr/>
            <p:nvPr/>
          </p:nvSpPr>
          <p:spPr>
            <a:xfrm>
              <a:off x="409680" y="271440"/>
              <a:ext cx="135720" cy="1357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" name="Rectangle 13"/>
            <p:cNvSpPr/>
            <p:nvPr/>
          </p:nvSpPr>
          <p:spPr>
            <a:xfrm>
              <a:off x="274680" y="409680"/>
              <a:ext cx="133920" cy="1339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roup 4"/>
          <p:cNvGrpSpPr/>
          <p:nvPr/>
        </p:nvGrpSpPr>
        <p:grpSpPr>
          <a:xfrm>
            <a:off x="0" y="0"/>
            <a:ext cx="9141480" cy="543600"/>
            <a:chOff x="0" y="0"/>
            <a:chExt cx="9141480" cy="543600"/>
          </a:xfrm>
        </p:grpSpPr>
        <p:sp>
          <p:nvSpPr>
            <p:cNvPr id="347" name="Rectangle 5"/>
            <p:cNvSpPr/>
            <p:nvPr/>
          </p:nvSpPr>
          <p:spPr>
            <a:xfrm>
              <a:off x="0" y="0"/>
              <a:ext cx="283320" cy="531000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" name="Rectangle 6"/>
            <p:cNvSpPr/>
            <p:nvPr/>
          </p:nvSpPr>
          <p:spPr>
            <a:xfrm>
              <a:off x="412920" y="135000"/>
              <a:ext cx="8728560" cy="272160"/>
            </a:xfrm>
            <a:prstGeom prst="rect">
              <a:avLst/>
            </a:prstGeom>
            <a:gradFill rotWithShape="0"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" name="Rectangle 7"/>
            <p:cNvSpPr/>
            <p:nvPr/>
          </p:nvSpPr>
          <p:spPr>
            <a:xfrm>
              <a:off x="409680" y="135000"/>
              <a:ext cx="135720" cy="138600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0" name="Rectangle 8"/>
            <p:cNvSpPr/>
            <p:nvPr/>
          </p:nvSpPr>
          <p:spPr>
            <a:xfrm>
              <a:off x="547560" y="0"/>
              <a:ext cx="137160" cy="135720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" name="Rectangle 9"/>
            <p:cNvSpPr/>
            <p:nvPr/>
          </p:nvSpPr>
          <p:spPr>
            <a:xfrm>
              <a:off x="547560" y="135000"/>
              <a:ext cx="137160" cy="13860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2" name="Rectangle 10"/>
            <p:cNvSpPr/>
            <p:nvPr/>
          </p:nvSpPr>
          <p:spPr>
            <a:xfrm>
              <a:off x="274680" y="274680"/>
              <a:ext cx="133920" cy="135720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3" name="Rectangle 11"/>
            <p:cNvSpPr/>
            <p:nvPr/>
          </p:nvSpPr>
          <p:spPr>
            <a:xfrm>
              <a:off x="131760" y="136440"/>
              <a:ext cx="138600" cy="13572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4" name="Rectangle 12"/>
            <p:cNvSpPr/>
            <p:nvPr/>
          </p:nvSpPr>
          <p:spPr>
            <a:xfrm>
              <a:off x="409680" y="271440"/>
              <a:ext cx="135720" cy="1357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5" name="Rectangle 13"/>
            <p:cNvSpPr/>
            <p:nvPr/>
          </p:nvSpPr>
          <p:spPr>
            <a:xfrm>
              <a:off x="274680" y="409680"/>
              <a:ext cx="133920" cy="1339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85.xml"/><Relationship Id="rId5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85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file:///home/manager/Desktop/&#1063;&#1077;&#1088;&#1085;&#1110;&#1075;&#1110;&#1074;%2017.06/&#1055;&#1088;&#1077;&#1079;&#1077;&#1085;&#1090;&#1072;&#1094;&#1110;&#1103;_&#1050;&#1059;&#1057;&#1051;&#1030;&#1049;_12-06-21.pptx#_ftnref1" TargetMode="External"/><Relationship Id="rId2" Type="http://schemas.openxmlformats.org/officeDocument/2006/relationships/hyperlink" Target="file:///home/manager/Desktop/&#1063;&#1077;&#1088;&#1085;&#1110;&#1075;&#1110;&#1074;%2017.06/&#1055;&#1088;&#1077;&#1079;&#1077;&#1085;&#1090;&#1072;&#1094;&#1110;&#1103;_&#1050;&#1059;&#1057;&#1051;&#1030;&#1049;_12-06-21.pptx#_ftnref1" TargetMode="External"/><Relationship Id="rId3" Type="http://schemas.openxmlformats.org/officeDocument/2006/relationships/slideLayout" Target="../slideLayouts/slideLayout10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3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49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49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slideLayout" Target="../slideLayouts/slideLayout169.xml"/><Relationship Id="rId10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slideLayout" Target="../slideLayouts/slideLayout181.xml"/><Relationship Id="rId6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81.xml"/><Relationship Id="rId4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3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slideLayout" Target="../slideLayouts/slideLayout205.xml"/><Relationship Id="rId6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1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hyperlink" Target="https://decentralization.gov.ua/uploads/library/file/330/Krashipraktiki_09_2018.pdf" TargetMode="External"/><Relationship Id="rId2" Type="http://schemas.openxmlformats.org/officeDocument/2006/relationships/hyperlink" Target="https://idundcz.dsns.gov.ua/ua/Zbirka-kraschih-praktik.html" TargetMode="External"/><Relationship Id="rId3" Type="http://schemas.openxmlformats.org/officeDocument/2006/relationships/hyperlink" Target="https://idundcz.dsns.gov.ua/ua/Nadzvichayni-podiyi/3718.html" TargetMode="External"/><Relationship Id="rId4" Type="http://schemas.openxmlformats.org/officeDocument/2006/relationships/slideLayout" Target="../slideLayouts/slideLayout229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hyperlink" Target="http://www.dsns.gov.ua/" TargetMode="External"/><Relationship Id="rId2" Type="http://schemas.openxmlformats.org/officeDocument/2006/relationships/hyperlink" Target="http://www.dsns.gov.ua/" TargetMode="External"/><Relationship Id="rId3" Type="http://schemas.openxmlformats.org/officeDocument/2006/relationships/hyperlink" Target="http://www.dsns.gov.ua/ua/Organizaciya-zahodiv-civilnogo-zahistu.html" TargetMode="External"/><Relationship Id="rId4" Type="http://schemas.openxmlformats.org/officeDocument/2006/relationships/hyperlink" Target="http://www.dsns.gov.ua/ua/Reformuvannya.html" TargetMode="External"/><Relationship Id="rId5" Type="http://schemas.openxmlformats.org/officeDocument/2006/relationships/hyperlink" Target="http://www.dsns.gov.ua/ua/Organizaciya-zahodiv-civilnogo-zahistu.html" TargetMode="External"/><Relationship Id="rId6" Type="http://schemas.openxmlformats.org/officeDocument/2006/relationships/hyperlink" Target="http://www.dsns.gov.ua/ua/Organizaciya-zahodiv-civilnogo-zahistu.html" TargetMode="External"/><Relationship Id="rId7" Type="http://schemas.openxmlformats.org/officeDocument/2006/relationships/hyperlink" Target="http://www.dsns.gov.ua/ua/Organizaciya-zahodiv-civilnogo-zahistu.html" TargetMode="External"/><Relationship Id="rId8" Type="http://schemas.openxmlformats.org/officeDocument/2006/relationships/hyperlink" Target="http://www.dsns.gov.ua/ua/Organizaciya-zahodiv-civilnogo-zahistu.html" TargetMode="External"/><Relationship Id="rId9" Type="http://schemas.openxmlformats.org/officeDocument/2006/relationships/hyperlink" Target="http://www.dsns.gov.ua/ua/Organizaciya-zahodiv-civilnogo-zahistu.html" TargetMode="External"/><Relationship Id="rId10" Type="http://schemas.openxmlformats.org/officeDocument/2006/relationships/hyperlink" Target="http://www.dsns.gov.ua/ua/Organizaciya-zahodiv-civilnogo-zahistu.html" TargetMode="External"/><Relationship Id="rId11" Type="http://schemas.openxmlformats.org/officeDocument/2006/relationships/hyperlink" Target="http://www.dsns.gov.ua/ua/Organizaciya-zahodiv-civilnogo-zahistu.html" TargetMode="External"/><Relationship Id="rId12" Type="http://schemas.openxmlformats.org/officeDocument/2006/relationships/hyperlink" Target="http://www.dsns.gov.ua/ua/Organizaciya-zahodiv-civilnogo-zahistu.html" TargetMode="External"/><Relationship Id="rId13" Type="http://schemas.openxmlformats.org/officeDocument/2006/relationships/hyperlink" Target="http://www.dsns.gov.ua/ua/Organizaciya-zahodiv-civilnogo-zahistu.html" TargetMode="External"/><Relationship Id="rId14" Type="http://schemas.openxmlformats.org/officeDocument/2006/relationships/hyperlink" Target="http://www.dsns.gov.ua/ua/Organizaciya-zahodiv-civilnogo-zahistu.html" TargetMode="External"/><Relationship Id="rId15" Type="http://schemas.openxmlformats.org/officeDocument/2006/relationships/hyperlink" Target="http://www.dsns.gov.ua/ua/Organizaciya-zahodiv-civilnogo-zahistu.html" TargetMode="External"/><Relationship Id="rId16" Type="http://schemas.openxmlformats.org/officeDocument/2006/relationships/hyperlink" Target="http://www.dsns.gov.ua/ua/Organizaciya-zahodiv-civilnogo-zahistu.html" TargetMode="External"/><Relationship Id="rId17" Type="http://schemas.openxmlformats.org/officeDocument/2006/relationships/hyperlink" Target="http://www.dsns.gov.ua/ua/Organizaciya-zahodiv-civilnogo-zahistu.html" TargetMode="External"/><Relationship Id="rId18" Type="http://schemas.openxmlformats.org/officeDocument/2006/relationships/hyperlink" Target="http://www.dsns.gov.ua/ua/Organizaciya-zahodiv-civilnogo-zahistu.html" TargetMode="External"/><Relationship Id="rId19" Type="http://schemas.openxmlformats.org/officeDocument/2006/relationships/hyperlink" Target="http://www.dsns.gov.ua/ua/Organizaciya-zahodiv-civilnogo-zahistu.html" TargetMode="External"/><Relationship Id="rId20" Type="http://schemas.openxmlformats.org/officeDocument/2006/relationships/hyperlink" Target="http://www.dsns.gov.ua/ua/Organizaciya-zahodiv-civilnogo-zahistu.html" TargetMode="External"/><Relationship Id="rId21" Type="http://schemas.openxmlformats.org/officeDocument/2006/relationships/hyperlink" Target="http://www.dsns.gov.ua/ua/Organizaciya-zahodiv-civilnogo-zahistu.html" TargetMode="External"/><Relationship Id="rId22" Type="http://schemas.openxmlformats.org/officeDocument/2006/relationships/hyperlink" Target="http://www.dsns.gov.ua/ua/Organizaciya-zahodiv-civilnogo-zahistu.html" TargetMode="External"/><Relationship Id="rId23" Type="http://schemas.openxmlformats.org/officeDocument/2006/relationships/hyperlink" Target="http://www.dsns.gov.ua/ua/Organizaciya-zahodiv-civilnogo-zahistu.html" TargetMode="External"/><Relationship Id="rId24" Type="http://schemas.openxmlformats.org/officeDocument/2006/relationships/hyperlink" Target="http://www.dsns.gov.ua/files/2017/5/31/&#1054;&#1047;&#1062;&#1047;/algorytm_zabezpechenna.pdf" TargetMode="External"/><Relationship Id="rId25" Type="http://schemas.openxmlformats.org/officeDocument/2006/relationships/hyperlink" Target="http://www.dsns.gov.ua/files/2017/5/31/&#1054;&#1047;&#1062;&#1047;/Pjradnuk_organizacii_cz.pdf" TargetMode="External"/><Relationship Id="rId26" Type="http://schemas.openxmlformats.org/officeDocument/2006/relationships/hyperlink" Target="http://www.dsns.gov.ua/files/2017/5/31/&#1054;&#1047;&#1062;&#1047;/Pjradnuk_ralizaciiacii_cz.pdf" TargetMode="External"/><Relationship Id="rId27" Type="http://schemas.openxmlformats.org/officeDocument/2006/relationships/hyperlink" Target="http://www.dsns.gov.ua/files/2017/5/31/&#1054;&#1047;&#1062;&#1047;/cuvilonui_zahust_naselena.pdf" TargetMode="External"/><Relationship Id="rId28" Type="http://schemas.openxmlformats.org/officeDocument/2006/relationships/hyperlink" Target="http://www.dsns.gov.ua/files/2017/5/31/MPK_DPR/Reforma_A.pdf" TargetMode="External"/><Relationship Id="rId29" Type="http://schemas.openxmlformats.org/officeDocument/2006/relationships/hyperlink" Target="http://www.dsns.gov.ua/files/2017/5/31/&#1054;&#1047;&#1062;&#1047;/Pjradnuk_organizacii_cz.pdf" TargetMode="External"/><Relationship Id="rId30" Type="http://schemas.openxmlformats.org/officeDocument/2006/relationships/hyperlink" Target="http://www.dsns.gov.ua/files/2017/5/31/MPK_DPR/Reforma_B.pdf" TargetMode="External"/><Relationship Id="rId31" Type="http://schemas.openxmlformats.org/officeDocument/2006/relationships/hyperlink" Target="http://www.dsns.gov.ua/files/2017/5/31/MPK_DPR/Bydget_A.pdf" TargetMode="External"/><Relationship Id="rId32" Type="http://schemas.openxmlformats.org/officeDocument/2006/relationships/hyperlink" Target="http://www.dsns.gov.ua/files/2017/5/31/MPK_DPR/Bydget_B.pdf" TargetMode="External"/><Relationship Id="rId33" Type="http://schemas.openxmlformats.org/officeDocument/2006/relationships/hyperlink" Target="http://www.dsns.gov.ua/files/2017/5/31/MPK_DPR/Dosvid_Doneck.pdf" TargetMode="External"/><Relationship Id="rId34" Type="http://schemas.openxmlformats.org/officeDocument/2006/relationships/hyperlink" Target="http://www.dsns.gov.ua/files/2017/5/31/MPK_DPR/Vumogu_A.pdf" TargetMode="External"/><Relationship Id="rId35" Type="http://schemas.openxmlformats.org/officeDocument/2006/relationships/hyperlink" Target="http://www.dsns.gov.ua/files/2017/5/31/MPK_DPR/Vumogu_B.pdf" TargetMode="External"/><Relationship Id="rId36" Type="http://schemas.openxmlformats.org/officeDocument/2006/relationships/hyperlink" Target="http://www.dsns.gov.ua/files/2017/5/31/MPK_DPR/Dobir_A.pdf" TargetMode="External"/><Relationship Id="rId37" Type="http://schemas.openxmlformats.org/officeDocument/2006/relationships/hyperlink" Target="http://www.dsns.gov.ua/files/2017/5/31/MPK_DPR/Dobir_B.pdf" TargetMode="External"/><Relationship Id="rId38" Type="http://schemas.openxmlformats.org/officeDocument/2006/relationships/hyperlink" Target="http://www.dsns.gov.ua/files/2017/5/31/MPK_DPR/Atketa_A.pdf" TargetMode="External"/><Relationship Id="rId39" Type="http://schemas.openxmlformats.org/officeDocument/2006/relationships/hyperlink" Target="http://www.dsns.gov.ua/files/2017/5/31/MPK_DPR/Anketa_B.pdf" TargetMode="External"/><Relationship Id="rId40" Type="http://schemas.openxmlformats.org/officeDocument/2006/relationships/hyperlink" Target="http://www.dsns.gov.ua/files/2017/5/31/MPK_DPR/Dercen.mp4" TargetMode="External"/><Relationship Id="rId41" Type="http://schemas.openxmlformats.org/officeDocument/2006/relationships/hyperlink" Target="http://www.dsns.gov.ua/files/2017/5/31/MPK_DPR/Dercen.mp4" TargetMode="External"/><Relationship Id="rId42" Type="http://schemas.openxmlformats.org/officeDocument/2006/relationships/hyperlink" Target="http://www.dsns.gov.ua/files/2017/5/31/MPK_DPR/Dercen.mp4" TargetMode="External"/><Relationship Id="rId43" Type="http://schemas.openxmlformats.org/officeDocument/2006/relationships/hyperlink" Target="http://www.dsns.gov.ua/files/2017/5/31/MPK_DPR/Dercen.mp4" TargetMode="External"/><Relationship Id="rId44" Type="http://schemas.openxmlformats.org/officeDocument/2006/relationships/slideLayout" Target="../slideLayouts/slideLayout229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85.xml"/><Relationship Id="rId3" Type="http://schemas.openxmlformats.org/officeDocument/2006/relationships/notesSlide" Target="../notesSlides/notesSlide3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49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Прямоугольник 3_0"/>
          <p:cNvSpPr/>
          <p:nvPr/>
        </p:nvSpPr>
        <p:spPr>
          <a:xfrm>
            <a:off x="0" y="0"/>
            <a:ext cx="9141480" cy="6855480"/>
          </a:xfrm>
          <a:prstGeom prst="rect">
            <a:avLst/>
          </a:prstGeom>
          <a:solidFill>
            <a:srgbClr val="d00f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0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endParaRPr b="0" lang="en-US" sz="4000" spc="-1" strike="noStrike">
              <a:latin typeface="Arial"/>
            </a:endParaRPr>
          </a:p>
        </p:txBody>
      </p:sp>
      <p:sp>
        <p:nvSpPr>
          <p:cNvPr id="853" name="Прямоугольник 6_3"/>
          <p:cNvSpPr/>
          <p:nvPr/>
        </p:nvSpPr>
        <p:spPr>
          <a:xfrm>
            <a:off x="5943600" y="5744880"/>
            <a:ext cx="2779920" cy="6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i="1" lang="uk-UA" sz="1000" spc="-1" strike="noStrike">
                <a:solidFill>
                  <a:srgbClr val="ffffff"/>
                </a:solidFill>
                <a:latin typeface="Arial"/>
                <a:ea typeface="DejaVu Sans"/>
              </a:rPr>
              <a:t>КУСЛІЙ Ігор Іванович,</a:t>
            </a:r>
            <a:endParaRPr b="0" lang="en-US" sz="1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uk-UA" sz="1000" spc="-1" strike="noStrike">
                <a:solidFill>
                  <a:srgbClr val="ffffff"/>
                </a:solidFill>
                <a:latin typeface="Arial"/>
                <a:ea typeface="DejaVu Sans"/>
              </a:rPr>
              <a:t>заступник директора Департаменту </a:t>
            </a:r>
            <a:endParaRPr b="0" lang="en-US" sz="1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uk-UA" sz="1000" spc="-1" strike="noStrike">
                <a:solidFill>
                  <a:srgbClr val="ffffff"/>
                </a:solidFill>
                <a:latin typeface="Arial"/>
                <a:ea typeface="DejaVu Sans"/>
              </a:rPr>
              <a:t>організації заходів цивільного захисту </a:t>
            </a:r>
            <a:endParaRPr b="0" lang="en-US" sz="1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uk-UA" sz="1000" spc="-1" strike="noStrike">
                <a:solidFill>
                  <a:srgbClr val="ffffff"/>
                </a:solidFill>
                <a:latin typeface="Arial"/>
                <a:ea typeface="DejaVu Sans"/>
              </a:rPr>
              <a:t>ДСНС України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54" name="AutoShape 8_0"/>
          <p:cNvSpPr/>
          <p:nvPr/>
        </p:nvSpPr>
        <p:spPr>
          <a:xfrm>
            <a:off x="1167120" y="396000"/>
            <a:ext cx="7884720" cy="510120"/>
          </a:xfrm>
          <a:custGeom>
            <a:avLst/>
            <a:gdLst/>
            <a:ahLst/>
            <a:rect l="l" t="t" r="r" b="b"/>
            <a:pathLst>
              <a:path w="6486525" h="512763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55" name="Picture 9_0" descr=""/>
          <p:cNvPicPr/>
          <p:nvPr/>
        </p:nvPicPr>
        <p:blipFill>
          <a:blip r:embed="rId1"/>
          <a:stretch/>
        </p:blipFill>
        <p:spPr>
          <a:xfrm>
            <a:off x="119160" y="156600"/>
            <a:ext cx="1021680" cy="1021680"/>
          </a:xfrm>
          <a:prstGeom prst="rect">
            <a:avLst/>
          </a:prstGeom>
          <a:ln w="0">
            <a:noFill/>
          </a:ln>
        </p:spPr>
      </p:pic>
      <p:sp>
        <p:nvSpPr>
          <p:cNvPr id="856" name=""/>
          <p:cNvSpPr/>
          <p:nvPr/>
        </p:nvSpPr>
        <p:spPr>
          <a:xfrm>
            <a:off x="216000" y="2385360"/>
            <a:ext cx="8456040" cy="189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ffffff"/>
                </a:solidFill>
                <a:latin typeface="Arial"/>
                <a:ea typeface="DejaVu Sans"/>
              </a:rPr>
              <a:t>Реалізація заходів </a:t>
            </a:r>
            <a:endParaRPr b="0" lang="en-US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ffffff"/>
                </a:solidFill>
                <a:latin typeface="Arial"/>
                <a:ea typeface="DejaVu Sans"/>
              </a:rPr>
              <a:t>цивільного захисту</a:t>
            </a:r>
            <a:r>
              <a:rPr b="1" lang="en-US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</p:txBody>
      </p:sp>
      <p:sp>
        <p:nvSpPr>
          <p:cNvPr id="857" name=""/>
          <p:cNvSpPr/>
          <p:nvPr/>
        </p:nvSpPr>
        <p:spPr>
          <a:xfrm>
            <a:off x="228600" y="1371600"/>
            <a:ext cx="8458200" cy="36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58" name=""/>
          <p:cNvSpPr/>
          <p:nvPr/>
        </p:nvSpPr>
        <p:spPr>
          <a:xfrm>
            <a:off x="1375920" y="329040"/>
            <a:ext cx="3964320" cy="6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ffffff"/>
                </a:solidFill>
                <a:latin typeface="Arial"/>
                <a:ea typeface="Microsoft YaHei"/>
              </a:rPr>
              <a:t>ДЕРЖАВНА СЛУЖБА УКРАЇНИ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  <a:ea typeface="Microsoft YaHei"/>
              </a:rPr>
              <a:t>З </a:t>
            </a:r>
            <a:r>
              <a:rPr b="0" lang="uk-UA" sz="2000" spc="-1" strike="noStrike">
                <a:solidFill>
                  <a:srgbClr val="ffffff"/>
                </a:solidFill>
                <a:latin typeface="Arial"/>
                <a:ea typeface="Microsoft YaHei"/>
              </a:rPr>
              <a:t>НАДЗВИЧАЙНИХ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r>
              <a:rPr b="0" lang="uk-UA" sz="2000" spc="-1" strike="noStrike">
                <a:solidFill>
                  <a:srgbClr val="ffffff"/>
                </a:solidFill>
                <a:latin typeface="Arial"/>
                <a:ea typeface="Microsoft YaHei"/>
              </a:rPr>
              <a:t>СИТУАЦІЙ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Группа 2_1"/>
          <p:cNvGrpSpPr/>
          <p:nvPr/>
        </p:nvGrpSpPr>
        <p:grpSpPr>
          <a:xfrm>
            <a:off x="468360" y="1739880"/>
            <a:ext cx="3938040" cy="885240"/>
            <a:chOff x="468360" y="1739880"/>
            <a:chExt cx="3938040" cy="885240"/>
          </a:xfrm>
        </p:grpSpPr>
        <p:sp>
          <p:nvSpPr>
            <p:cNvPr id="1023" name="Полилиния 3_0"/>
            <p:cNvSpPr/>
            <p:nvPr/>
          </p:nvSpPr>
          <p:spPr>
            <a:xfrm>
              <a:off x="468360" y="1739880"/>
              <a:ext cx="3938040" cy="885240"/>
            </a:xfrm>
            <a:custGeom>
              <a:avLst/>
              <a:gdLst/>
              <a:ahLst/>
              <a:rect l="l" t="t" r="r" b="b"/>
              <a:pathLst>
                <a:path w="3940560" h="888120">
                  <a:moveTo>
                    <a:pt x="105875" y="0"/>
                  </a:moveTo>
                  <a:lnTo>
                    <a:pt x="105875" y="0"/>
                  </a:lnTo>
                  <a:cubicBezTo>
                    <a:pt x="47401" y="0"/>
                    <a:pt x="0" y="47401"/>
                    <a:pt x="0" y="105874"/>
                  </a:cubicBezTo>
                  <a:lnTo>
                    <a:pt x="0" y="782245"/>
                  </a:lnTo>
                  <a:lnTo>
                    <a:pt x="0" y="782244"/>
                  </a:lnTo>
                  <a:cubicBezTo>
                    <a:pt x="0" y="840718"/>
                    <a:pt x="47401" y="888119"/>
                    <a:pt x="105874" y="888119"/>
                  </a:cubicBezTo>
                  <a:lnTo>
                    <a:pt x="3834685" y="888120"/>
                  </a:lnTo>
                  <a:lnTo>
                    <a:pt x="3834685" y="888119"/>
                  </a:lnTo>
                  <a:cubicBezTo>
                    <a:pt x="3893158" y="888119"/>
                    <a:pt x="3940560" y="840718"/>
                    <a:pt x="3940560" y="782245"/>
                  </a:cubicBezTo>
                  <a:lnTo>
                    <a:pt x="3940560" y="105875"/>
                  </a:lnTo>
                  <a:cubicBezTo>
                    <a:pt x="3940560" y="47401"/>
                    <a:pt x="3893158" y="0"/>
                    <a:pt x="3834685" y="0"/>
                  </a:cubicBezTo>
                  <a:lnTo>
                    <a:pt x="105875" y="0"/>
                  </a:lnTo>
                  <a:close/>
                </a:path>
              </a:pathLst>
            </a:custGeom>
            <a:gradFill rotWithShape="0">
              <a:gsLst>
                <a:gs pos="0">
                  <a:srgbClr val="33cccc"/>
                </a:gs>
                <a:gs pos="100000">
                  <a:srgbClr val="248e8e"/>
                </a:gs>
              </a:gsLst>
              <a:lin ang="5400000"/>
            </a:gradFill>
            <a:ln w="25560">
              <a:solidFill>
                <a:srgbClr val="ffffff"/>
              </a:solidFill>
              <a:miter/>
            </a:ln>
            <a:effectLst>
              <a:outerShdw blurRad="0" dir="2700000" dist="53966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024" name="Полилиния 4_1"/>
            <p:cNvSpPr/>
            <p:nvPr/>
          </p:nvSpPr>
          <p:spPr>
            <a:xfrm>
              <a:off x="717120" y="1796760"/>
              <a:ext cx="1953000" cy="434160"/>
            </a:xfrm>
            <a:custGeom>
              <a:avLst/>
              <a:gdLst/>
              <a:ahLst/>
              <a:rect l="l" t="t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0">
              <a:gsLst>
                <a:gs pos="0">
                  <a:srgbClr val="9ce6e6"/>
                </a:gs>
                <a:gs pos="50000">
                  <a:srgbClr val="33cccc"/>
                </a:gs>
                <a:gs pos="100000">
                  <a:srgbClr val="9ce6e6"/>
                </a:gs>
              </a:gsLst>
              <a:lin ang="27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25" name="Полилиния 5_1"/>
          <p:cNvSpPr/>
          <p:nvPr/>
        </p:nvSpPr>
        <p:spPr>
          <a:xfrm>
            <a:off x="515880" y="1884240"/>
            <a:ext cx="3852360" cy="57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uk-UA" sz="1600" spc="-1" strike="noStrike">
                <a:solidFill>
                  <a:srgbClr val="ffffff"/>
                </a:solidFill>
                <a:latin typeface="Arial"/>
                <a:ea typeface="Tahoma"/>
              </a:rPr>
              <a:t>Оперативно - рятувальна служба цивільного захисту ДСНС</a:t>
            </a:r>
            <a:endParaRPr b="0" lang="en-US" sz="1600" spc="-1" strike="noStrike">
              <a:latin typeface="Arial"/>
            </a:endParaRPr>
          </a:p>
        </p:txBody>
      </p:sp>
      <p:grpSp>
        <p:nvGrpSpPr>
          <p:cNvPr id="1026" name="Группа 6_1"/>
          <p:cNvGrpSpPr/>
          <p:nvPr/>
        </p:nvGrpSpPr>
        <p:grpSpPr>
          <a:xfrm>
            <a:off x="468360" y="2955960"/>
            <a:ext cx="3938040" cy="885240"/>
            <a:chOff x="468360" y="2955960"/>
            <a:chExt cx="3938040" cy="885240"/>
          </a:xfrm>
        </p:grpSpPr>
        <p:sp>
          <p:nvSpPr>
            <p:cNvPr id="1027" name="Полилиния 7_1"/>
            <p:cNvSpPr/>
            <p:nvPr/>
          </p:nvSpPr>
          <p:spPr>
            <a:xfrm>
              <a:off x="468360" y="2955960"/>
              <a:ext cx="3938040" cy="885240"/>
            </a:xfrm>
            <a:custGeom>
              <a:avLst/>
              <a:gdLst/>
              <a:ahLst/>
              <a:rect l="l" t="t" r="r" b="b"/>
              <a:pathLst>
                <a:path w="3940560" h="888120">
                  <a:moveTo>
                    <a:pt x="105875" y="0"/>
                  </a:moveTo>
                  <a:lnTo>
                    <a:pt x="105875" y="0"/>
                  </a:lnTo>
                  <a:cubicBezTo>
                    <a:pt x="47401" y="0"/>
                    <a:pt x="0" y="47401"/>
                    <a:pt x="0" y="105874"/>
                  </a:cubicBezTo>
                  <a:lnTo>
                    <a:pt x="0" y="782245"/>
                  </a:lnTo>
                  <a:lnTo>
                    <a:pt x="0" y="782244"/>
                  </a:lnTo>
                  <a:cubicBezTo>
                    <a:pt x="0" y="840718"/>
                    <a:pt x="47401" y="888119"/>
                    <a:pt x="105874" y="888119"/>
                  </a:cubicBezTo>
                  <a:lnTo>
                    <a:pt x="3834685" y="888120"/>
                  </a:lnTo>
                  <a:lnTo>
                    <a:pt x="3834685" y="888119"/>
                  </a:lnTo>
                  <a:cubicBezTo>
                    <a:pt x="3893158" y="888119"/>
                    <a:pt x="3940560" y="840718"/>
                    <a:pt x="3940560" y="782245"/>
                  </a:cubicBezTo>
                  <a:lnTo>
                    <a:pt x="3940560" y="105875"/>
                  </a:lnTo>
                  <a:cubicBezTo>
                    <a:pt x="3940560" y="47401"/>
                    <a:pt x="3893158" y="0"/>
                    <a:pt x="3834685" y="0"/>
                  </a:cubicBezTo>
                  <a:lnTo>
                    <a:pt x="105875" y="0"/>
                  </a:lnTo>
                  <a:close/>
                </a:path>
              </a:pathLst>
            </a:custGeom>
            <a:gradFill rotWithShape="0">
              <a:gsLst>
                <a:gs pos="0">
                  <a:srgbClr val="a1467e"/>
                </a:gs>
                <a:gs pos="100000">
                  <a:srgbClr val="4b2204"/>
                </a:gs>
              </a:gsLst>
              <a:lin ang="5400000"/>
            </a:gradFill>
            <a:ln w="25560">
              <a:solidFill>
                <a:srgbClr val="ffffff"/>
              </a:solidFill>
              <a:miter/>
            </a:ln>
            <a:effectLst>
              <a:outerShdw blurRad="0" dir="2700000" dist="53966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028" name="Полилиния 8_1"/>
            <p:cNvSpPr/>
            <p:nvPr/>
          </p:nvSpPr>
          <p:spPr>
            <a:xfrm>
              <a:off x="717120" y="3012840"/>
              <a:ext cx="1953000" cy="434160"/>
            </a:xfrm>
            <a:custGeom>
              <a:avLst/>
              <a:gdLst/>
              <a:ahLst/>
              <a:rect l="l" t="t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0">
              <a:gsLst>
                <a:gs pos="0">
                  <a:srgbClr val="a1467e"/>
                </a:gs>
                <a:gs pos="100000">
                  <a:srgbClr val="4b2204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29" name="Полилиния 9_1"/>
          <p:cNvSpPr/>
          <p:nvPr/>
        </p:nvSpPr>
        <p:spPr>
          <a:xfrm>
            <a:off x="515880" y="2992320"/>
            <a:ext cx="3852360" cy="76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uk-UA" sz="1600" spc="-1" strike="noStrike">
                <a:solidFill>
                  <a:srgbClr val="ffffff"/>
                </a:solidFill>
                <a:latin typeface="Arial"/>
                <a:ea typeface="Tahoma"/>
              </a:rPr>
              <a:t>Аварійно – рятувальні служби </a:t>
            </a:r>
            <a:r>
              <a:rPr b="0" i="1" lang="uk-UA" sz="1400" spc="-1" strike="noStrike">
                <a:solidFill>
                  <a:srgbClr val="ffffff"/>
                </a:solidFill>
                <a:latin typeface="Arial"/>
                <a:ea typeface="Tahoma"/>
              </a:rPr>
              <a:t>(державні, комунальні, об'єктові та громадських організацій)</a:t>
            </a:r>
            <a:endParaRPr b="0" lang="en-US" sz="1400" spc="-1" strike="noStrike">
              <a:latin typeface="Arial"/>
            </a:endParaRPr>
          </a:p>
        </p:txBody>
      </p:sp>
      <p:grpSp>
        <p:nvGrpSpPr>
          <p:cNvPr id="1030" name="Группа 10_1"/>
          <p:cNvGrpSpPr/>
          <p:nvPr/>
        </p:nvGrpSpPr>
        <p:grpSpPr>
          <a:xfrm>
            <a:off x="468360" y="4259160"/>
            <a:ext cx="3938040" cy="887040"/>
            <a:chOff x="468360" y="4259160"/>
            <a:chExt cx="3938040" cy="887040"/>
          </a:xfrm>
        </p:grpSpPr>
        <p:sp>
          <p:nvSpPr>
            <p:cNvPr id="1031" name="Полилиния 11_1"/>
            <p:cNvSpPr/>
            <p:nvPr/>
          </p:nvSpPr>
          <p:spPr>
            <a:xfrm>
              <a:off x="468360" y="4259160"/>
              <a:ext cx="3938040" cy="887040"/>
            </a:xfrm>
            <a:custGeom>
              <a:avLst/>
              <a:gdLst/>
              <a:ahLst/>
              <a:rect l="l" t="t" r="r" b="b"/>
              <a:pathLst>
                <a:path w="3940560" h="888120">
                  <a:moveTo>
                    <a:pt x="105875" y="0"/>
                  </a:moveTo>
                  <a:lnTo>
                    <a:pt x="105875" y="0"/>
                  </a:lnTo>
                  <a:cubicBezTo>
                    <a:pt x="47401" y="0"/>
                    <a:pt x="0" y="47401"/>
                    <a:pt x="0" y="105874"/>
                  </a:cubicBezTo>
                  <a:lnTo>
                    <a:pt x="0" y="782245"/>
                  </a:lnTo>
                  <a:lnTo>
                    <a:pt x="0" y="782244"/>
                  </a:lnTo>
                  <a:cubicBezTo>
                    <a:pt x="0" y="840718"/>
                    <a:pt x="47401" y="888119"/>
                    <a:pt x="105874" y="888119"/>
                  </a:cubicBezTo>
                  <a:lnTo>
                    <a:pt x="3834685" y="888120"/>
                  </a:lnTo>
                  <a:lnTo>
                    <a:pt x="3834685" y="888119"/>
                  </a:lnTo>
                  <a:cubicBezTo>
                    <a:pt x="3893158" y="888119"/>
                    <a:pt x="3940560" y="840718"/>
                    <a:pt x="3940560" y="782245"/>
                  </a:cubicBezTo>
                  <a:lnTo>
                    <a:pt x="3940560" y="105875"/>
                  </a:lnTo>
                  <a:cubicBezTo>
                    <a:pt x="3940560" y="47401"/>
                    <a:pt x="3893158" y="0"/>
                    <a:pt x="3834685" y="0"/>
                  </a:cubicBezTo>
                  <a:lnTo>
                    <a:pt x="105875" y="0"/>
                  </a:lnTo>
                  <a:close/>
                </a:path>
              </a:pathLst>
            </a:custGeom>
            <a:gradFill rotWithShape="0">
              <a:gsLst>
                <a:gs pos="0">
                  <a:srgbClr val="3faf46"/>
                </a:gs>
                <a:gs pos="100000">
                  <a:srgbClr val="468a1a"/>
                </a:gs>
              </a:gsLst>
              <a:lin ang="5400000"/>
            </a:gradFill>
            <a:ln w="25560">
              <a:solidFill>
                <a:srgbClr val="ffffff"/>
              </a:solidFill>
              <a:miter/>
            </a:ln>
            <a:effectLst>
              <a:outerShdw blurRad="0" dir="2700000" dist="53966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032" name="Полилиния 12_1"/>
            <p:cNvSpPr/>
            <p:nvPr/>
          </p:nvSpPr>
          <p:spPr>
            <a:xfrm>
              <a:off x="717120" y="4316400"/>
              <a:ext cx="1953000" cy="434880"/>
            </a:xfrm>
            <a:custGeom>
              <a:avLst/>
              <a:gdLst/>
              <a:ahLst/>
              <a:rect l="l" t="t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0">
              <a:gsLst>
                <a:gs pos="0">
                  <a:srgbClr val="3faf46"/>
                </a:gs>
                <a:gs pos="100000">
                  <a:srgbClr val="468a1a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33" name="Полилиния 13_1"/>
          <p:cNvSpPr/>
          <p:nvPr/>
        </p:nvSpPr>
        <p:spPr>
          <a:xfrm>
            <a:off x="515880" y="4403880"/>
            <a:ext cx="3852360" cy="54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uk-UA" sz="1600" spc="-1" strike="noStrike">
                <a:solidFill>
                  <a:srgbClr val="ffffff"/>
                </a:solidFill>
                <a:latin typeface="Arial"/>
                <a:ea typeface="Tahoma"/>
              </a:rPr>
              <a:t>Формування цивільного захисту </a:t>
            </a:r>
            <a:r>
              <a:rPr b="0" i="1" lang="uk-UA" sz="1400" spc="-1" strike="noStrike">
                <a:solidFill>
                  <a:srgbClr val="ffffff"/>
                </a:solidFill>
                <a:latin typeface="Arial"/>
                <a:ea typeface="Tahoma"/>
              </a:rPr>
              <a:t>(об'єктові та територіальні)</a:t>
            </a:r>
            <a:endParaRPr b="0" lang="en-US" sz="1400" spc="-1" strike="noStrike">
              <a:latin typeface="Arial"/>
            </a:endParaRPr>
          </a:p>
        </p:txBody>
      </p:sp>
      <p:grpSp>
        <p:nvGrpSpPr>
          <p:cNvPr id="1034" name="Группа 14_1"/>
          <p:cNvGrpSpPr/>
          <p:nvPr/>
        </p:nvGrpSpPr>
        <p:grpSpPr>
          <a:xfrm>
            <a:off x="4773600" y="1725480"/>
            <a:ext cx="3939480" cy="885240"/>
            <a:chOff x="4773600" y="1725480"/>
            <a:chExt cx="3939480" cy="885240"/>
          </a:xfrm>
        </p:grpSpPr>
        <p:sp>
          <p:nvSpPr>
            <p:cNvPr id="1035" name="Полилиния 15_1"/>
            <p:cNvSpPr/>
            <p:nvPr/>
          </p:nvSpPr>
          <p:spPr>
            <a:xfrm>
              <a:off x="4773600" y="1725480"/>
              <a:ext cx="3939480" cy="885240"/>
            </a:xfrm>
            <a:custGeom>
              <a:avLst/>
              <a:gdLst/>
              <a:ahLst/>
              <a:rect l="l" t="t" r="r" b="b"/>
              <a:pathLst>
                <a:path w="3940560" h="888120">
                  <a:moveTo>
                    <a:pt x="105875" y="0"/>
                  </a:moveTo>
                  <a:lnTo>
                    <a:pt x="105875" y="0"/>
                  </a:lnTo>
                  <a:cubicBezTo>
                    <a:pt x="47401" y="0"/>
                    <a:pt x="0" y="47401"/>
                    <a:pt x="0" y="105874"/>
                  </a:cubicBezTo>
                  <a:lnTo>
                    <a:pt x="0" y="782245"/>
                  </a:lnTo>
                  <a:lnTo>
                    <a:pt x="0" y="782244"/>
                  </a:lnTo>
                  <a:cubicBezTo>
                    <a:pt x="0" y="840718"/>
                    <a:pt x="47401" y="888119"/>
                    <a:pt x="105874" y="888119"/>
                  </a:cubicBezTo>
                  <a:lnTo>
                    <a:pt x="3834685" y="888120"/>
                  </a:lnTo>
                  <a:lnTo>
                    <a:pt x="3834685" y="888119"/>
                  </a:lnTo>
                  <a:cubicBezTo>
                    <a:pt x="3893158" y="888119"/>
                    <a:pt x="3940560" y="840718"/>
                    <a:pt x="3940560" y="782245"/>
                  </a:cubicBezTo>
                  <a:lnTo>
                    <a:pt x="3940560" y="105875"/>
                  </a:lnTo>
                  <a:cubicBezTo>
                    <a:pt x="3940560" y="47401"/>
                    <a:pt x="3893158" y="0"/>
                    <a:pt x="3834685" y="0"/>
                  </a:cubicBezTo>
                  <a:lnTo>
                    <a:pt x="105875" y="0"/>
                  </a:lnTo>
                  <a:close/>
                </a:path>
              </a:pathLst>
            </a:custGeom>
            <a:gradFill rotWithShape="0">
              <a:gsLst>
                <a:gs pos="0">
                  <a:srgbClr val="ff4000"/>
                </a:gs>
                <a:gs pos="100000">
                  <a:srgbClr val="c9211e"/>
                </a:gs>
              </a:gsLst>
              <a:lin ang="5400000"/>
            </a:gradFill>
            <a:ln w="25560">
              <a:solidFill>
                <a:srgbClr val="ffffff"/>
              </a:solidFill>
              <a:miter/>
            </a:ln>
            <a:effectLst>
              <a:outerShdw blurRad="0" dir="2700000" dist="53966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036" name="Полилиния 16_1"/>
            <p:cNvSpPr/>
            <p:nvPr/>
          </p:nvSpPr>
          <p:spPr>
            <a:xfrm>
              <a:off x="5022360" y="1782360"/>
              <a:ext cx="1953720" cy="434160"/>
            </a:xfrm>
            <a:custGeom>
              <a:avLst/>
              <a:gdLst/>
              <a:ahLst/>
              <a:rect l="l" t="t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0">
              <a:gsLst>
                <a:gs pos="0">
                  <a:srgbClr val="ff4000"/>
                </a:gs>
                <a:gs pos="100000">
                  <a:srgbClr val="c9211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37" name="Полилиния 17_1"/>
          <p:cNvSpPr/>
          <p:nvPr/>
        </p:nvSpPr>
        <p:spPr>
          <a:xfrm>
            <a:off x="5075280" y="1868400"/>
            <a:ext cx="3453840" cy="57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uk-UA" sz="1600" spc="-1" strike="noStrike">
                <a:solidFill>
                  <a:srgbClr val="ffffff"/>
                </a:solidFill>
                <a:latin typeface="Arial"/>
                <a:ea typeface="Tahoma"/>
              </a:rPr>
              <a:t>Спеціалізовані служби цивільного захисту</a:t>
            </a:r>
            <a:endParaRPr b="0" lang="en-US" sz="1600" spc="-1" strike="noStrike">
              <a:latin typeface="Arial"/>
            </a:endParaRPr>
          </a:p>
        </p:txBody>
      </p:sp>
      <p:grpSp>
        <p:nvGrpSpPr>
          <p:cNvPr id="1038" name="Группа 18_1"/>
          <p:cNvGrpSpPr/>
          <p:nvPr/>
        </p:nvGrpSpPr>
        <p:grpSpPr>
          <a:xfrm>
            <a:off x="4788000" y="2952720"/>
            <a:ext cx="3938040" cy="885240"/>
            <a:chOff x="4788000" y="2952720"/>
            <a:chExt cx="3938040" cy="885240"/>
          </a:xfrm>
        </p:grpSpPr>
        <p:sp>
          <p:nvSpPr>
            <p:cNvPr id="1039" name="Полилиния 19_1"/>
            <p:cNvSpPr/>
            <p:nvPr/>
          </p:nvSpPr>
          <p:spPr>
            <a:xfrm>
              <a:off x="4788000" y="2952720"/>
              <a:ext cx="3938040" cy="885240"/>
            </a:xfrm>
            <a:custGeom>
              <a:avLst/>
              <a:gdLst/>
              <a:ahLst/>
              <a:rect l="l" t="t" r="r" b="b"/>
              <a:pathLst>
                <a:path w="3940560" h="888120">
                  <a:moveTo>
                    <a:pt x="105875" y="0"/>
                  </a:moveTo>
                  <a:lnTo>
                    <a:pt x="105875" y="0"/>
                  </a:lnTo>
                  <a:cubicBezTo>
                    <a:pt x="47401" y="0"/>
                    <a:pt x="0" y="47401"/>
                    <a:pt x="0" y="105874"/>
                  </a:cubicBezTo>
                  <a:lnTo>
                    <a:pt x="0" y="782245"/>
                  </a:lnTo>
                  <a:lnTo>
                    <a:pt x="0" y="782244"/>
                  </a:lnTo>
                  <a:cubicBezTo>
                    <a:pt x="0" y="840718"/>
                    <a:pt x="47401" y="888119"/>
                    <a:pt x="105874" y="888119"/>
                  </a:cubicBezTo>
                  <a:lnTo>
                    <a:pt x="3834685" y="888120"/>
                  </a:lnTo>
                  <a:lnTo>
                    <a:pt x="3834685" y="888119"/>
                  </a:lnTo>
                  <a:cubicBezTo>
                    <a:pt x="3893158" y="888119"/>
                    <a:pt x="3940560" y="840718"/>
                    <a:pt x="3940560" y="782245"/>
                  </a:cubicBezTo>
                  <a:lnTo>
                    <a:pt x="3940560" y="105875"/>
                  </a:lnTo>
                  <a:cubicBezTo>
                    <a:pt x="3940560" y="47401"/>
                    <a:pt x="3893158" y="0"/>
                    <a:pt x="3834685" y="0"/>
                  </a:cubicBezTo>
                  <a:lnTo>
                    <a:pt x="105875" y="0"/>
                  </a:lnTo>
                  <a:close/>
                </a:path>
              </a:pathLst>
            </a:custGeom>
            <a:gradFill rotWithShape="0">
              <a:gsLst>
                <a:gs pos="0">
                  <a:srgbClr val="ff860d"/>
                </a:gs>
                <a:gs pos="100000">
                  <a:srgbClr val="c9211e"/>
                </a:gs>
              </a:gsLst>
              <a:lin ang="5400000"/>
            </a:gradFill>
            <a:ln w="25560">
              <a:solidFill>
                <a:srgbClr val="ffffff"/>
              </a:solidFill>
              <a:miter/>
            </a:ln>
            <a:effectLst>
              <a:outerShdw blurRad="0" dir="2700000" dist="53966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040" name="Полилиния 20_1"/>
            <p:cNvSpPr/>
            <p:nvPr/>
          </p:nvSpPr>
          <p:spPr>
            <a:xfrm>
              <a:off x="5036760" y="3009600"/>
              <a:ext cx="1953000" cy="434160"/>
            </a:xfrm>
            <a:custGeom>
              <a:avLst/>
              <a:gdLst/>
              <a:ahLst/>
              <a:rect l="l" t="t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0">
              <a:gsLst>
                <a:gs pos="0">
                  <a:srgbClr val="ff860d"/>
                </a:gs>
                <a:gs pos="100000">
                  <a:srgbClr val="c9211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41" name="Полилиния 21_1"/>
          <p:cNvSpPr/>
          <p:nvPr/>
        </p:nvSpPr>
        <p:spPr>
          <a:xfrm>
            <a:off x="4835520" y="3095640"/>
            <a:ext cx="3852360" cy="54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uk-UA" sz="1600" spc="-1" strike="noStrike">
                <a:solidFill>
                  <a:srgbClr val="ffffff"/>
                </a:solidFill>
                <a:latin typeface="Arial"/>
                <a:ea typeface="Tahoma"/>
              </a:rPr>
              <a:t>Пожежно-рятувальні підрозділи </a:t>
            </a:r>
            <a:r>
              <a:rPr b="0" i="1" lang="uk-UA" sz="1400" spc="-1" strike="noStrike">
                <a:solidFill>
                  <a:srgbClr val="ffffff"/>
                </a:solidFill>
                <a:latin typeface="Arial"/>
                <a:ea typeface="Tahoma"/>
              </a:rPr>
              <a:t>(відомчі, комунальні та об'єктові)</a:t>
            </a:r>
            <a:endParaRPr b="0" lang="en-US" sz="1400" spc="-1" strike="noStrike">
              <a:latin typeface="Arial"/>
            </a:endParaRPr>
          </a:p>
        </p:txBody>
      </p:sp>
      <p:grpSp>
        <p:nvGrpSpPr>
          <p:cNvPr id="1042" name="Группа 22_1"/>
          <p:cNvGrpSpPr/>
          <p:nvPr/>
        </p:nvGrpSpPr>
        <p:grpSpPr>
          <a:xfrm>
            <a:off x="4813200" y="4246560"/>
            <a:ext cx="3938040" cy="886680"/>
            <a:chOff x="4813200" y="4246560"/>
            <a:chExt cx="3938040" cy="886680"/>
          </a:xfrm>
        </p:grpSpPr>
        <p:sp>
          <p:nvSpPr>
            <p:cNvPr id="1043" name="Полилиния 23_1"/>
            <p:cNvSpPr/>
            <p:nvPr/>
          </p:nvSpPr>
          <p:spPr>
            <a:xfrm>
              <a:off x="4813200" y="4246560"/>
              <a:ext cx="3938040" cy="886680"/>
            </a:xfrm>
            <a:custGeom>
              <a:avLst/>
              <a:gdLst/>
              <a:ahLst/>
              <a:rect l="l" t="t" r="r" b="b"/>
              <a:pathLst>
                <a:path w="3940560" h="888120">
                  <a:moveTo>
                    <a:pt x="105875" y="0"/>
                  </a:moveTo>
                  <a:lnTo>
                    <a:pt x="105875" y="0"/>
                  </a:lnTo>
                  <a:cubicBezTo>
                    <a:pt x="47401" y="0"/>
                    <a:pt x="0" y="47401"/>
                    <a:pt x="0" y="105874"/>
                  </a:cubicBezTo>
                  <a:lnTo>
                    <a:pt x="0" y="782245"/>
                  </a:lnTo>
                  <a:lnTo>
                    <a:pt x="0" y="782244"/>
                  </a:lnTo>
                  <a:cubicBezTo>
                    <a:pt x="0" y="840718"/>
                    <a:pt x="47401" y="888119"/>
                    <a:pt x="105874" y="888119"/>
                  </a:cubicBezTo>
                  <a:lnTo>
                    <a:pt x="3834685" y="888120"/>
                  </a:lnTo>
                  <a:lnTo>
                    <a:pt x="3834685" y="888119"/>
                  </a:lnTo>
                  <a:cubicBezTo>
                    <a:pt x="3893158" y="888119"/>
                    <a:pt x="3940560" y="840718"/>
                    <a:pt x="3940560" y="782245"/>
                  </a:cubicBezTo>
                  <a:lnTo>
                    <a:pt x="3940560" y="105875"/>
                  </a:lnTo>
                  <a:cubicBezTo>
                    <a:pt x="3940560" y="47401"/>
                    <a:pt x="3893158" y="0"/>
                    <a:pt x="3834685" y="0"/>
                  </a:cubicBezTo>
                  <a:lnTo>
                    <a:pt x="105875" y="0"/>
                  </a:lnTo>
                  <a:close/>
                </a:path>
              </a:pathLst>
            </a:custGeom>
            <a:gradFill rotWithShape="0">
              <a:gsLst>
                <a:gs pos="0">
                  <a:srgbClr val="5983b0"/>
                </a:gs>
                <a:gs pos="100000">
                  <a:srgbClr val="3465a4"/>
                </a:gs>
              </a:gsLst>
              <a:lin ang="5400000"/>
            </a:gradFill>
            <a:ln w="25560">
              <a:solidFill>
                <a:srgbClr val="ffffff"/>
              </a:solidFill>
              <a:miter/>
            </a:ln>
            <a:effectLst>
              <a:outerShdw blurRad="0" dir="2700000" dist="53966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044" name="Полилиния 24_1"/>
            <p:cNvSpPr/>
            <p:nvPr/>
          </p:nvSpPr>
          <p:spPr>
            <a:xfrm>
              <a:off x="5061960" y="4303800"/>
              <a:ext cx="1953000" cy="434880"/>
            </a:xfrm>
            <a:custGeom>
              <a:avLst/>
              <a:gdLst/>
              <a:ahLst/>
              <a:rect l="l" t="t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0">
              <a:gsLst>
                <a:gs pos="0">
                  <a:srgbClr val="5983b0"/>
                </a:gs>
                <a:gs pos="100000">
                  <a:srgbClr val="3465a4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45" name="Полилиния 25_1"/>
          <p:cNvSpPr/>
          <p:nvPr/>
        </p:nvSpPr>
        <p:spPr>
          <a:xfrm>
            <a:off x="4861080" y="4390920"/>
            <a:ext cx="3852000" cy="57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uk-UA" sz="1600" spc="-1" strike="noStrike">
                <a:solidFill>
                  <a:srgbClr val="ffffff"/>
                </a:solidFill>
                <a:latin typeface="Arial"/>
                <a:ea typeface="Tahoma"/>
              </a:rPr>
              <a:t>Добровільні формування цивільного захисту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046" name="CustomShape 3_2"/>
          <p:cNvSpPr/>
          <p:nvPr/>
        </p:nvSpPr>
        <p:spPr>
          <a:xfrm>
            <a:off x="360" y="0"/>
            <a:ext cx="9140400" cy="599040"/>
          </a:xfrm>
          <a:prstGeom prst="rect">
            <a:avLst/>
          </a:prstGeom>
          <a:solidFill>
            <a:srgbClr val="c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338040" indent="-335880" algn="ctr">
              <a:lnSpc>
                <a:spcPct val="100000"/>
              </a:lnSpc>
              <a:tabLst>
                <a:tab algn="l" pos="0"/>
              </a:tabLst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СИЛИ ЦИВІЛЬНОГО ЗАХИСТУ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AutoShape 108"/>
          <p:cNvSpPr/>
          <p:nvPr/>
        </p:nvSpPr>
        <p:spPr>
          <a:xfrm>
            <a:off x="409680" y="1210680"/>
            <a:ext cx="8422560" cy="4677840"/>
          </a:xfrm>
          <a:prstGeom prst="roundRect">
            <a:avLst>
              <a:gd name="adj" fmla="val 4491"/>
            </a:avLst>
          </a:prstGeom>
          <a:solidFill>
            <a:schemeClr val="accent6">
              <a:lumMod val="20000"/>
              <a:lumOff val="80000"/>
              <a:alpha val="70000"/>
            </a:schemeClr>
          </a:solidFill>
          <a:ln w="9525">
            <a:solidFill>
              <a:srgbClr val="333333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8" name="Rectangle 3_6"/>
          <p:cNvSpPr/>
          <p:nvPr/>
        </p:nvSpPr>
        <p:spPr>
          <a:xfrm>
            <a:off x="2557440" y="1361880"/>
            <a:ext cx="3093840" cy="1105920"/>
          </a:xfrm>
          <a:prstGeom prst="rect">
            <a:avLst/>
          </a:prstGeom>
          <a:solidFill>
            <a:srgbClr val="fefec4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9" name="Text Box 12_6"/>
          <p:cNvSpPr/>
          <p:nvPr/>
        </p:nvSpPr>
        <p:spPr>
          <a:xfrm>
            <a:off x="2701440" y="1376280"/>
            <a:ext cx="2877840" cy="104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  <a:spcBef>
                <a:spcPts val="524"/>
              </a:spcBef>
            </a:pPr>
            <a:r>
              <a:rPr b="1" lang="uk-UA" sz="1050" spc="-1" strike="noStrike">
                <a:solidFill>
                  <a:srgbClr val="ff0000"/>
                </a:solidFill>
                <a:latin typeface="Arial"/>
                <a:ea typeface="DejaVu Sans"/>
              </a:rPr>
              <a:t>МЕТА:</a:t>
            </a:r>
            <a:r>
              <a:rPr b="0" lang="uk-UA" sz="1050" spc="-1" strike="noStrike">
                <a:solidFill>
                  <a:srgbClr val="000000"/>
                </a:solidFill>
                <a:latin typeface="Arial"/>
                <a:ea typeface="DejaVu Sans"/>
              </a:rPr>
              <a:t> упорядкування та координація дій органів державної влади, органів місцевого самоврядування, органів управління та сил цивільного захисту, суб’єктів господарювання у разі загрози або виникнення НС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1050" name="Заголовок 1_5"/>
          <p:cNvSpPr/>
          <p:nvPr/>
        </p:nvSpPr>
        <p:spPr>
          <a:xfrm>
            <a:off x="0" y="0"/>
            <a:ext cx="9141480" cy="806040"/>
          </a:xfrm>
          <a:prstGeom prst="rect">
            <a:avLst/>
          </a:prstGeom>
          <a:solidFill>
            <a:srgbClr val="c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ПЛАНУВАННЯ ЦИВІЛЬНОГО ЗАХИСТУ</a:t>
            </a:r>
            <a:r>
              <a:rPr b="1" lang="ru-RU" sz="20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51" name="TextBox 1_1"/>
          <p:cNvSpPr/>
          <p:nvPr/>
        </p:nvSpPr>
        <p:spPr>
          <a:xfrm>
            <a:off x="945360" y="6093360"/>
            <a:ext cx="7606080" cy="226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uk-UA" sz="900" spc="-1" strike="noStrike">
                <a:solidFill>
                  <a:srgbClr val="00007d"/>
                </a:solidFill>
                <a:latin typeface="Arial"/>
                <a:ea typeface="DejaVu Sans"/>
              </a:rPr>
              <a:t> </a:t>
            </a:r>
            <a:r>
              <a:rPr b="0" lang="uk-UA" sz="900" spc="-1" strike="noStrike">
                <a:solidFill>
                  <a:srgbClr val="00007d"/>
                </a:solidFill>
                <a:latin typeface="Arial"/>
                <a:ea typeface="DejaVu Sans"/>
              </a:rPr>
              <a:t>ПКМУ від 09.08.2017 N 626 «Про затвердження Порядку розроблення планів діяльності єдиної державної системи цивільного захисту»</a:t>
            </a:r>
            <a:endParaRPr b="0" lang="en-US" sz="900" spc="-1" strike="noStrike">
              <a:latin typeface="Arial"/>
            </a:endParaRPr>
          </a:p>
        </p:txBody>
      </p:sp>
      <p:grpSp>
        <p:nvGrpSpPr>
          <p:cNvPr id="1052" name="Group 4_3"/>
          <p:cNvGrpSpPr/>
          <p:nvPr/>
        </p:nvGrpSpPr>
        <p:grpSpPr>
          <a:xfrm>
            <a:off x="595440" y="1356120"/>
            <a:ext cx="2105280" cy="1111680"/>
            <a:chOff x="595440" y="1356120"/>
            <a:chExt cx="2105280" cy="1111680"/>
          </a:xfrm>
        </p:grpSpPr>
        <p:sp>
          <p:nvSpPr>
            <p:cNvPr id="1053" name="Rectangle 5_3"/>
            <p:cNvSpPr/>
            <p:nvPr/>
          </p:nvSpPr>
          <p:spPr>
            <a:xfrm>
              <a:off x="595440" y="1356120"/>
              <a:ext cx="1958400" cy="1111680"/>
            </a:xfrm>
            <a:prstGeom prst="rect">
              <a:avLst/>
            </a:prstGeom>
            <a:solidFill>
              <a:srgbClr val="ff66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4" name="AutoShape 6_3"/>
            <p:cNvSpPr/>
            <p:nvPr/>
          </p:nvSpPr>
          <p:spPr>
            <a:xfrm rot="5400000">
              <a:off x="2345760" y="1826640"/>
              <a:ext cx="516960" cy="1926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55" name="Rectangle 8_3"/>
          <p:cNvSpPr/>
          <p:nvPr/>
        </p:nvSpPr>
        <p:spPr>
          <a:xfrm>
            <a:off x="441720" y="1510560"/>
            <a:ext cx="2299680" cy="819720"/>
          </a:xfrm>
          <a:prstGeom prst="rect">
            <a:avLst/>
          </a:prstGeom>
          <a:noFill/>
          <a:ln w="9525">
            <a:noFill/>
          </a:ln>
          <a:effectLst>
            <a:outerShdw algn="ctr" dir="2700000" dist="16800" rotWithShape="0">
              <a:srgbClr val="0033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uk-UA" sz="1200" spc="-1" strike="noStrike">
                <a:solidFill>
                  <a:srgbClr val="ffffff"/>
                </a:solidFill>
                <a:latin typeface="Arial"/>
                <a:ea typeface="DejaVu Sans"/>
              </a:rPr>
              <a:t>ПЛАН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200" spc="-1" strike="noStrike">
                <a:solidFill>
                  <a:srgbClr val="ffffff"/>
                </a:solidFill>
                <a:latin typeface="Arial"/>
                <a:ea typeface="DejaVu Sans"/>
              </a:rPr>
              <a:t>реагування на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200" spc="-1" strike="noStrike">
                <a:solidFill>
                  <a:srgbClr val="ffffff"/>
                </a:solidFill>
                <a:latin typeface="Arial"/>
                <a:ea typeface="DejaVu Sans"/>
              </a:rPr>
              <a:t>надзвичайні ситуації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200" spc="-1" strike="noStrike">
                <a:solidFill>
                  <a:srgbClr val="ffffff"/>
                </a:solidFill>
                <a:latin typeface="Arial"/>
                <a:ea typeface="DejaVu Sans"/>
              </a:rPr>
              <a:t>(НС)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056" name="Rectangle 3_7"/>
          <p:cNvSpPr/>
          <p:nvPr/>
        </p:nvSpPr>
        <p:spPr>
          <a:xfrm>
            <a:off x="5581800" y="1361160"/>
            <a:ext cx="3093840" cy="1106640"/>
          </a:xfrm>
          <a:prstGeom prst="rect">
            <a:avLst/>
          </a:prstGeom>
          <a:solidFill>
            <a:srgbClr val="ffcc66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7" name="Text Box 12_7"/>
          <p:cNvSpPr/>
          <p:nvPr/>
        </p:nvSpPr>
        <p:spPr>
          <a:xfrm>
            <a:off x="5581800" y="1394280"/>
            <a:ext cx="3021840" cy="88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  <a:spcBef>
                <a:spcPts val="524"/>
              </a:spcBef>
            </a:pPr>
            <a:r>
              <a:rPr b="1" lang="uk-UA" sz="1050" spc="-1" strike="noStrike">
                <a:solidFill>
                  <a:srgbClr val="ff0000"/>
                </a:solidFill>
                <a:latin typeface="Arial"/>
                <a:ea typeface="DejaVu Sans"/>
              </a:rPr>
              <a:t>ВИЗНАЧАЄ:</a:t>
            </a:r>
            <a:r>
              <a:rPr b="0" lang="uk-UA" sz="1050" spc="-1" strike="noStrike">
                <a:solidFill>
                  <a:srgbClr val="000000"/>
                </a:solidFill>
                <a:latin typeface="Arial"/>
                <a:ea typeface="DejaVu Sans"/>
              </a:rPr>
              <a:t> організацію управління реагуванням на НС, порядок дій і взаємодії, організацію основних видів забезпечення, переведення органів управління та сил у режим підвищеної готовності, режим НС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1058" name="Rectangle 3_8"/>
          <p:cNvSpPr/>
          <p:nvPr/>
        </p:nvSpPr>
        <p:spPr>
          <a:xfrm>
            <a:off x="2575080" y="3297600"/>
            <a:ext cx="3093840" cy="1072080"/>
          </a:xfrm>
          <a:prstGeom prst="rect">
            <a:avLst/>
          </a:prstGeom>
          <a:solidFill>
            <a:srgbClr val="deffcd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9" name="Text Box 12_8"/>
          <p:cNvSpPr/>
          <p:nvPr/>
        </p:nvSpPr>
        <p:spPr>
          <a:xfrm>
            <a:off x="2706480" y="3337200"/>
            <a:ext cx="2877840" cy="88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  <a:spcBef>
                <a:spcPts val="524"/>
              </a:spcBef>
            </a:pPr>
            <a:r>
              <a:rPr b="1" lang="uk-UA" sz="1050" spc="-1" strike="noStrike">
                <a:solidFill>
                  <a:srgbClr val="ff0000"/>
                </a:solidFill>
                <a:latin typeface="Arial"/>
                <a:ea typeface="DejaVu Sans"/>
              </a:rPr>
              <a:t>МЕТА:</a:t>
            </a:r>
            <a:r>
              <a:rPr b="0" lang="uk-UA" sz="1050" spc="-1" strike="noStrike">
                <a:solidFill>
                  <a:srgbClr val="000000"/>
                </a:solidFill>
                <a:latin typeface="Arial"/>
                <a:ea typeface="DejaVu Sans"/>
              </a:rPr>
              <a:t> визначення обсягів, порядку організації, способів і строків переведення підсистем, ланок у ступені готовності, виконання завдань органами управління та силами в умовах особливого періоду. </a:t>
            </a:r>
            <a:endParaRPr b="0" lang="en-US" sz="1050" spc="-1" strike="noStrike">
              <a:latin typeface="Arial"/>
            </a:endParaRPr>
          </a:p>
        </p:txBody>
      </p:sp>
      <p:grpSp>
        <p:nvGrpSpPr>
          <p:cNvPr id="1060" name="Group 4_4"/>
          <p:cNvGrpSpPr/>
          <p:nvPr/>
        </p:nvGrpSpPr>
        <p:grpSpPr>
          <a:xfrm>
            <a:off x="613080" y="3292200"/>
            <a:ext cx="2105280" cy="1077480"/>
            <a:chOff x="613080" y="3292200"/>
            <a:chExt cx="2105280" cy="1077480"/>
          </a:xfrm>
        </p:grpSpPr>
        <p:sp>
          <p:nvSpPr>
            <p:cNvPr id="1061" name="Rectangle 5_4"/>
            <p:cNvSpPr/>
            <p:nvPr/>
          </p:nvSpPr>
          <p:spPr>
            <a:xfrm>
              <a:off x="613080" y="3292200"/>
              <a:ext cx="1958400" cy="1077480"/>
            </a:xfrm>
            <a:prstGeom prst="rect">
              <a:avLst/>
            </a:prstGeom>
            <a:solidFill>
              <a:srgbClr val="626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2" name="AutoShape 6_4"/>
            <p:cNvSpPr/>
            <p:nvPr/>
          </p:nvSpPr>
          <p:spPr>
            <a:xfrm rot="5400000">
              <a:off x="2371320" y="3745080"/>
              <a:ext cx="501120" cy="192600"/>
            </a:xfrm>
            <a:prstGeom prst="triangle">
              <a:avLst>
                <a:gd name="adj" fmla="val 50000"/>
              </a:avLst>
            </a:prstGeom>
            <a:solidFill>
              <a:srgbClr val="626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63" name="Rectangle 8_4"/>
          <p:cNvSpPr/>
          <p:nvPr/>
        </p:nvSpPr>
        <p:spPr>
          <a:xfrm>
            <a:off x="465840" y="3508200"/>
            <a:ext cx="2299680" cy="637200"/>
          </a:xfrm>
          <a:prstGeom prst="rect">
            <a:avLst/>
          </a:prstGeom>
          <a:noFill/>
          <a:ln w="9525">
            <a:noFill/>
          </a:ln>
          <a:effectLst>
            <a:outerShdw algn="ctr" dir="2700000" dist="16800" rotWithShape="0">
              <a:srgbClr val="0033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uk-UA" sz="1200" spc="-1" strike="noStrike">
                <a:solidFill>
                  <a:srgbClr val="ffffff"/>
                </a:solidFill>
                <a:latin typeface="Arial"/>
                <a:ea typeface="DejaVu Sans"/>
              </a:rPr>
              <a:t>ПЛАН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200" spc="-1" strike="noStrike">
                <a:solidFill>
                  <a:srgbClr val="ffffff"/>
                </a:solidFill>
                <a:latin typeface="Arial"/>
                <a:ea typeface="DejaVu Sans"/>
              </a:rPr>
              <a:t>цивільного захисту (ЦЗ)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200" spc="-1" strike="noStrike">
                <a:solidFill>
                  <a:srgbClr val="ffffff"/>
                </a:solidFill>
                <a:latin typeface="Arial"/>
                <a:ea typeface="DejaVu Sans"/>
              </a:rPr>
              <a:t>на особливий період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064" name="Rectangle 3_9"/>
          <p:cNvSpPr/>
          <p:nvPr/>
        </p:nvSpPr>
        <p:spPr>
          <a:xfrm>
            <a:off x="5599440" y="3296880"/>
            <a:ext cx="3093840" cy="1072800"/>
          </a:xfrm>
          <a:prstGeom prst="rect">
            <a:avLst/>
          </a:prstGeom>
          <a:solidFill>
            <a:srgbClr val="c2ffa3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5" name="Text Box 12_9"/>
          <p:cNvSpPr/>
          <p:nvPr/>
        </p:nvSpPr>
        <p:spPr>
          <a:xfrm>
            <a:off x="5599440" y="3330360"/>
            <a:ext cx="3021840" cy="88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  <a:spcBef>
                <a:spcPts val="524"/>
              </a:spcBef>
            </a:pPr>
            <a:r>
              <a:rPr b="1" lang="uk-UA" sz="1050" spc="-1" strike="noStrike">
                <a:solidFill>
                  <a:srgbClr val="ff0000"/>
                </a:solidFill>
                <a:latin typeface="Arial"/>
                <a:ea typeface="DejaVu Sans"/>
              </a:rPr>
              <a:t>ВИЗНАЧАЄ:</a:t>
            </a:r>
            <a:r>
              <a:rPr b="0" lang="uk-UA" sz="1050" spc="-1" strike="noStrike">
                <a:solidFill>
                  <a:srgbClr val="000000"/>
                </a:solidFill>
                <a:latin typeface="Arial"/>
                <a:ea typeface="DejaVu Sans"/>
              </a:rPr>
              <a:t> загрози внаслідок застосування засобів ураження, організацію ЦЗ, управління та приведення у готовність, заходи із захисту населення і територій, забезпечення заходів  ЦЗ та дій сил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1066" name="Rectangle 3_10"/>
          <p:cNvSpPr/>
          <p:nvPr/>
        </p:nvSpPr>
        <p:spPr>
          <a:xfrm>
            <a:off x="2575080" y="4682520"/>
            <a:ext cx="3093840" cy="103392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7" name="Text Box 12_10"/>
          <p:cNvSpPr/>
          <p:nvPr/>
        </p:nvSpPr>
        <p:spPr>
          <a:xfrm>
            <a:off x="2719080" y="4696920"/>
            <a:ext cx="2877840" cy="88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  <a:spcBef>
                <a:spcPts val="524"/>
              </a:spcBef>
            </a:pPr>
            <a:r>
              <a:rPr b="1" lang="uk-UA" sz="1050" spc="-1" strike="noStrike">
                <a:solidFill>
                  <a:srgbClr val="ff0000"/>
                </a:solidFill>
                <a:latin typeface="Arial"/>
                <a:ea typeface="DejaVu Sans"/>
              </a:rPr>
              <a:t>МЕТА:</a:t>
            </a:r>
            <a:r>
              <a:rPr b="0" lang="uk-UA" sz="1050" spc="-1" strike="noStrike">
                <a:solidFill>
                  <a:srgbClr val="000000"/>
                </a:solidFill>
                <a:latin typeface="Arial"/>
                <a:ea typeface="DejaVu Sans"/>
              </a:rPr>
              <a:t> здійснення заходів із забезпечення готовності органів управління, сил та засобів до виконання завдань, підготовки з  ЦЗ керівного складу і фахівців органів  влади і місцевого самоврядування. </a:t>
            </a:r>
            <a:endParaRPr b="0" lang="en-US" sz="1050" spc="-1" strike="noStrike">
              <a:latin typeface="Arial"/>
            </a:endParaRPr>
          </a:p>
        </p:txBody>
      </p:sp>
      <p:grpSp>
        <p:nvGrpSpPr>
          <p:cNvPr id="1068" name="Group 4_5"/>
          <p:cNvGrpSpPr/>
          <p:nvPr/>
        </p:nvGrpSpPr>
        <p:grpSpPr>
          <a:xfrm>
            <a:off x="613080" y="4677120"/>
            <a:ext cx="2105280" cy="1039680"/>
            <a:chOff x="613080" y="4677120"/>
            <a:chExt cx="2105280" cy="1039680"/>
          </a:xfrm>
        </p:grpSpPr>
        <p:sp>
          <p:nvSpPr>
            <p:cNvPr id="1069" name="Rectangle 5_5"/>
            <p:cNvSpPr/>
            <p:nvPr/>
          </p:nvSpPr>
          <p:spPr>
            <a:xfrm>
              <a:off x="613080" y="4677120"/>
              <a:ext cx="1958400" cy="1039680"/>
            </a:xfrm>
            <a:prstGeom prst="rect">
              <a:avLst/>
            </a:prstGeom>
            <a:solidFill>
              <a:srgbClr val="00336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0" name="AutoShape 6_5"/>
            <p:cNvSpPr/>
            <p:nvPr/>
          </p:nvSpPr>
          <p:spPr>
            <a:xfrm rot="5400000">
              <a:off x="2380320" y="5110920"/>
              <a:ext cx="483480" cy="192600"/>
            </a:xfrm>
            <a:prstGeom prst="triangle">
              <a:avLst>
                <a:gd name="adj" fmla="val 50000"/>
              </a:avLst>
            </a:prstGeom>
            <a:solidFill>
              <a:srgbClr val="00336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71" name="Rectangle 8_5"/>
          <p:cNvSpPr/>
          <p:nvPr/>
        </p:nvSpPr>
        <p:spPr>
          <a:xfrm>
            <a:off x="451800" y="4854960"/>
            <a:ext cx="2299680" cy="637200"/>
          </a:xfrm>
          <a:prstGeom prst="rect">
            <a:avLst/>
          </a:prstGeom>
          <a:noFill/>
          <a:ln w="9525">
            <a:noFill/>
          </a:ln>
          <a:effectLst>
            <a:outerShdw algn="ctr" dir="2700000" dist="16800" rotWithShape="0">
              <a:srgbClr val="0033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uk-UA" sz="1200" spc="-1" strike="noStrike">
                <a:solidFill>
                  <a:srgbClr val="ffffff"/>
                </a:solidFill>
                <a:latin typeface="Arial"/>
                <a:ea typeface="DejaVu Sans"/>
              </a:rPr>
              <a:t>ПЛАН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200" spc="-1" strike="noStrike">
                <a:solidFill>
                  <a:srgbClr val="ffffff"/>
                </a:solidFill>
                <a:latin typeface="Arial"/>
                <a:ea typeface="DejaVu Sans"/>
              </a:rPr>
              <a:t>основних заходів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200" spc="-1" strike="noStrike">
                <a:solidFill>
                  <a:srgbClr val="ffffff"/>
                </a:solidFill>
                <a:latin typeface="Arial"/>
                <a:ea typeface="DejaVu Sans"/>
              </a:rPr>
              <a:t>ЦЗ на рік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072" name="Rectangle 3_11"/>
          <p:cNvSpPr/>
          <p:nvPr/>
        </p:nvSpPr>
        <p:spPr>
          <a:xfrm>
            <a:off x="5599440" y="4681800"/>
            <a:ext cx="3093840" cy="103464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3" name="Text Box 12_11"/>
          <p:cNvSpPr/>
          <p:nvPr/>
        </p:nvSpPr>
        <p:spPr>
          <a:xfrm>
            <a:off x="5599440" y="4715280"/>
            <a:ext cx="3021840" cy="88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  <a:spcBef>
                <a:spcPts val="524"/>
              </a:spcBef>
            </a:pPr>
            <a:r>
              <a:rPr b="1" lang="uk-UA" sz="1050" spc="-1" strike="noStrike">
                <a:solidFill>
                  <a:srgbClr val="ff0000"/>
                </a:solidFill>
                <a:latin typeface="Arial"/>
                <a:ea typeface="DejaVu Sans"/>
              </a:rPr>
              <a:t>ВИЗНАЧАЄ:</a:t>
            </a:r>
            <a:r>
              <a:rPr b="0" lang="uk-UA" sz="1050" spc="-1" strike="noStrike">
                <a:solidFill>
                  <a:srgbClr val="000000"/>
                </a:solidFill>
                <a:latin typeface="Arial"/>
                <a:ea typeface="DejaVu Sans"/>
              </a:rPr>
              <a:t> заходи з підготовки органів управління і сил ЦЗ, їх керівного складу і фахівців, навчання населення діям у НС, контролю за станом впровадження заходів ЦЗ, техногенної та  пожежної безпеки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1074" name="TextBox 35_1"/>
          <p:cNvSpPr/>
          <p:nvPr/>
        </p:nvSpPr>
        <p:spPr>
          <a:xfrm>
            <a:off x="685080" y="2614320"/>
            <a:ext cx="800316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uk-UA" sz="900" spc="-1" strike="noStrike">
                <a:solidFill>
                  <a:srgbClr val="00007d"/>
                </a:solidFill>
                <a:latin typeface="Arial"/>
                <a:ea typeface="DejaVu Sans"/>
              </a:rPr>
              <a:t>на випадок НС державного рівня пов'язаних з аварією на АЕС з викидом РР за межі СЗЗ, катастрофічним затопленням внаслідок руйнування Дніпровського та Дністровського каскадів, руйнуваннями унаслідок землетрусу, аварією на магістральних аміако-, нафто- та газопроводах органами виконавчої влади у мобілізаційних планах окремим додатком відображається заходи з проведення цільової мобілізації у мирний час.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1075" name="Прямоугольник 36_1"/>
          <p:cNvSpPr/>
          <p:nvPr/>
        </p:nvSpPr>
        <p:spPr>
          <a:xfrm>
            <a:off x="579240" y="2720160"/>
            <a:ext cx="69480" cy="69480"/>
          </a:xfrm>
          <a:prstGeom prst="rect">
            <a:avLst/>
          </a:prstGeom>
          <a:solidFill>
            <a:srgbClr val="f6b032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Rectangle 1"/>
          <p:cNvSpPr/>
          <p:nvPr/>
        </p:nvSpPr>
        <p:spPr>
          <a:xfrm>
            <a:off x="2870280" y="6551640"/>
            <a:ext cx="129600" cy="44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7" name="Rectangle 2_1"/>
          <p:cNvSpPr/>
          <p:nvPr/>
        </p:nvSpPr>
        <p:spPr>
          <a:xfrm>
            <a:off x="1977840" y="656640"/>
            <a:ext cx="5592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Ctr="1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uk-UA" sz="2400" spc="-1" strike="noStrike">
                <a:solidFill>
                  <a:srgbClr val="002060"/>
                </a:solidFill>
                <a:latin typeface="Times New Roman"/>
                <a:ea typeface="Microsoft YaHei"/>
              </a:rPr>
              <a:t>Нормативно-правові основи діяльності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078" name="Picture 3_1" descr=""/>
          <p:cNvPicPr/>
          <p:nvPr/>
        </p:nvPicPr>
        <p:blipFill>
          <a:blip r:embed="rId1"/>
          <a:stretch/>
        </p:blipFill>
        <p:spPr>
          <a:xfrm>
            <a:off x="2660400" y="3494520"/>
            <a:ext cx="1749960" cy="2332800"/>
          </a:xfrm>
          <a:prstGeom prst="rect">
            <a:avLst/>
          </a:prstGeom>
          <a:ln w="0">
            <a:noFill/>
          </a:ln>
        </p:spPr>
      </p:pic>
      <p:pic>
        <p:nvPicPr>
          <p:cNvPr id="1079" name="Picture 4_1" descr=""/>
          <p:cNvPicPr/>
          <p:nvPr/>
        </p:nvPicPr>
        <p:blipFill>
          <a:blip r:embed="rId2"/>
          <a:stretch/>
        </p:blipFill>
        <p:spPr>
          <a:xfrm>
            <a:off x="12600" y="1657080"/>
            <a:ext cx="2756520" cy="4271760"/>
          </a:xfrm>
          <a:prstGeom prst="rect">
            <a:avLst/>
          </a:prstGeom>
          <a:ln w="0">
            <a:noFill/>
          </a:ln>
        </p:spPr>
      </p:pic>
      <p:pic>
        <p:nvPicPr>
          <p:cNvPr id="1080" name="Picture 5_1" descr=""/>
          <p:cNvPicPr/>
          <p:nvPr/>
        </p:nvPicPr>
        <p:blipFill>
          <a:blip r:embed="rId3"/>
          <a:srcRect l="28784" t="30068" r="28931" b="6610"/>
          <a:stretch/>
        </p:blipFill>
        <p:spPr>
          <a:xfrm>
            <a:off x="4271400" y="1466640"/>
            <a:ext cx="4798440" cy="5160600"/>
          </a:xfrm>
          <a:prstGeom prst="rect">
            <a:avLst/>
          </a:prstGeom>
          <a:ln w="0">
            <a:noFill/>
          </a:ln>
        </p:spPr>
      </p:pic>
      <p:grpSp>
        <p:nvGrpSpPr>
          <p:cNvPr id="1081" name="Групувати 2_1"/>
          <p:cNvGrpSpPr/>
          <p:nvPr/>
        </p:nvGrpSpPr>
        <p:grpSpPr>
          <a:xfrm>
            <a:off x="0" y="0"/>
            <a:ext cx="9141840" cy="703440"/>
            <a:chOff x="0" y="0"/>
            <a:chExt cx="9141840" cy="703440"/>
          </a:xfrm>
        </p:grpSpPr>
        <p:sp>
          <p:nvSpPr>
            <p:cNvPr id="1082" name="Прямокутник 1_1"/>
            <p:cNvSpPr/>
            <p:nvPr/>
          </p:nvSpPr>
          <p:spPr>
            <a:xfrm>
              <a:off x="0" y="0"/>
              <a:ext cx="9141840" cy="703440"/>
            </a:xfrm>
            <a:prstGeom prst="rect">
              <a:avLst/>
            </a:prstGeom>
            <a:solidFill>
              <a:srgbClr val="de0000"/>
            </a:solidFill>
            <a:ln>
              <a:solidFill>
                <a:srgbClr val="b5771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83" name="Rectangle 4_1"/>
            <p:cNvSpPr/>
            <p:nvPr/>
          </p:nvSpPr>
          <p:spPr>
            <a:xfrm>
              <a:off x="0" y="77040"/>
              <a:ext cx="905220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7840"/>
                  <a:tab algn="l" pos="896760"/>
                  <a:tab algn="l" pos="1346040"/>
                  <a:tab algn="l" pos="1795320"/>
                  <a:tab algn="l" pos="2244600"/>
                  <a:tab algn="l" pos="2693880"/>
                  <a:tab algn="l" pos="3143160"/>
                  <a:tab algn="l" pos="3592440"/>
                  <a:tab algn="l" pos="4041720"/>
                  <a:tab algn="l" pos="4491000"/>
                  <a:tab algn="l" pos="4940280"/>
                  <a:tab algn="l" pos="5389560"/>
                  <a:tab algn="l" pos="5838840"/>
                  <a:tab algn="l" pos="6288120"/>
                  <a:tab algn="l" pos="6737400"/>
                  <a:tab algn="l" pos="7186680"/>
                  <a:tab algn="l" pos="7635960"/>
                  <a:tab algn="l" pos="8085240"/>
                  <a:tab algn="l" pos="8534520"/>
                  <a:tab algn="l" pos="8983800"/>
                </a:tabLst>
              </a:pPr>
              <a:r>
                <a:rPr b="1" lang="uk-UA" sz="2000" spc="-1" strike="noStrike">
                  <a:solidFill>
                    <a:srgbClr val="ffffff"/>
                  </a:solidFill>
                  <a:latin typeface="Arial"/>
                  <a:ea typeface="Microsoft YaHei"/>
                </a:rPr>
                <a:t>РЕГІОНАЛЬНІ ТА МІСЦЕВІ КОМІСІЇ З ПИТАНЬ ТЕБ ТА НС</a:t>
              </a:r>
              <a:endParaRPr b="0" lang="en-US" sz="2000" spc="-1" strike="noStrike">
                <a:latin typeface="Arial"/>
              </a:endParaRPr>
            </a:p>
          </p:txBody>
        </p:sp>
      </p:grpSp>
    </p:spTree>
  </p:cSld>
  <p:transition>
    <p:wipe dir="r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AutoShape 108_4"/>
          <p:cNvSpPr/>
          <p:nvPr/>
        </p:nvSpPr>
        <p:spPr>
          <a:xfrm>
            <a:off x="467640" y="4272480"/>
            <a:ext cx="8253720" cy="1509480"/>
          </a:xfrm>
          <a:prstGeom prst="roundRect">
            <a:avLst>
              <a:gd name="adj" fmla="val 6824"/>
            </a:avLst>
          </a:prstGeom>
          <a:solidFill>
            <a:srgbClr val="f9c86f">
              <a:alpha val="70000"/>
            </a:srgb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5" name="AutoShape 108_0"/>
          <p:cNvSpPr/>
          <p:nvPr/>
        </p:nvSpPr>
        <p:spPr>
          <a:xfrm>
            <a:off x="323640" y="2647440"/>
            <a:ext cx="8518680" cy="3909240"/>
          </a:xfrm>
          <a:prstGeom prst="roundRect">
            <a:avLst>
              <a:gd name="adj" fmla="val 3989"/>
            </a:avLst>
          </a:prstGeom>
          <a:solidFill>
            <a:schemeClr val="bg1">
              <a:alpha val="70000"/>
            </a:schemeClr>
          </a:solidFill>
          <a:ln w="9525">
            <a:solidFill>
              <a:srgbClr val="333333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86" name="Скругленный прямоугольник 42_1"/>
          <p:cNvSpPr/>
          <p:nvPr/>
        </p:nvSpPr>
        <p:spPr>
          <a:xfrm>
            <a:off x="581040" y="4591800"/>
            <a:ext cx="4894200" cy="1235160"/>
          </a:xfrm>
          <a:prstGeom prst="roundRect">
            <a:avLst>
              <a:gd name="adj" fmla="val 6746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87" name="Заголовок 1_4"/>
          <p:cNvSpPr/>
          <p:nvPr/>
        </p:nvSpPr>
        <p:spPr>
          <a:xfrm>
            <a:off x="0" y="0"/>
            <a:ext cx="9141480" cy="690120"/>
          </a:xfrm>
          <a:prstGeom prst="rect">
            <a:avLst/>
          </a:prstGeom>
          <a:solidFill>
            <a:srgbClr val="c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Microsoft YaHei"/>
              </a:rPr>
              <a:t>РЕГІОНАЛЬНІ ТА МІСЦЕВІ КОМІСІЇ З ПИТАНЬ ТЕБ ТА НС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88" name="AutoShape 108_5"/>
          <p:cNvSpPr/>
          <p:nvPr/>
        </p:nvSpPr>
        <p:spPr>
          <a:xfrm>
            <a:off x="446400" y="2742840"/>
            <a:ext cx="8278560" cy="1373400"/>
          </a:xfrm>
          <a:prstGeom prst="roundRect">
            <a:avLst>
              <a:gd name="adj" fmla="val 6824"/>
            </a:avLst>
          </a:prstGeom>
          <a:solidFill>
            <a:schemeClr val="tx2">
              <a:lumMod val="85000"/>
              <a:lumOff val="15000"/>
              <a:alpha val="70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9" name="Text Box 21_5"/>
          <p:cNvSpPr/>
          <p:nvPr/>
        </p:nvSpPr>
        <p:spPr>
          <a:xfrm>
            <a:off x="539640" y="2748600"/>
            <a:ext cx="4749840" cy="257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ffffff"/>
                </a:solidFill>
                <a:latin typeface="Arial"/>
                <a:ea typeface="DejaVu Sans"/>
              </a:rPr>
              <a:t>У РЕЖИМІ ПОВСЯКДЕННОЇ ДІЯЛЬНОСТІ 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090" name="Прямоугольник 19_1"/>
          <p:cNvSpPr/>
          <p:nvPr/>
        </p:nvSpPr>
        <p:spPr>
          <a:xfrm>
            <a:off x="251640" y="892440"/>
            <a:ext cx="8566560" cy="14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uk-UA" sz="1300" spc="-1" strike="noStrike">
                <a:solidFill>
                  <a:srgbClr val="000000"/>
                </a:solidFill>
                <a:latin typeface="Arial"/>
                <a:ea typeface="DejaVu Sans"/>
              </a:rPr>
              <a:t>ОСНОВНІ ЗАВДАННЯ КОМІСІЇ </a:t>
            </a:r>
            <a:endParaRPr b="0" lang="en-US" sz="13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uk-UA" sz="13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uk-UA" sz="1300" spc="-1" strike="noStrike">
                <a:solidFill>
                  <a:srgbClr val="000000"/>
                </a:solidFill>
                <a:latin typeface="Arial"/>
                <a:ea typeface="DejaVu Sans"/>
              </a:rPr>
              <a:t>координація діяльності райдержадміністрацій, органів місцевого самоврядування, підприємств, установ та організацій пов’язаної із забезпеченням ТЕБ, захисту населення і територій від НС</a:t>
            </a:r>
            <a:endParaRPr b="0" lang="en-US" sz="13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uk-UA" sz="13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uk-UA" sz="1300" spc="-1" strike="noStrike">
                <a:solidFill>
                  <a:srgbClr val="000000"/>
                </a:solidFill>
                <a:latin typeface="Arial"/>
                <a:ea typeface="DejaVu Sans"/>
              </a:rPr>
              <a:t>визначення шляхів та способів вирішення проблемних питань, що виникають під час: функціонування територіальної підсистеми єдиної державної системи цивільного захисту та її ланок</a:t>
            </a:r>
            <a:endParaRPr b="0" lang="en-US" sz="13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uk-UA" sz="13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uk-UA" sz="1300" spc="-1" strike="noStrike">
                <a:solidFill>
                  <a:srgbClr val="000000"/>
                </a:solidFill>
                <a:latin typeface="Arial"/>
                <a:ea typeface="DejaVu Sans"/>
              </a:rPr>
              <a:t>підвищення ефективності діяльності обласних, міських держадміністрацій, райдержадміністрацій, органів місцевого самоврядування, підприємств, установ та організацій під час реагування на НС </a:t>
            </a:r>
            <a:endParaRPr b="0" lang="en-US" sz="1300" spc="-1" strike="noStrike">
              <a:latin typeface="Arial"/>
            </a:endParaRPr>
          </a:p>
        </p:txBody>
      </p:sp>
      <p:sp>
        <p:nvSpPr>
          <p:cNvPr id="1091" name="Скругленный прямоугольник 20_1"/>
          <p:cNvSpPr/>
          <p:nvPr/>
        </p:nvSpPr>
        <p:spPr>
          <a:xfrm>
            <a:off x="611640" y="3012480"/>
            <a:ext cx="1241640" cy="804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2c2e0"/>
            </a:solidFill>
            <a:round/>
          </a:ln>
          <a:effectLst>
            <a:outerShdw algn="ctr" blurRad="63360" rotWithShape="0" sx="102000" sy="102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92" name="Стрелка вправо 21_1"/>
          <p:cNvSpPr/>
          <p:nvPr/>
        </p:nvSpPr>
        <p:spPr>
          <a:xfrm>
            <a:off x="1974240" y="3315960"/>
            <a:ext cx="213480" cy="2134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3" name="TextBox 8_3"/>
          <p:cNvSpPr/>
          <p:nvPr/>
        </p:nvSpPr>
        <p:spPr>
          <a:xfrm>
            <a:off x="538560" y="3107160"/>
            <a:ext cx="1371600" cy="668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uk-UA" sz="1000" spc="-1" strike="noStrike">
                <a:solidFill>
                  <a:srgbClr val="000000"/>
                </a:solidFill>
                <a:latin typeface="Arial"/>
                <a:ea typeface="DejaVu Sans"/>
              </a:rPr>
              <a:t>Підготовка та скликання засідань </a:t>
            </a:r>
            <a:r>
              <a:rPr b="0" lang="uk-UA" sz="900" spc="-1" strike="noStrike">
                <a:solidFill>
                  <a:srgbClr val="c00000"/>
                </a:solidFill>
                <a:latin typeface="Arial"/>
                <a:ea typeface="DejaVu Sans"/>
              </a:rPr>
              <a:t>секретаріат комісії</a:t>
            </a:r>
            <a:endParaRPr b="0" lang="en-US" sz="9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900" spc="-1" strike="noStrike">
              <a:latin typeface="Arial"/>
            </a:endParaRPr>
          </a:p>
        </p:txBody>
      </p:sp>
      <p:sp>
        <p:nvSpPr>
          <p:cNvPr id="1094" name="Скругленный прямоугольник 23_1"/>
          <p:cNvSpPr/>
          <p:nvPr/>
        </p:nvSpPr>
        <p:spPr>
          <a:xfrm>
            <a:off x="2273400" y="3012480"/>
            <a:ext cx="1241640" cy="804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2c2e0"/>
            </a:solidFill>
            <a:round/>
          </a:ln>
          <a:effectLst>
            <a:outerShdw algn="ctr" blurRad="63360" rotWithShape="0" sx="102000" sy="102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95" name="Стрелка вправо 24_1"/>
          <p:cNvSpPr/>
          <p:nvPr/>
        </p:nvSpPr>
        <p:spPr>
          <a:xfrm>
            <a:off x="3636000" y="3338640"/>
            <a:ext cx="213480" cy="2134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6" name="TextBox 8_4"/>
          <p:cNvSpPr/>
          <p:nvPr/>
        </p:nvSpPr>
        <p:spPr>
          <a:xfrm>
            <a:off x="2230920" y="2997360"/>
            <a:ext cx="1371600" cy="790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uk-UA" sz="1000" spc="-1" strike="noStrike">
                <a:solidFill>
                  <a:srgbClr val="000000"/>
                </a:solidFill>
                <a:latin typeface="Arial"/>
                <a:ea typeface="DejaVu Sans"/>
              </a:rPr>
              <a:t>Засідання комісії </a:t>
            </a:r>
            <a:r>
              <a:rPr b="0" lang="uk-UA" sz="900" spc="-1" strike="noStrike">
                <a:solidFill>
                  <a:srgbClr val="c00000"/>
                </a:solidFill>
                <a:latin typeface="Arial"/>
                <a:ea typeface="DejaVu Sans"/>
              </a:rPr>
              <a:t>веде голова комісії -</a:t>
            </a:r>
            <a:endParaRPr b="0" lang="en-US" sz="9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900" spc="-1" strike="noStrike">
                <a:solidFill>
                  <a:srgbClr val="c00000"/>
                </a:solidFill>
                <a:latin typeface="Arial"/>
                <a:ea typeface="DejaVu Sans"/>
              </a:rPr>
              <a:t>керівник органу, який її утворив, або заступник голови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1097" name="Text Box 21_6"/>
          <p:cNvSpPr/>
          <p:nvPr/>
        </p:nvSpPr>
        <p:spPr>
          <a:xfrm>
            <a:off x="604080" y="3830760"/>
            <a:ext cx="3453840" cy="226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uk-UA" sz="900" spc="-1" strike="noStrike">
                <a:solidFill>
                  <a:srgbClr val="ffffff"/>
                </a:solidFill>
                <a:latin typeface="Arial"/>
                <a:ea typeface="DejaVu Sans"/>
              </a:rPr>
              <a:t>проводяться в разі потреби, але не менше 1 разу на 3 місяці 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1098" name="Скругленный прямоугольник 27_1"/>
          <p:cNvSpPr/>
          <p:nvPr/>
        </p:nvSpPr>
        <p:spPr>
          <a:xfrm>
            <a:off x="3936960" y="3020040"/>
            <a:ext cx="1241640" cy="804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2c2e0"/>
            </a:solidFill>
            <a:round/>
          </a:ln>
          <a:effectLst>
            <a:outerShdw algn="ctr" blurRad="63360" rotWithShape="0" sx="102000" sy="102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99" name="Стрелка вправо 28_1"/>
          <p:cNvSpPr/>
          <p:nvPr/>
        </p:nvSpPr>
        <p:spPr>
          <a:xfrm>
            <a:off x="5276880" y="3315960"/>
            <a:ext cx="213480" cy="2134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0" name="TextBox 8_5"/>
          <p:cNvSpPr/>
          <p:nvPr/>
        </p:nvSpPr>
        <p:spPr>
          <a:xfrm>
            <a:off x="3894840" y="2985480"/>
            <a:ext cx="1371600" cy="820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uk-UA" sz="1000" spc="-1" strike="noStrike">
                <a:solidFill>
                  <a:srgbClr val="000000"/>
                </a:solidFill>
                <a:latin typeface="Arial"/>
                <a:ea typeface="DejaVu Sans"/>
              </a:rPr>
              <a:t>Рішення оформляється протоколом </a:t>
            </a:r>
            <a:r>
              <a:rPr b="0" lang="uk-UA" sz="900" spc="-1" strike="noStrike">
                <a:solidFill>
                  <a:srgbClr val="c00000"/>
                </a:solidFill>
                <a:latin typeface="Arial"/>
                <a:ea typeface="DejaVu Sans"/>
              </a:rPr>
              <a:t>підписується головою та секретарем комісії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1101" name="Text Box 21_7"/>
          <p:cNvSpPr/>
          <p:nvPr/>
        </p:nvSpPr>
        <p:spPr>
          <a:xfrm>
            <a:off x="5584320" y="2830320"/>
            <a:ext cx="3165840" cy="1170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uk-UA" sz="1000" spc="-1" strike="noStrike">
                <a:solidFill>
                  <a:srgbClr val="ffffff"/>
                </a:solidFill>
                <a:latin typeface="Arial"/>
                <a:ea typeface="DejaVu Sans"/>
              </a:rPr>
              <a:t>Рішення комісії, прийняті у межах її повноважень</a:t>
            </a:r>
            <a:r>
              <a:rPr b="1" lang="uk-UA" sz="1050" spc="-1" strike="noStrike">
                <a:solidFill>
                  <a:srgbClr val="ffffff"/>
                </a:solidFill>
                <a:latin typeface="Arial"/>
                <a:ea typeface="DejaVu Sans"/>
              </a:rPr>
              <a:t>, є обов’язковими для виконання </a:t>
            </a:r>
            <a:r>
              <a:rPr b="0" lang="uk-UA" sz="1000" spc="-1" strike="noStrike">
                <a:solidFill>
                  <a:srgbClr val="ffffff"/>
                </a:solidFill>
                <a:latin typeface="Arial"/>
                <a:ea typeface="DejaVu Sans"/>
              </a:rPr>
              <a:t>органами державної влади та органами місцевого самоврядування, підприємствами, установами та організаціями, розташованими на території відповідної адміністративно-територіальної одиниці. 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102" name="TextBox 39_1"/>
          <p:cNvSpPr/>
          <p:nvPr/>
        </p:nvSpPr>
        <p:spPr>
          <a:xfrm>
            <a:off x="581040" y="4625640"/>
            <a:ext cx="4894200" cy="120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uk-UA" sz="1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uk-UA" sz="900" spc="-1" strike="noStrike">
                <a:solidFill>
                  <a:srgbClr val="000000"/>
                </a:solidFill>
                <a:latin typeface="Arial"/>
                <a:ea typeface="DejaVu Sans"/>
              </a:rPr>
              <a:t>Організовує роботи і взаємодію з надання допомоги постраждалому населенню </a:t>
            </a:r>
            <a:endParaRPr b="0" lang="en-US" sz="9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uk-UA" sz="9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uk-UA" sz="900" spc="-1" strike="noStrike">
                <a:solidFill>
                  <a:srgbClr val="000000"/>
                </a:solidFill>
                <a:latin typeface="Arial"/>
                <a:ea typeface="DejaVu Sans"/>
              </a:rPr>
              <a:t>Залучає до ліквідації НС транспортні та інші формування з наявними ресурсами</a:t>
            </a:r>
            <a:endParaRPr b="0" lang="en-US" sz="9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uk-UA" sz="9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uk-UA" sz="900" spc="-1" strike="noStrike">
                <a:solidFill>
                  <a:srgbClr val="000000"/>
                </a:solidFill>
                <a:latin typeface="Arial"/>
                <a:ea typeface="DejaVu Sans"/>
              </a:rPr>
              <a:t>Забезпечує заходи із соціального захисту населення, що постраждало внаслідок НС</a:t>
            </a:r>
            <a:endParaRPr b="0" lang="en-US" sz="9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uk-UA" sz="9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uk-UA" sz="900" spc="-1" strike="noStrike">
                <a:solidFill>
                  <a:srgbClr val="c00000"/>
                </a:solidFill>
                <a:latin typeface="Arial"/>
                <a:ea typeface="DejaVu Sans"/>
              </a:rPr>
              <a:t>Встановлює зони НС, розмір шкоди, класифікує НС, подає матеріали до ДСНС</a:t>
            </a:r>
            <a:endParaRPr b="0" lang="en-US" sz="9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uk-UA" sz="9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uk-UA" sz="900" spc="-1" strike="noStrike">
                <a:solidFill>
                  <a:srgbClr val="000000"/>
                </a:solidFill>
                <a:latin typeface="Arial"/>
                <a:ea typeface="DejaVu Sans"/>
              </a:rPr>
              <a:t>Подає органові, який її утворив, інформацію про причини виникнення та результати ліквідації наслідків НС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1103" name="Text Box 21_8"/>
          <p:cNvSpPr/>
          <p:nvPr/>
        </p:nvSpPr>
        <p:spPr>
          <a:xfrm>
            <a:off x="611640" y="4334760"/>
            <a:ext cx="4894200" cy="257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ff0000"/>
                </a:solidFill>
                <a:latin typeface="Arial"/>
                <a:ea typeface="DejaVu Sans"/>
              </a:rPr>
              <a:t>У РЕЖИМІ НАДЗВИЧАЙНОЇ СИТУАЦІЇ 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104" name="TextBox 44_1"/>
          <p:cNvSpPr/>
          <p:nvPr/>
        </p:nvSpPr>
        <p:spPr>
          <a:xfrm>
            <a:off x="5591160" y="4344480"/>
            <a:ext cx="2949840" cy="130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uk-UA" sz="1000" spc="-1" strike="noStrike">
                <a:solidFill>
                  <a:srgbClr val="000000"/>
                </a:solidFill>
                <a:latin typeface="Arial"/>
                <a:ea typeface="DejaVu Sans"/>
              </a:rPr>
              <a:t>До утворення спеціальної комісії з ліквідації наслідків надзвичайних ситуацій або призначення керівника робіт з ліквідації наслідків надзвичайних ситуацій організацію заходів з ліквідації наслідків надзвичайних ситуацій здійснюють відповідні комісії з питань техногенно-екологічної безпеки та надзвичайних ситуацій.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105" name="AutoShape 108_6"/>
          <p:cNvSpPr/>
          <p:nvPr/>
        </p:nvSpPr>
        <p:spPr>
          <a:xfrm>
            <a:off x="490320" y="5949360"/>
            <a:ext cx="8206560" cy="498600"/>
          </a:xfrm>
          <a:prstGeom prst="roundRect">
            <a:avLst>
              <a:gd name="adj" fmla="val 15946"/>
            </a:avLst>
          </a:prstGeom>
          <a:solidFill>
            <a:schemeClr val="accent2">
              <a:alpha val="70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6" name="Text Box 21_9"/>
          <p:cNvSpPr/>
          <p:nvPr/>
        </p:nvSpPr>
        <p:spPr>
          <a:xfrm>
            <a:off x="611640" y="5959080"/>
            <a:ext cx="4821840" cy="257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00007d"/>
                </a:solidFill>
                <a:latin typeface="Arial"/>
                <a:ea typeface="DejaVu Sans"/>
              </a:rPr>
              <a:t>У РЕЖИМІ</a:t>
            </a:r>
            <a:r>
              <a:rPr b="1" lang="ru-RU" sz="11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uk-UA" sz="1100" spc="-1" strike="noStrike">
                <a:solidFill>
                  <a:srgbClr val="00007d"/>
                </a:solidFill>
                <a:latin typeface="Arial"/>
                <a:ea typeface="DejaVu Sans"/>
              </a:rPr>
              <a:t>НАДЗВИЧАЙНОГО ТА  ВОЄННОГО СТАНУ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107" name="Прямоугольник 1_1"/>
          <p:cNvSpPr/>
          <p:nvPr/>
        </p:nvSpPr>
        <p:spPr>
          <a:xfrm>
            <a:off x="683640" y="6162480"/>
            <a:ext cx="7990200" cy="2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uk-UA" sz="1050" spc="-1" strike="noStrike">
                <a:solidFill>
                  <a:srgbClr val="000000"/>
                </a:solidFill>
                <a:latin typeface="Arial"/>
                <a:ea typeface="DejaVu Sans"/>
              </a:rPr>
              <a:t>Забезпечує координацію, організацію робіт та взаємодію органів управління та сил територіальної підсистеми ЄДС ЦЗ</a:t>
            </a:r>
            <a:endParaRPr b="0" lang="en-US" sz="10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8" name="Picture 3_0" descr=""/>
          <p:cNvPicPr/>
          <p:nvPr/>
        </p:nvPicPr>
        <p:blipFill>
          <a:blip r:embed="rId1"/>
          <a:stretch/>
        </p:blipFill>
        <p:spPr>
          <a:xfrm>
            <a:off x="17280" y="3777120"/>
            <a:ext cx="2495160" cy="3078720"/>
          </a:xfrm>
          <a:prstGeom prst="rect">
            <a:avLst/>
          </a:prstGeom>
          <a:ln w="0">
            <a:noFill/>
          </a:ln>
        </p:spPr>
      </p:pic>
      <p:sp>
        <p:nvSpPr>
          <p:cNvPr id="1109" name="Rectangle 5_1"/>
          <p:cNvSpPr/>
          <p:nvPr/>
        </p:nvSpPr>
        <p:spPr>
          <a:xfrm>
            <a:off x="228600" y="914400"/>
            <a:ext cx="8684640" cy="357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85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0" lang="uk-UA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Комісія відповідно до покладених на неї завдань </a:t>
            </a:r>
            <a:br/>
            <a:r>
              <a:rPr b="1" lang="uk-UA" sz="2600" spc="-1" strike="noStrike" u="sng">
                <a:solidFill>
                  <a:srgbClr val="000000"/>
                </a:solidFill>
                <a:uFillTx/>
                <a:latin typeface="Arial"/>
                <a:ea typeface="Microsoft YaHei"/>
              </a:rPr>
              <a:t>у  режимі надзвичайної ситуації</a:t>
            </a:r>
            <a:r>
              <a:rPr b="1" lang="uk-UA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: </a:t>
            </a:r>
            <a:endParaRPr b="0" lang="en-US" sz="2600" spc="-1" strike="noStrike">
              <a:latin typeface="Arial"/>
            </a:endParaRPr>
          </a:p>
          <a:p>
            <a:pPr algn="just">
              <a:lnSpc>
                <a:spcPct val="85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endParaRPr b="0" lang="en-US" sz="2600" spc="-1" strike="noStrike">
              <a:latin typeface="Arial"/>
            </a:endParaRPr>
          </a:p>
          <a:p>
            <a:pPr algn="just">
              <a:lnSpc>
                <a:spcPct val="85000"/>
              </a:lnSpc>
              <a:spcAft>
                <a:spcPts val="1199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uk-UA" sz="2600" spc="-1" strike="noStrike">
                <a:solidFill>
                  <a:srgbClr val="c00000"/>
                </a:solidFill>
                <a:latin typeface="Arial"/>
                <a:ea typeface="Microsoft YaHei"/>
              </a:rPr>
              <a:t>встановлює межі зони</a:t>
            </a:r>
            <a:r>
              <a:rPr b="1" lang="uk-UA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, </a:t>
            </a:r>
            <a:r>
              <a:rPr b="0" lang="uk-UA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на якій виникла</a:t>
            </a:r>
            <a:r>
              <a:rPr b="1" lang="uk-UA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1" lang="uk-UA" sz="2600" spc="-1" strike="noStrike">
                <a:solidFill>
                  <a:srgbClr val="c00000"/>
                </a:solidFill>
                <a:latin typeface="Arial"/>
                <a:ea typeface="Microsoft YaHei"/>
              </a:rPr>
              <a:t>НС</a:t>
            </a:r>
            <a:r>
              <a:rPr b="0" lang="uk-UA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;</a:t>
            </a:r>
            <a:endParaRPr b="0" lang="en-US" sz="2600" spc="-1" strike="noStrike">
              <a:latin typeface="Arial"/>
            </a:endParaRPr>
          </a:p>
          <a:p>
            <a:pPr algn="just">
              <a:lnSpc>
                <a:spcPct val="85000"/>
              </a:lnSpc>
              <a:spcAft>
                <a:spcPts val="1199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0" lang="uk-UA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організовує </a:t>
            </a:r>
            <a:r>
              <a:rPr b="1" lang="uk-UA" sz="2600" spc="-1" strike="noStrike">
                <a:solidFill>
                  <a:srgbClr val="c00000"/>
                </a:solidFill>
                <a:latin typeface="Arial"/>
                <a:ea typeface="Microsoft YaHei"/>
              </a:rPr>
              <a:t>визначення розміру шкоди</a:t>
            </a:r>
            <a:r>
              <a:rPr b="0" lang="uk-UA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, заподіяної суб’єктам господарювання і населенню </a:t>
            </a:r>
            <a:r>
              <a:rPr b="1" lang="uk-UA" sz="2600" spc="-1" strike="noStrike">
                <a:solidFill>
                  <a:srgbClr val="c00000"/>
                </a:solidFill>
                <a:latin typeface="Arial"/>
                <a:ea typeface="Microsoft YaHei"/>
              </a:rPr>
              <a:t>внаслідок</a:t>
            </a:r>
            <a:r>
              <a:rPr b="0" lang="uk-UA" sz="2600" spc="-1" strike="noStrike">
                <a:solidFill>
                  <a:srgbClr val="c00000"/>
                </a:solidFill>
                <a:latin typeface="Arial"/>
                <a:ea typeface="Microsoft YaHei"/>
              </a:rPr>
              <a:t> </a:t>
            </a:r>
            <a:r>
              <a:rPr b="1" lang="uk-UA" sz="2600" spc="-1" strike="noStrike">
                <a:solidFill>
                  <a:srgbClr val="c00000"/>
                </a:solidFill>
                <a:latin typeface="Arial"/>
                <a:ea typeface="Microsoft YaHei"/>
              </a:rPr>
              <a:t>НС</a:t>
            </a:r>
            <a:r>
              <a:rPr b="1" lang="uk-UA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;</a:t>
            </a:r>
            <a:endParaRPr b="0" lang="en-US" sz="2600" spc="-1" strike="noStrike">
              <a:latin typeface="Arial"/>
            </a:endParaRPr>
          </a:p>
          <a:p>
            <a:pPr algn="just">
              <a:lnSpc>
                <a:spcPct val="85000"/>
              </a:lnSpc>
              <a:spcAft>
                <a:spcPts val="1199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0" lang="uk-UA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приймає рішення щодо </a:t>
            </a:r>
            <a:r>
              <a:rPr b="1" lang="uk-UA" sz="2600" spc="-1" strike="noStrike">
                <a:solidFill>
                  <a:srgbClr val="c00000"/>
                </a:solidFill>
                <a:latin typeface="Arial"/>
                <a:ea typeface="Microsoft YaHei"/>
              </a:rPr>
              <a:t>попередньої класифікації НС</a:t>
            </a:r>
            <a:r>
              <a:rPr b="0" lang="uk-UA" sz="2600" spc="-1" strike="noStrike">
                <a:solidFill>
                  <a:srgbClr val="c00000"/>
                </a:solidFill>
                <a:latin typeface="Arial"/>
                <a:ea typeface="Microsoft YaHei"/>
              </a:rPr>
              <a:t> </a:t>
            </a:r>
            <a:r>
              <a:rPr b="0" lang="uk-UA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за видом, класифікаційними ознаками та рівнем; </a:t>
            </a:r>
            <a:endParaRPr b="0" lang="en-US" sz="2600" spc="-1" strike="noStrike">
              <a:latin typeface="Arial"/>
            </a:endParaRPr>
          </a:p>
          <a:p>
            <a:pPr algn="just">
              <a:lnSpc>
                <a:spcPct val="85000"/>
              </a:lnSpc>
              <a:spcAft>
                <a:spcPts val="1199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endParaRPr b="0" lang="en-US" sz="2600" spc="-1" strike="noStrike">
              <a:latin typeface="Arial"/>
            </a:endParaRPr>
          </a:p>
        </p:txBody>
      </p:sp>
      <p:grpSp>
        <p:nvGrpSpPr>
          <p:cNvPr id="1110" name="Групувати 12_1"/>
          <p:cNvGrpSpPr/>
          <p:nvPr/>
        </p:nvGrpSpPr>
        <p:grpSpPr>
          <a:xfrm>
            <a:off x="0" y="0"/>
            <a:ext cx="9141840" cy="683640"/>
            <a:chOff x="0" y="0"/>
            <a:chExt cx="9141840" cy="683640"/>
          </a:xfrm>
        </p:grpSpPr>
        <p:sp>
          <p:nvSpPr>
            <p:cNvPr id="1111" name="Прямокутник 13_1"/>
            <p:cNvSpPr/>
            <p:nvPr/>
          </p:nvSpPr>
          <p:spPr>
            <a:xfrm>
              <a:off x="0" y="0"/>
              <a:ext cx="9141840" cy="683640"/>
            </a:xfrm>
            <a:prstGeom prst="rect">
              <a:avLst/>
            </a:prstGeom>
            <a:solidFill>
              <a:srgbClr val="de0000"/>
            </a:solidFill>
            <a:ln>
              <a:solidFill>
                <a:srgbClr val="b5771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12" name="Rectangle 4_2"/>
            <p:cNvSpPr/>
            <p:nvPr/>
          </p:nvSpPr>
          <p:spPr>
            <a:xfrm>
              <a:off x="0" y="74880"/>
              <a:ext cx="905220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7840"/>
                  <a:tab algn="l" pos="896760"/>
                  <a:tab algn="l" pos="1346040"/>
                  <a:tab algn="l" pos="1795320"/>
                  <a:tab algn="l" pos="2244600"/>
                  <a:tab algn="l" pos="2693880"/>
                  <a:tab algn="l" pos="3143160"/>
                  <a:tab algn="l" pos="3592440"/>
                  <a:tab algn="l" pos="4041720"/>
                  <a:tab algn="l" pos="4491000"/>
                  <a:tab algn="l" pos="4940280"/>
                  <a:tab algn="l" pos="5389560"/>
                  <a:tab algn="l" pos="5838840"/>
                  <a:tab algn="l" pos="6288120"/>
                  <a:tab algn="l" pos="6737400"/>
                  <a:tab algn="l" pos="7186680"/>
                  <a:tab algn="l" pos="7635960"/>
                  <a:tab algn="l" pos="8085240"/>
                  <a:tab algn="l" pos="8534520"/>
                  <a:tab algn="l" pos="8983800"/>
                </a:tabLst>
              </a:pPr>
              <a:r>
                <a:rPr b="1" lang="uk-UA" sz="2000" spc="-1" strike="noStrike">
                  <a:solidFill>
                    <a:srgbClr val="ffffff"/>
                  </a:solidFill>
                  <a:latin typeface="Arial"/>
                  <a:ea typeface="Microsoft YaHei"/>
                </a:rPr>
                <a:t>РЕГІОНАЛЬНІ ТА МІСЦЕВІ КОМІСІЇ З ПИТАНЬ ТЕБ ТА НС</a:t>
              </a:r>
              <a:endParaRPr b="0" lang="en-US" sz="2000" spc="-1" strike="noStrike">
                <a:latin typeface="Arial"/>
              </a:endParaRPr>
            </a:p>
          </p:txBody>
        </p:sp>
      </p:grpSp>
      <p:sp>
        <p:nvSpPr>
          <p:cNvPr id="1113" name=""/>
          <p:cNvSpPr/>
          <p:nvPr/>
        </p:nvSpPr>
        <p:spPr>
          <a:xfrm>
            <a:off x="2057400" y="4114800"/>
            <a:ext cx="6855840" cy="88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забезпечує </a:t>
            </a:r>
            <a:r>
              <a:rPr b="1" lang="uk-UA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своєчасне </a:t>
            </a:r>
            <a:r>
              <a:rPr b="1" lang="uk-UA" sz="2800" spc="-1" strike="noStrike">
                <a:solidFill>
                  <a:srgbClr val="c00000"/>
                </a:solidFill>
                <a:latin typeface="Arial"/>
                <a:ea typeface="Microsoft YaHei"/>
              </a:rPr>
              <a:t>подання</a:t>
            </a:r>
            <a:r>
              <a:rPr b="0" lang="uk-UA" sz="2800" spc="-1" strike="noStrike">
                <a:solidFill>
                  <a:srgbClr val="c00000"/>
                </a:solidFill>
                <a:latin typeface="Arial"/>
                <a:ea typeface="Microsoft YaHei"/>
              </a:rPr>
              <a:t> до ДСНС</a:t>
            </a:r>
            <a:r>
              <a:rPr b="0" lang="uk-UA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1" lang="uk-UA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зазначених </a:t>
            </a:r>
            <a:r>
              <a:rPr b="1" lang="uk-UA" sz="2800" spc="-1" strike="noStrike">
                <a:solidFill>
                  <a:srgbClr val="c00000"/>
                </a:solidFill>
                <a:latin typeface="Arial"/>
                <a:ea typeface="Microsoft YaHei"/>
              </a:rPr>
              <a:t>матеріалів</a:t>
            </a:r>
            <a:r>
              <a:rPr b="1" lang="uk-UA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.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4" name="Таблица 7"/>
          <p:cNvGraphicFramePr/>
          <p:nvPr/>
        </p:nvGraphicFramePr>
        <p:xfrm>
          <a:off x="467640" y="1149840"/>
          <a:ext cx="8424360" cy="5230800"/>
        </p:xfrm>
        <a:graphic>
          <a:graphicData uri="http://schemas.openxmlformats.org/drawingml/2006/table">
            <a:tbl>
              <a:tblPr/>
              <a:tblGrid>
                <a:gridCol w="584280"/>
                <a:gridCol w="1932840"/>
                <a:gridCol w="1088640"/>
                <a:gridCol w="1466280"/>
                <a:gridCol w="1675800"/>
                <a:gridCol w="1676880"/>
              </a:tblGrid>
              <a:tr h="671760">
                <a:tc gridSpan="2">
                  <a:txBody>
                    <a:bodyPr lIns="19080" rIns="19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uk-UA" sz="9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Рівень НС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8720">
                      <a:solidFill>
                        <a:srgbClr val="000080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8720">
                      <a:solidFill>
                        <a:srgbClr val="000080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d5eaf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uk-UA" sz="9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Загинуло осіб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8720">
                      <a:solidFill>
                        <a:srgbClr val="000080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uk-UA" sz="9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Постраждало </a:t>
                      </a:r>
                      <a:br/>
                      <a:r>
                        <a:rPr b="1" lang="uk-UA" sz="9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(у т.ч. загинуло) осіб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8720">
                      <a:solidFill>
                        <a:srgbClr val="000080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uk-UA" sz="9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Порушено нормальні умови життєдіяльності </a:t>
                      </a:r>
                      <a:br/>
                      <a:r>
                        <a:rPr b="1" lang="uk-UA" sz="9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на тривалий час </a:t>
                      </a:r>
                      <a:br/>
                      <a:r>
                        <a:rPr b="1" lang="uk-UA" sz="9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(понад 3 доби), осіб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8720">
                      <a:solidFill>
                        <a:srgbClr val="000080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uk-UA" sz="9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Збитки, гривень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8720">
                      <a:solidFill>
                        <a:srgbClr val="000080"/>
                      </a:solidFill>
                    </a:lnR>
                    <a:lnT w="18720">
                      <a:solidFill>
                        <a:srgbClr val="000080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d5eaff"/>
                    </a:solidFill>
                  </a:tcPr>
                </a:tc>
              </a:tr>
              <a:tr h="673560">
                <a:tc rowSpan="2">
                  <a:txBody>
                    <a:bodyPr lIns="19080" rIns="19080">
                      <a:noAutofit/>
                    </a:bodyPr>
                    <a:p>
                      <a:pPr marL="716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b="1" lang="uk-UA" sz="1100" spc="-1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.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19080" marR="19080">
                    <a:lnL w="18720">
                      <a:solidFill>
                        <a:srgbClr val="000080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800" spc="-15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b="1" lang="uk-UA" sz="800" spc="-15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збитки понад 150 тис. мін. зарплат </a:t>
                      </a:r>
                      <a:br/>
                      <a:r>
                        <a:rPr b="1" lang="uk-UA" sz="800" spc="-15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 (</a:t>
                      </a:r>
                      <a:r>
                        <a:rPr b="1" lang="uk-UA" sz="800" spc="-1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п. 4.5)</a:t>
                      </a:r>
                      <a:endParaRPr b="0" lang="en-US" sz="8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uk-UA" sz="900" spc="-7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понад 10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 marL="133920" algn="ctr">
                        <a:lnSpc>
                          <a:spcPct val="100000"/>
                        </a:lnSpc>
                      </a:pPr>
                      <a:r>
                        <a:rPr b="1" lang="uk-UA" sz="900" spc="21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понад 300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 marL="515160">
                        <a:lnSpc>
                          <a:spcPct val="100000"/>
                        </a:lnSpc>
                      </a:pPr>
                      <a:r>
                        <a:rPr b="1" lang="uk-UA" sz="900" spc="26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понад 50 000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784800"/>
                        </a:tabLst>
                      </a:pPr>
                      <a:r>
                        <a:rPr b="1" lang="uk-UA" sz="900" spc="-1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1 січня -900 млн. 000 тис. гривень;</a:t>
                      </a:r>
                      <a:endParaRPr b="0" lang="en-US" sz="9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1054800"/>
                        </a:tabLst>
                      </a:pPr>
                      <a:r>
                        <a:rPr b="1" lang="uk-UA" sz="900" spc="-12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1 грудня - 975 млн. 000 тис. гривень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8720">
                      <a:solidFill>
                        <a:srgbClr val="000080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ffccff"/>
                    </a:solidFill>
                  </a:tcPr>
                </a:tc>
              </a:tr>
              <a:tr h="7329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8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b="0" lang="uk-UA" sz="8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з врахуванням відповідних збитків</a:t>
                      </a:r>
                      <a:r>
                        <a:rPr b="1" lang="uk-UA" sz="8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endParaRPr b="0" lang="en-US" sz="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8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b="1" lang="uk-UA" sz="8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(понад 25 тис. мін. зарплат; п. 4.4)</a:t>
                      </a:r>
                      <a:endParaRPr b="0" lang="en-US" sz="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8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b="1" lang="uk-UA" sz="8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(для ДТП - місцевий)</a:t>
                      </a:r>
                      <a:endParaRPr b="0" lang="en-US" sz="8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uk-UA" sz="9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понад 5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uk-UA" sz="9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понад 100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 marL="515160">
                        <a:lnSpc>
                          <a:spcPct val="100000"/>
                        </a:lnSpc>
                      </a:pPr>
                      <a:r>
                        <a:rPr b="1" lang="uk-UA" sz="900" spc="26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понад 10</a:t>
                      </a:r>
                      <a:r>
                        <a:rPr b="1" lang="uk-UA" sz="900" spc="-12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r>
                        <a:rPr b="1" lang="uk-UA" sz="900" spc="26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000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1054800"/>
                        </a:tabLst>
                      </a:pPr>
                      <a:r>
                        <a:rPr b="1" lang="uk-UA" sz="900" spc="-1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1 січня -150 млн. 000 тис. гривень;</a:t>
                      </a:r>
                      <a:endParaRPr b="0" lang="en-US" sz="9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1054800"/>
                        </a:tabLst>
                      </a:pPr>
                      <a:r>
                        <a:rPr b="1" lang="uk-UA" sz="900" spc="-12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1 грудня - 162 млн. 500 тис. гривень</a:t>
                      </a:r>
                      <a:r>
                        <a:rPr b="1" lang="uk-UA" sz="900" spc="-1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8720">
                      <a:solidFill>
                        <a:srgbClr val="000080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ffccff"/>
                    </a:solidFill>
                  </a:tcPr>
                </a:tc>
              </a:tr>
              <a:tr h="690120">
                <a:tc rowSpan="2">
                  <a:txBody>
                    <a:bodyPr lIns="19080" rIns="19080">
                      <a:noAutofit/>
                    </a:bodyPr>
                    <a:p>
                      <a:pPr marL="71640" algn="ctr">
                        <a:lnSpc>
                          <a:spcPct val="100000"/>
                        </a:lnSpc>
                      </a:pPr>
                      <a:r>
                        <a:rPr b="1" lang="uk-UA" sz="1100" spc="-1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.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19080" marR="19080">
                    <a:lnL w="18720">
                      <a:solidFill>
                        <a:srgbClr val="000080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800" spc="-1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b="1" lang="uk-UA" sz="800" spc="-1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збитки понад 15 тис. мін. зарплат</a:t>
                      </a:r>
                      <a:br/>
                      <a:r>
                        <a:rPr b="1" lang="uk-UA" sz="800" spc="-1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 (п. 5.3)</a:t>
                      </a:r>
                      <a:endParaRPr b="0" lang="en-US" sz="8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uk-UA" sz="900" spc="-1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понад 5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uk-UA" sz="900" spc="-1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понад 100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 marL="515160">
                        <a:lnSpc>
                          <a:spcPct val="100000"/>
                        </a:lnSpc>
                      </a:pPr>
                      <a:r>
                        <a:rPr b="1" lang="uk-UA" sz="900" spc="26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понад 10 000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1054800"/>
                        </a:tabLst>
                      </a:pPr>
                      <a:r>
                        <a:rPr b="1" lang="uk-UA" sz="900" spc="-1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1 січня - 90 млн. 000 тис. гривень;</a:t>
                      </a:r>
                      <a:endParaRPr b="0" lang="en-US" sz="9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1054800"/>
                        </a:tabLst>
                      </a:pPr>
                      <a:r>
                        <a:rPr b="1" lang="uk-UA" sz="900" spc="-12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1 грудня - 97 млн. 500 тис. гривень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8720">
                      <a:solidFill>
                        <a:srgbClr val="000080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ccffcc"/>
                    </a:solidFill>
                  </a:tcPr>
                </a:tc>
              </a:tr>
              <a:tr h="7329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8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b="0" lang="uk-UA" sz="8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з врахуванням відповідних збитків </a:t>
                      </a:r>
                      <a:endParaRPr b="0" lang="en-US" sz="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8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b="1" lang="uk-UA" sz="8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(понад 5 тис. мін. зарплат; п. 5.2)</a:t>
                      </a:r>
                      <a:endParaRPr b="0" lang="en-US" sz="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8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b="1" lang="uk-UA" sz="8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(для ДТП - об'єктовий)</a:t>
                      </a:r>
                      <a:endParaRPr b="0" lang="en-US" sz="8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uk-UA" sz="9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3-5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uk-UA" sz="9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від 50 до 100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 marL="515160">
                        <a:lnSpc>
                          <a:spcPct val="100000"/>
                        </a:lnSpc>
                      </a:pPr>
                      <a:r>
                        <a:rPr b="1" lang="uk-UA" sz="900" spc="26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від 1 до 10</a:t>
                      </a:r>
                      <a:r>
                        <a:rPr b="1" lang="uk-UA" sz="900" spc="-12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r>
                        <a:rPr b="1" lang="uk-UA" sz="900" spc="26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000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1054800"/>
                        </a:tabLst>
                      </a:pPr>
                      <a:r>
                        <a:rPr b="1" lang="uk-UA" sz="900" spc="-1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1 січня - 30 млн. 000 тис. гривень;</a:t>
                      </a:r>
                      <a:endParaRPr b="0" lang="en-US" sz="9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1054800"/>
                        </a:tabLst>
                      </a:pPr>
                      <a:r>
                        <a:rPr b="1" lang="uk-UA" sz="900" spc="-12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1 грудня - 32 млн. 500 тис. гривень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8720">
                      <a:solidFill>
                        <a:srgbClr val="000080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ccffcc"/>
                    </a:solidFill>
                  </a:tcPr>
                </a:tc>
              </a:tr>
              <a:tr h="690120">
                <a:tc rowSpan="2">
                  <a:txBody>
                    <a:bodyPr lIns="19080" rIns="19080">
                      <a:noAutofit/>
                    </a:bodyPr>
                    <a:p>
                      <a:pPr marL="71640" algn="ctr">
                        <a:lnSpc>
                          <a:spcPct val="100000"/>
                        </a:lnSpc>
                      </a:pPr>
                      <a:r>
                        <a:rPr b="1" lang="uk-UA" sz="1100" spc="-1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.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19080" marR="19080">
                    <a:lnL w="18720">
                      <a:solidFill>
                        <a:srgbClr val="000080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800" spc="-1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b="1" lang="uk-UA" sz="800" spc="-1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збитки понад 2 тис. мін. зарплат </a:t>
                      </a:r>
                      <a:endParaRPr b="0" lang="en-US" sz="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800" spc="-1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b="1" lang="uk-UA" sz="800" spc="-1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(п. 6.3)</a:t>
                      </a:r>
                      <a:endParaRPr b="0" lang="en-US" sz="8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uk-UA" sz="900" spc="-1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понад 2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 marL="133920" algn="ctr">
                        <a:lnSpc>
                          <a:spcPct val="100000"/>
                        </a:lnSpc>
                      </a:pPr>
                      <a:r>
                        <a:rPr b="1" lang="uk-UA" sz="900" spc="-1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понад 50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 marL="515160">
                        <a:lnSpc>
                          <a:spcPct val="100000"/>
                        </a:lnSpc>
                      </a:pPr>
                      <a:r>
                        <a:rPr b="1" lang="uk-UA" sz="900" spc="26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понад 1 000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1054800"/>
                        </a:tabLst>
                      </a:pPr>
                      <a:r>
                        <a:rPr b="1" lang="uk-UA" sz="900" spc="-1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1 січня - 12 млн. 000 тис. гривень;</a:t>
                      </a:r>
                      <a:endParaRPr b="0" lang="en-US" sz="9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1054800"/>
                        </a:tabLst>
                      </a:pPr>
                      <a:r>
                        <a:rPr b="1" lang="uk-UA" sz="900" spc="-12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1 грудня - 13 млн. 000 тис. гривень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8720">
                      <a:solidFill>
                        <a:srgbClr val="000080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6397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8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b="0" lang="uk-UA" sz="8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з врахуванням відповідних збитків</a:t>
                      </a:r>
                      <a:endParaRPr b="0" lang="en-US" sz="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8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b="1" lang="uk-UA" sz="8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(понад 0,5 тис. мін. зарплат; п. 6.2)</a:t>
                      </a:r>
                      <a:endParaRPr b="0" lang="en-US" sz="8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uk-UA" sz="9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1-2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uk-UA" sz="900" spc="-1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від 20 до 50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 marL="515160">
                        <a:lnSpc>
                          <a:spcPct val="100000"/>
                        </a:lnSpc>
                      </a:pPr>
                      <a:r>
                        <a:rPr b="1" lang="uk-UA" sz="900" spc="26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від 100 до 1</a:t>
                      </a:r>
                      <a:r>
                        <a:rPr b="1" lang="uk-UA" sz="900" spc="-12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r>
                        <a:rPr b="1" lang="uk-UA" sz="900" spc="26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000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19080" rIns="19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245160"/>
                        </a:tabLst>
                      </a:pPr>
                      <a:r>
                        <a:rPr b="1" lang="uk-UA" sz="900" spc="-1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1 січня - 3 млн. 000,0 тис. гривень;</a:t>
                      </a:r>
                      <a:endParaRPr b="0" lang="en-US" sz="9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1054800"/>
                        </a:tabLst>
                      </a:pPr>
                      <a:r>
                        <a:rPr b="1" lang="uk-UA" sz="900" spc="-12" strike="noStrike">
                          <a:solidFill>
                            <a:srgbClr val="333399"/>
                          </a:solidFill>
                          <a:latin typeface="Arial"/>
                          <a:ea typeface="Times New Roman"/>
                        </a:rPr>
                        <a:t>1 грудня - 3 млн. 250,0 тис. гривень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8720">
                      <a:solidFill>
                        <a:srgbClr val="000080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399960">
                <a:tc gridSpan="2">
                  <a:txBody>
                    <a:bodyPr lIns="19080" rIns="1908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100" spc="-1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     </a:t>
                      </a:r>
                      <a:r>
                        <a:rPr b="1" lang="uk-UA" sz="1100" spc="-1" strike="noStrike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Об'єктовий 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19080" marR="19080">
                    <a:lnL w="18720">
                      <a:solidFill>
                        <a:srgbClr val="000080"/>
                      </a:solidFill>
                    </a:lnL>
                    <a:lnR w="12240">
                      <a:solidFill>
                        <a:srgbClr val="333399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ccccf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4">
                  <a:txBody>
                    <a:bodyPr lIns="19080" rIns="19080">
                      <a:noAutofit/>
                    </a:bodyPr>
                    <a:p>
                      <a:pPr>
                        <a:lnSpc>
                          <a:spcPct val="85000"/>
                        </a:lnSpc>
                      </a:pPr>
                      <a:r>
                        <a:rPr b="1" lang="uk-UA" sz="900" spc="-1" strike="noStrike">
                          <a:solidFill>
                            <a:srgbClr val="000080"/>
                          </a:solidFill>
                          <a:latin typeface="Arial"/>
                          <a:ea typeface="Times New Roman"/>
                        </a:rPr>
                        <a:t>У випадках, які не підпадають під критерії вищих рівнів НС та відповідають вимогам Наказу МВС від 06.08.2018 № 658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19080" marR="19080">
                    <a:lnL w="12240">
                      <a:solidFill>
                        <a:srgbClr val="333399"/>
                      </a:solidFill>
                    </a:lnL>
                    <a:lnR w="18720">
                      <a:solidFill>
                        <a:srgbClr val="000080"/>
                      </a:solidFill>
                    </a:lnR>
                    <a:lnT w="12240">
                      <a:solidFill>
                        <a:srgbClr val="333399"/>
                      </a:solidFill>
                    </a:lnT>
                    <a:lnB w="12240">
                      <a:solidFill>
                        <a:srgbClr val="333399"/>
                      </a:solidFill>
                    </a:lnB>
                    <a:solidFill>
                      <a:srgbClr val="ccccf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1115" name=""/>
          <p:cNvSpPr/>
          <p:nvPr/>
        </p:nvSpPr>
        <p:spPr>
          <a:xfrm>
            <a:off x="228600" y="6400800"/>
            <a:ext cx="8781840" cy="37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uk-UA" sz="1000" spc="-1" strike="noStrike" u="sng" baseline="30000">
                <a:solidFill>
                  <a:srgbClr val="666699"/>
                </a:solidFill>
                <a:uFillTx/>
                <a:latin typeface="Arial"/>
                <a:ea typeface="Times New Roman"/>
                <a:hlinkClick r:id="rId1"/>
              </a:rPr>
              <a:t>[</a:t>
            </a:r>
            <a:r>
              <a:rPr b="0" lang="uk-UA" sz="1000" spc="-1" strike="noStrike" u="sng" baseline="30000">
                <a:solidFill>
                  <a:srgbClr val="666699"/>
                </a:solidFill>
                <a:uFillTx/>
                <a:latin typeface="Arial"/>
                <a:ea typeface="Times New Roman"/>
                <a:hlinkClick r:id="rId2"/>
              </a:rPr>
              <a:t>1]</a:t>
            </a:r>
            <a:r>
              <a:rPr b="0" lang="uk-UA" sz="1000" spc="-1" strike="noStrike">
                <a:solidFill>
                  <a:srgbClr val="000000"/>
                </a:solidFill>
                <a:latin typeface="Arial"/>
                <a:ea typeface="Times New Roman"/>
              </a:rPr>
              <a:t> відповідно до статті 8 Закону України "Про Державний бюджет України на 2021 рік" розмір мінімальної заробітної плати у місячному розмірі з 1 січня 2021 року складає 6 тис. грн; з 1 грудня 2021 року – 6 тис. 500 гривень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116" name="TextBox 8_0"/>
          <p:cNvSpPr/>
          <p:nvPr/>
        </p:nvSpPr>
        <p:spPr>
          <a:xfrm>
            <a:off x="12600" y="-38520"/>
            <a:ext cx="9129240" cy="927720"/>
          </a:xfrm>
          <a:prstGeom prst="rect">
            <a:avLst/>
          </a:prstGeom>
          <a:solidFill>
            <a:srgbClr val="de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ВИЗНАЧЕННЯ РІВНЯ НС ДО ПОРЯДКУ КЛАСИФІКАЦІЇ НАДЗВИЧАЙНИХ СИТУАЦІЙ ЗА ЇХ РІВНЯМИ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uk-UA" sz="1300" spc="-1" strike="noStrike">
                <a:solidFill>
                  <a:srgbClr val="ffffff"/>
                </a:solidFill>
                <a:latin typeface="Arial"/>
                <a:ea typeface="DejaVu Sans"/>
              </a:rPr>
              <a:t>(постанова Кабінету Міністрів України від 24 березня 2004 року </a:t>
            </a:r>
            <a:r>
              <a:rPr b="1" i="1" lang="uk-UA" sz="13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№ 368</a:t>
            </a:r>
            <a:r>
              <a:rPr b="0" i="1" lang="uk-UA" sz="1300" spc="-1" strike="noStrike">
                <a:solidFill>
                  <a:srgbClr val="ffffff"/>
                </a:solidFill>
                <a:latin typeface="Arial"/>
                <a:ea typeface="DejaVu Sans"/>
              </a:rPr>
              <a:t>)</a:t>
            </a:r>
            <a:r>
              <a:rPr b="0" lang="uk-UA" sz="15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117" name=""/>
          <p:cNvSpPr/>
          <p:nvPr/>
        </p:nvSpPr>
        <p:spPr>
          <a:xfrm rot="16200000">
            <a:off x="197280" y="2140560"/>
            <a:ext cx="1156680" cy="24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uk-UA" sz="1100" spc="-1" strike="noStrike">
                <a:solidFill>
                  <a:srgbClr val="800000"/>
                </a:solidFill>
                <a:latin typeface="Arial"/>
                <a:ea typeface="Times New Roman"/>
              </a:rPr>
              <a:t>Державний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118" name=""/>
          <p:cNvSpPr/>
          <p:nvPr/>
        </p:nvSpPr>
        <p:spPr>
          <a:xfrm rot="16200000">
            <a:off x="205920" y="3688560"/>
            <a:ext cx="1294920" cy="39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71640" algn="ctr">
              <a:lnSpc>
                <a:spcPct val="100000"/>
              </a:lnSpc>
            </a:pPr>
            <a:r>
              <a:rPr b="1" lang="uk-UA" sz="1100" spc="-1" strike="noStrike">
                <a:solidFill>
                  <a:srgbClr val="800000"/>
                </a:solidFill>
                <a:latin typeface="Arial"/>
                <a:ea typeface="Times New Roman"/>
              </a:rPr>
              <a:t>Регіональний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119" name=""/>
          <p:cNvSpPr/>
          <p:nvPr/>
        </p:nvSpPr>
        <p:spPr>
          <a:xfrm rot="16200000">
            <a:off x="184320" y="4953960"/>
            <a:ext cx="1294920" cy="39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71640" algn="ctr">
              <a:lnSpc>
                <a:spcPct val="100000"/>
              </a:lnSpc>
            </a:pPr>
            <a:r>
              <a:rPr b="1" lang="uk-UA" sz="1100" spc="-1" strike="noStrike">
                <a:solidFill>
                  <a:srgbClr val="800000"/>
                </a:solidFill>
                <a:latin typeface="Arial"/>
                <a:ea typeface="Times New Roman"/>
              </a:rPr>
              <a:t>Місцевий</a:t>
            </a:r>
            <a:endParaRPr b="0" lang="en-US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AutoShape 5"/>
          <p:cNvSpPr/>
          <p:nvPr/>
        </p:nvSpPr>
        <p:spPr>
          <a:xfrm rot="10800000">
            <a:off x="182160" y="908640"/>
            <a:ext cx="8782560" cy="5649120"/>
          </a:xfrm>
          <a:prstGeom prst="roundRect">
            <a:avLst>
              <a:gd name="adj" fmla="val 5008"/>
            </a:avLst>
          </a:prstGeom>
          <a:gradFill rotWithShape="0">
            <a:gsLst>
              <a:gs pos="0">
                <a:srgbClr val="9999ff"/>
              </a:gs>
              <a:gs pos="100000">
                <a:srgbClr val="ffffff">
                  <a:alpha val="0"/>
                </a:srgbClr>
              </a:gs>
            </a:gsLst>
            <a:lin ang="10800000"/>
          </a:gradFill>
          <a:ln w="635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1" name="AutoShape 108_2"/>
          <p:cNvSpPr/>
          <p:nvPr/>
        </p:nvSpPr>
        <p:spPr>
          <a:xfrm>
            <a:off x="250920" y="1086480"/>
            <a:ext cx="2589840" cy="5253840"/>
          </a:xfrm>
          <a:prstGeom prst="roundRect">
            <a:avLst>
              <a:gd name="adj" fmla="val 6824"/>
            </a:avLst>
          </a:prstGeom>
          <a:solidFill>
            <a:srgbClr val="ffffff">
              <a:alpha val="70000"/>
            </a:srgbClr>
          </a:solidFill>
          <a:ln w="9525">
            <a:solidFill>
              <a:srgbClr val="333333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22" name="Group 158_1"/>
          <p:cNvGrpSpPr/>
          <p:nvPr/>
        </p:nvGrpSpPr>
        <p:grpSpPr>
          <a:xfrm>
            <a:off x="230040" y="7264440"/>
            <a:ext cx="276840" cy="283320"/>
            <a:chOff x="230040" y="7264440"/>
            <a:chExt cx="276840" cy="283320"/>
          </a:xfrm>
        </p:grpSpPr>
        <p:sp>
          <p:nvSpPr>
            <p:cNvPr id="1123" name="Oval 159_1"/>
            <p:cNvSpPr/>
            <p:nvPr/>
          </p:nvSpPr>
          <p:spPr>
            <a:xfrm>
              <a:off x="230040" y="7264440"/>
              <a:ext cx="275040" cy="2833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4" name="Text Box 160_1"/>
            <p:cNvSpPr/>
            <p:nvPr/>
          </p:nvSpPr>
          <p:spPr>
            <a:xfrm>
              <a:off x="230040" y="7311960"/>
              <a:ext cx="276840" cy="20772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6160" rIns="56160" tIns="28080" bIns="2808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uk-UA" sz="1000" spc="-1" strike="noStrike">
                  <a:solidFill>
                    <a:srgbClr val="000000"/>
                  </a:solidFill>
                  <a:latin typeface="Arial Unicode MS"/>
                  <a:ea typeface="DejaVu Sans"/>
                </a:rPr>
                <a:t>6</a:t>
              </a:r>
              <a:endParaRPr b="0" lang="en-US" sz="1000" spc="-1" strike="noStrike">
                <a:latin typeface="Arial"/>
              </a:endParaRPr>
            </a:p>
          </p:txBody>
        </p:sp>
      </p:grpSp>
      <p:sp>
        <p:nvSpPr>
          <p:cNvPr id="1125" name="Text Box 153_1"/>
          <p:cNvSpPr/>
          <p:nvPr/>
        </p:nvSpPr>
        <p:spPr>
          <a:xfrm>
            <a:off x="3973680" y="31680"/>
            <a:ext cx="1388160" cy="226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6" name="Text Box 162_1"/>
          <p:cNvSpPr/>
          <p:nvPr/>
        </p:nvSpPr>
        <p:spPr>
          <a:xfrm>
            <a:off x="7234200" y="5626800"/>
            <a:ext cx="1389600" cy="641880"/>
          </a:xfrm>
          <a:prstGeom prst="rect">
            <a:avLst/>
          </a:prstGeom>
          <a:gradFill rotWithShape="0">
            <a:gsLst>
              <a:gs pos="0">
                <a:srgbClr val="7a7a87"/>
              </a:gs>
              <a:gs pos="100000">
                <a:srgbClr val="aeaec0"/>
              </a:gs>
            </a:gsLst>
            <a:lin ang="16200000"/>
          </a:gradFill>
          <a:ln w="38100">
            <a:solidFill>
              <a:srgbClr val="b9b9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6160" rIns="56160" tIns="28080" bIns="28080" anchor="ctr">
            <a:no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br/>
            <a:br/>
            <a:r>
              <a:rPr b="1" lang="uk-UA" sz="1400" spc="-1" strike="noStrike">
                <a:solidFill>
                  <a:srgbClr val="000000"/>
                </a:solidFill>
                <a:latin typeface="Arial Unicode MS"/>
                <a:ea typeface="DejaVu Sans"/>
              </a:rPr>
              <a:t> </a:t>
            </a:r>
            <a:r>
              <a:rPr b="1" lang="uk-UA" sz="1400" spc="-1" strike="noStrike">
                <a:solidFill>
                  <a:srgbClr val="000000"/>
                </a:solidFill>
                <a:latin typeface="Arial Unicode MS"/>
                <a:ea typeface="DejaVu Sans"/>
              </a:rPr>
              <a:t>Мін</a:t>
            </a:r>
            <a:r>
              <a:rPr b="1" lang="uk-UA" sz="1400" spc="-1" strike="noStrike">
                <a:solidFill>
                  <a:srgbClr val="000000"/>
                </a:solidFill>
                <a:latin typeface="Arial Unicode MS"/>
                <a:ea typeface="Arial Unicode MS"/>
              </a:rPr>
              <a:t>'юст </a:t>
            </a:r>
            <a:br/>
            <a:br/>
            <a:endParaRPr b="0" lang="en-US" sz="1400" spc="-1" strike="noStrike">
              <a:latin typeface="Arial"/>
            </a:endParaRPr>
          </a:p>
        </p:txBody>
      </p:sp>
      <p:sp>
        <p:nvSpPr>
          <p:cNvPr id="1127" name="Text Box 164_1"/>
          <p:cNvSpPr/>
          <p:nvPr/>
        </p:nvSpPr>
        <p:spPr>
          <a:xfrm>
            <a:off x="3292560" y="2574000"/>
            <a:ext cx="2908800" cy="446760"/>
          </a:xfrm>
          <a:prstGeom prst="rect">
            <a:avLst/>
          </a:prstGeom>
          <a:gradFill rotWithShape="0">
            <a:gsLst>
              <a:gs pos="0">
                <a:srgbClr val="4b4b4b"/>
              </a:gs>
              <a:gs pos="100000">
                <a:srgbClr val="6b6b6b"/>
              </a:gs>
            </a:gsLst>
            <a:lin ang="13500000"/>
          </a:gradFill>
          <a:ln w="28575">
            <a:solidFill>
              <a:srgbClr val="a6a6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6160" rIns="56160" tIns="28080" bIns="28080" anchor="ctr">
            <a:no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1" lang="uk-UA" sz="1400" spc="-1" strike="noStrike">
                <a:solidFill>
                  <a:srgbClr val="ffffff"/>
                </a:solidFill>
                <a:latin typeface="Arial Unicode MS"/>
                <a:ea typeface="DejaVu Sans"/>
              </a:rPr>
              <a:t>КАБІНЕТ МІНІСТРІВ УКРАЇНИ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128" name="Text Box 165_1"/>
          <p:cNvSpPr/>
          <p:nvPr/>
        </p:nvSpPr>
        <p:spPr>
          <a:xfrm>
            <a:off x="3005280" y="4099680"/>
            <a:ext cx="1437480" cy="653040"/>
          </a:xfrm>
          <a:prstGeom prst="rect">
            <a:avLst/>
          </a:prstGeom>
          <a:gradFill rotWithShape="0">
            <a:gsLst>
              <a:gs pos="0">
                <a:srgbClr val="7a7a87"/>
              </a:gs>
              <a:gs pos="100000">
                <a:srgbClr val="aeaec0"/>
              </a:gs>
            </a:gsLst>
            <a:lin ang="16200000"/>
          </a:gradFill>
          <a:ln w="38100">
            <a:solidFill>
              <a:srgbClr val="b9b9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6160" rIns="56160" tIns="28080" bIns="28080" anchor="ctr">
            <a:no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br/>
            <a:r>
              <a:rPr b="1" lang="uk-UA" sz="1300" spc="-1" strike="noStrike">
                <a:solidFill>
                  <a:srgbClr val="000000"/>
                </a:solidFill>
                <a:latin typeface="Arial Unicode MS"/>
                <a:ea typeface="DejaVu Sans"/>
              </a:rPr>
              <a:t>Міністерство економіки</a:t>
            </a:r>
            <a:br/>
            <a:r>
              <a:rPr b="0" i="1" lang="uk-UA" sz="900" spc="-1" strike="noStrike">
                <a:solidFill>
                  <a:srgbClr val="000000"/>
                </a:solidFill>
                <a:latin typeface="Arial Unicode MS"/>
                <a:ea typeface="DejaVu Sans"/>
              </a:rPr>
              <a:t>(скликання)</a:t>
            </a:r>
            <a:br/>
            <a:endParaRPr b="0" lang="en-US" sz="900" spc="-1" strike="noStrike">
              <a:latin typeface="Arial"/>
            </a:endParaRPr>
          </a:p>
        </p:txBody>
      </p:sp>
      <p:sp>
        <p:nvSpPr>
          <p:cNvPr id="1129" name="Text Box 166_1"/>
          <p:cNvSpPr/>
          <p:nvPr/>
        </p:nvSpPr>
        <p:spPr>
          <a:xfrm>
            <a:off x="4551480" y="4099680"/>
            <a:ext cx="1389600" cy="653040"/>
          </a:xfrm>
          <a:prstGeom prst="rect">
            <a:avLst/>
          </a:prstGeom>
          <a:gradFill rotWithShape="0">
            <a:gsLst>
              <a:gs pos="0">
                <a:srgbClr val="4b4b4b"/>
              </a:gs>
              <a:gs pos="100000">
                <a:srgbClr val="6b6b6b"/>
              </a:gs>
            </a:gsLst>
            <a:lin ang="16200000"/>
          </a:gradFill>
          <a:ln w="38100">
            <a:solidFill>
              <a:srgbClr val="bfbfb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6160" rIns="56160" tIns="28080" bIns="28080" anchor="ctr">
            <a:no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br/>
            <a:r>
              <a:rPr b="1" lang="uk-UA" sz="1400" spc="-1" strike="noStrike">
                <a:solidFill>
                  <a:srgbClr val="ffffff"/>
                </a:solidFill>
                <a:latin typeface="Arial"/>
                <a:ea typeface="DejaVu Sans"/>
              </a:rPr>
              <a:t>ДСНС</a:t>
            </a:r>
            <a:br/>
            <a:endParaRPr b="0" lang="en-US" sz="1400" spc="-1" strike="noStrike">
              <a:latin typeface="Arial"/>
            </a:endParaRPr>
          </a:p>
        </p:txBody>
      </p:sp>
      <p:sp>
        <p:nvSpPr>
          <p:cNvPr id="1130" name="Text Box 167_1"/>
          <p:cNvSpPr/>
          <p:nvPr/>
        </p:nvSpPr>
        <p:spPr>
          <a:xfrm>
            <a:off x="6041880" y="4099680"/>
            <a:ext cx="1353240" cy="653040"/>
          </a:xfrm>
          <a:prstGeom prst="rect">
            <a:avLst/>
          </a:prstGeom>
          <a:gradFill rotWithShape="0">
            <a:gsLst>
              <a:gs pos="0">
                <a:srgbClr val="7a7a87"/>
              </a:gs>
              <a:gs pos="100000">
                <a:srgbClr val="aeaec0"/>
              </a:gs>
            </a:gsLst>
            <a:lin ang="16200000"/>
          </a:gradFill>
          <a:ln w="38100">
            <a:solidFill>
              <a:srgbClr val="b9b9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6160" rIns="56160" tIns="28080" bIns="28080" anchor="ctr">
            <a:no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br/>
            <a:r>
              <a:rPr b="1" lang="uk-UA" sz="1400" spc="-1" strike="noStrike">
                <a:solidFill>
                  <a:srgbClr val="000000"/>
                </a:solidFill>
                <a:latin typeface="Arial Unicode MS"/>
                <a:ea typeface="DejaVu Sans"/>
              </a:rPr>
              <a:t>Мінфін</a:t>
            </a:r>
            <a:br/>
            <a:br/>
            <a:endParaRPr b="0" lang="en-US" sz="1400" spc="-1" strike="noStrike">
              <a:latin typeface="Arial"/>
            </a:endParaRPr>
          </a:p>
        </p:txBody>
      </p:sp>
      <p:sp>
        <p:nvSpPr>
          <p:cNvPr id="1131" name="Text Box 168_1"/>
          <p:cNvSpPr/>
          <p:nvPr/>
        </p:nvSpPr>
        <p:spPr>
          <a:xfrm>
            <a:off x="7494480" y="4099680"/>
            <a:ext cx="1340640" cy="653040"/>
          </a:xfrm>
          <a:prstGeom prst="rect">
            <a:avLst/>
          </a:prstGeom>
          <a:gradFill rotWithShape="0">
            <a:gsLst>
              <a:gs pos="0">
                <a:srgbClr val="7a7a87"/>
              </a:gs>
              <a:gs pos="100000">
                <a:srgbClr val="aeaec0"/>
              </a:gs>
            </a:gsLst>
            <a:lin ang="16200000"/>
          </a:gradFill>
          <a:ln w="38100">
            <a:solidFill>
              <a:srgbClr val="b9b9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6160" rIns="56160" tIns="28080" bIns="28080" anchor="ctr">
            <a:noAutofit/>
          </a:bodyPr>
          <a:p>
            <a:pPr algn="ctr">
              <a:lnSpc>
                <a:spcPct val="100000"/>
              </a:lnSpc>
              <a:spcBef>
                <a:spcPts val="499"/>
              </a:spcBef>
            </a:pPr>
            <a:br/>
            <a:r>
              <a:rPr b="1" lang="uk-UA" sz="900" spc="-1" strike="noStrike">
                <a:solidFill>
                  <a:srgbClr val="000000"/>
                </a:solidFill>
                <a:latin typeface="Arial Unicode MS"/>
                <a:ea typeface="DejaVu Sans"/>
              </a:rPr>
              <a:t>Міністерство </a:t>
            </a:r>
            <a:r>
              <a:rPr b="0" lang="uk-UA" sz="900" spc="-1" strike="noStrike">
                <a:solidFill>
                  <a:srgbClr val="000000"/>
                </a:solidFill>
                <a:latin typeface="Arial Unicode MS"/>
                <a:ea typeface="DejaVu Sans"/>
              </a:rPr>
              <a:t>регіонального розвитку та будівництва </a:t>
            </a:r>
            <a:br/>
            <a:br/>
            <a:endParaRPr b="0" lang="en-US" sz="900" spc="-1" strike="noStrike">
              <a:latin typeface="Arial"/>
            </a:endParaRPr>
          </a:p>
        </p:txBody>
      </p:sp>
      <p:sp>
        <p:nvSpPr>
          <p:cNvPr id="1132" name="Text Box 169_1"/>
          <p:cNvSpPr/>
          <p:nvPr/>
        </p:nvSpPr>
        <p:spPr>
          <a:xfrm>
            <a:off x="4495680" y="4999680"/>
            <a:ext cx="1365840" cy="184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56160" rIns="56160" tIns="28080" bIns="28080" anchor="ctr">
            <a:noAutofit/>
          </a:bodyPr>
          <a:p>
            <a:pPr algn="ctr">
              <a:lnSpc>
                <a:spcPct val="100000"/>
              </a:lnSpc>
              <a:spcBef>
                <a:spcPts val="499"/>
              </a:spcBef>
            </a:pPr>
            <a:r>
              <a:rPr b="1" i="1" lang="uk-UA" sz="1000" spc="-1" strike="noStrike">
                <a:solidFill>
                  <a:srgbClr val="000000"/>
                </a:solidFill>
                <a:latin typeface="Arial Unicode MS"/>
                <a:ea typeface="DejaVu Sans"/>
              </a:rPr>
              <a:t>Висновок </a:t>
            </a:r>
            <a:r>
              <a:rPr b="1" i="1" lang="uk-UA" sz="1000" spc="-1" strike="noStrike">
                <a:solidFill>
                  <a:srgbClr val="000000"/>
                </a:solidFill>
                <a:latin typeface="Arial"/>
                <a:ea typeface="DejaVu Sans"/>
              </a:rPr>
              <a:t>ДС</a:t>
            </a:r>
            <a:r>
              <a:rPr b="1" i="1" lang="uk-UA" sz="1000" spc="-1" strike="noStrike">
                <a:solidFill>
                  <a:srgbClr val="000000"/>
                </a:solidFill>
                <a:latin typeface="Arial Unicode MS"/>
                <a:ea typeface="DejaVu Sans"/>
              </a:rPr>
              <a:t>НС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133" name="Text Box 170_1"/>
          <p:cNvSpPr/>
          <p:nvPr/>
        </p:nvSpPr>
        <p:spPr>
          <a:xfrm>
            <a:off x="4145040" y="5238000"/>
            <a:ext cx="2601000" cy="183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56160" rIns="56160" tIns="28080" bIns="28080" anchor="ctr">
            <a:noAutofit/>
          </a:bodyPr>
          <a:p>
            <a:pPr algn="ctr">
              <a:lnSpc>
                <a:spcPct val="100000"/>
              </a:lnSpc>
              <a:spcBef>
                <a:spcPts val="499"/>
              </a:spcBef>
            </a:pPr>
            <a:r>
              <a:rPr b="0" i="1" lang="uk-UA" sz="1000" spc="-1" strike="noStrike">
                <a:solidFill>
                  <a:srgbClr val="000000"/>
                </a:solidFill>
                <a:latin typeface="Arial Unicode MS"/>
                <a:ea typeface="DejaVu Sans"/>
              </a:rPr>
              <a:t>Експертний висновок Мінрегіон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134" name="Text Box 171_1"/>
          <p:cNvSpPr/>
          <p:nvPr/>
        </p:nvSpPr>
        <p:spPr>
          <a:xfrm>
            <a:off x="3508200" y="5525280"/>
            <a:ext cx="3454920" cy="5608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56160" rIns="56160" tIns="28080" bIns="28080" anchor="ctr">
            <a:noAutofit/>
          </a:bodyPr>
          <a:p>
            <a:pPr algn="ctr">
              <a:lnSpc>
                <a:spcPct val="100000"/>
              </a:lnSpc>
              <a:spcBef>
                <a:spcPts val="499"/>
              </a:spcBef>
            </a:pPr>
            <a:r>
              <a:rPr b="0" i="1" lang="uk-UA" sz="1000" spc="-1" strike="noStrike">
                <a:solidFill>
                  <a:srgbClr val="000000"/>
                </a:solidFill>
                <a:latin typeface="Arial Unicode MS"/>
                <a:ea typeface="DejaVu Sans"/>
              </a:rPr>
              <a:t>Узгодження проекту, висновок економічної доцільності</a:t>
            </a:r>
            <a:br/>
            <a:br/>
            <a:r>
              <a:rPr b="0" i="1" lang="uk-UA" sz="1000" spc="-1" strike="noStrike">
                <a:solidFill>
                  <a:srgbClr val="000000"/>
                </a:solidFill>
                <a:latin typeface="Arial Unicode MS"/>
                <a:ea typeface="DejaVu Sans"/>
              </a:rPr>
              <a:t>Узгодження проекту, висновок правової експертизи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135" name="Line 172_1"/>
          <p:cNvSpPr/>
          <p:nvPr/>
        </p:nvSpPr>
        <p:spPr>
          <a:xfrm flipH="1">
            <a:off x="4516200" y="1518120"/>
            <a:ext cx="64944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36" name="Line 173_1"/>
          <p:cNvSpPr/>
          <p:nvPr/>
        </p:nvSpPr>
        <p:spPr>
          <a:xfrm>
            <a:off x="3149280" y="1506960"/>
            <a:ext cx="360" cy="2592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37" name="Line 177_1"/>
          <p:cNvSpPr/>
          <p:nvPr/>
        </p:nvSpPr>
        <p:spPr>
          <a:xfrm flipV="1">
            <a:off x="3709800" y="3022920"/>
            <a:ext cx="7920" cy="1076400"/>
          </a:xfrm>
          <a:prstGeom prst="line">
            <a:avLst/>
          </a:prstGeom>
          <a:ln w="38100">
            <a:solidFill>
              <a:srgbClr val="00336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38" name="Line 178_1"/>
          <p:cNvSpPr/>
          <p:nvPr/>
        </p:nvSpPr>
        <p:spPr>
          <a:xfrm>
            <a:off x="5381280" y="1553040"/>
            <a:ext cx="360" cy="1020960"/>
          </a:xfrm>
          <a:prstGeom prst="line">
            <a:avLst/>
          </a:prstGeom>
          <a:ln w="38100">
            <a:solidFill>
              <a:srgbClr val="ff33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39" name="Text Box 179_1"/>
          <p:cNvSpPr/>
          <p:nvPr/>
        </p:nvSpPr>
        <p:spPr>
          <a:xfrm>
            <a:off x="5021280" y="2205720"/>
            <a:ext cx="711720" cy="200520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6160" rIns="56160" tIns="28080" bIns="28080" anchor="ctr">
            <a:noAutofit/>
          </a:bodyPr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uk-UA" sz="800" spc="-1" strike="noStrike">
                <a:solidFill>
                  <a:srgbClr val="000000"/>
                </a:solidFill>
                <a:latin typeface="Arial Unicode MS"/>
                <a:ea typeface="DejaVu Sans"/>
              </a:rPr>
              <a:t>Звернення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1140" name="Line 180_1"/>
          <p:cNvSpPr/>
          <p:nvPr/>
        </p:nvSpPr>
        <p:spPr>
          <a:xfrm>
            <a:off x="6821280" y="1518120"/>
            <a:ext cx="180036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41" name="Line 181_1"/>
          <p:cNvSpPr/>
          <p:nvPr/>
        </p:nvSpPr>
        <p:spPr>
          <a:xfrm>
            <a:off x="8621640" y="1506960"/>
            <a:ext cx="360" cy="2592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42" name="Text Box 182_1"/>
          <p:cNvSpPr/>
          <p:nvPr/>
        </p:nvSpPr>
        <p:spPr>
          <a:xfrm>
            <a:off x="3005280" y="1230840"/>
            <a:ext cx="1508760" cy="86112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6160" rIns="56160" tIns="28080" bIns="28080" anchor="ctr">
            <a:noAutofit/>
          </a:bodyPr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uk-UA" sz="800" spc="-1" strike="noStrike">
                <a:solidFill>
                  <a:srgbClr val="000000"/>
                </a:solidFill>
                <a:latin typeface="Arial Unicode MS"/>
                <a:ea typeface="DejaVu Sans"/>
              </a:rPr>
              <a:t>протокол регіональної комісії ТЕБ і НС;</a:t>
            </a:r>
            <a:br/>
            <a:r>
              <a:rPr b="0" lang="uk-UA" sz="800" spc="-1" strike="noStrike">
                <a:solidFill>
                  <a:srgbClr val="000000"/>
                </a:solidFill>
                <a:latin typeface="Arial Unicode MS"/>
                <a:ea typeface="DejaVu Sans"/>
              </a:rPr>
              <a:t>зведений кошторис;</a:t>
            </a:r>
            <a:br/>
            <a:r>
              <a:rPr b="0" lang="uk-UA" sz="800" spc="-1" strike="noStrike">
                <a:solidFill>
                  <a:srgbClr val="000000"/>
                </a:solidFill>
                <a:latin typeface="Arial Unicode MS"/>
                <a:ea typeface="DejaVu Sans"/>
              </a:rPr>
              <a:t>інформація про виділення коштів з місцевих резервних фондів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1143" name="Line 183_1"/>
          <p:cNvSpPr/>
          <p:nvPr/>
        </p:nvSpPr>
        <p:spPr>
          <a:xfrm flipV="1">
            <a:off x="5902200" y="1592640"/>
            <a:ext cx="360" cy="981360"/>
          </a:xfrm>
          <a:prstGeom prst="line">
            <a:avLst/>
          </a:prstGeom>
          <a:ln w="28575">
            <a:solidFill>
              <a:srgbClr val="ff33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44" name="Line 184_1"/>
          <p:cNvSpPr/>
          <p:nvPr/>
        </p:nvSpPr>
        <p:spPr>
          <a:xfrm>
            <a:off x="6316560" y="1734120"/>
            <a:ext cx="1098360" cy="79992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45" name="Line 185_1"/>
          <p:cNvSpPr/>
          <p:nvPr/>
        </p:nvSpPr>
        <p:spPr>
          <a:xfrm flipH="1">
            <a:off x="7037280" y="2534040"/>
            <a:ext cx="377640" cy="157644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46" name="Line 186_1"/>
          <p:cNvSpPr/>
          <p:nvPr/>
        </p:nvSpPr>
        <p:spPr>
          <a:xfrm flipH="1">
            <a:off x="5597280" y="2534040"/>
            <a:ext cx="1817640" cy="157644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47" name="Line 187_1"/>
          <p:cNvSpPr/>
          <p:nvPr/>
        </p:nvSpPr>
        <p:spPr>
          <a:xfrm flipH="1">
            <a:off x="4157640" y="3022920"/>
            <a:ext cx="1033200" cy="1087560"/>
          </a:xfrm>
          <a:prstGeom prst="line">
            <a:avLst/>
          </a:prstGeom>
          <a:ln w="28575">
            <a:solidFill>
              <a:srgbClr val="ff33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48" name="Line 188_1"/>
          <p:cNvSpPr/>
          <p:nvPr/>
        </p:nvSpPr>
        <p:spPr>
          <a:xfrm flipH="1">
            <a:off x="5165640" y="3022920"/>
            <a:ext cx="25200" cy="1087560"/>
          </a:xfrm>
          <a:prstGeom prst="line">
            <a:avLst/>
          </a:prstGeom>
          <a:ln w="28575">
            <a:solidFill>
              <a:srgbClr val="ff33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49" name="Line 189_1"/>
          <p:cNvSpPr/>
          <p:nvPr/>
        </p:nvSpPr>
        <p:spPr>
          <a:xfrm>
            <a:off x="5190840" y="3022920"/>
            <a:ext cx="1198800" cy="1087560"/>
          </a:xfrm>
          <a:prstGeom prst="line">
            <a:avLst/>
          </a:prstGeom>
          <a:ln w="28575">
            <a:solidFill>
              <a:srgbClr val="ff33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50" name="Line 190_1"/>
          <p:cNvSpPr/>
          <p:nvPr/>
        </p:nvSpPr>
        <p:spPr>
          <a:xfrm>
            <a:off x="5190840" y="3022920"/>
            <a:ext cx="2567160" cy="1087560"/>
          </a:xfrm>
          <a:prstGeom prst="line">
            <a:avLst/>
          </a:prstGeom>
          <a:ln w="28575">
            <a:solidFill>
              <a:srgbClr val="ff33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51" name="Text Box 191_1"/>
          <p:cNvSpPr/>
          <p:nvPr/>
        </p:nvSpPr>
        <p:spPr>
          <a:xfrm>
            <a:off x="4732200" y="3175560"/>
            <a:ext cx="1537200" cy="241920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6160" rIns="56160" tIns="28080" bIns="28080" anchor="ctr">
            <a:noAutofit/>
          </a:bodyPr>
          <a:p>
            <a:pPr algn="ctr">
              <a:lnSpc>
                <a:spcPct val="100000"/>
              </a:lnSpc>
              <a:spcBef>
                <a:spcPts val="499"/>
              </a:spcBef>
            </a:pPr>
            <a:r>
              <a:rPr b="0" lang="uk-UA" sz="1000" spc="-1" strike="noStrike">
                <a:solidFill>
                  <a:srgbClr val="000000"/>
                </a:solidFill>
                <a:latin typeface="Arial Unicode MS"/>
                <a:ea typeface="DejaVu Sans"/>
              </a:rPr>
              <a:t>Доручення КМУ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152" name="Line 193_1"/>
          <p:cNvSpPr/>
          <p:nvPr/>
        </p:nvSpPr>
        <p:spPr>
          <a:xfrm>
            <a:off x="5781600" y="4754880"/>
            <a:ext cx="360" cy="449280"/>
          </a:xfrm>
          <a:prstGeom prst="line">
            <a:avLst/>
          </a:prstGeom>
          <a:ln w="38100">
            <a:solidFill>
              <a:srgbClr val="80808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53" name="Line 194_1"/>
          <p:cNvSpPr/>
          <p:nvPr/>
        </p:nvSpPr>
        <p:spPr>
          <a:xfrm flipH="1" flipV="1">
            <a:off x="4373280" y="5191560"/>
            <a:ext cx="1408320" cy="12600"/>
          </a:xfrm>
          <a:prstGeom prst="line">
            <a:avLst/>
          </a:prstGeom>
          <a:ln w="38100">
            <a:solidFill>
              <a:srgbClr val="80808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54" name="Line 195_1"/>
          <p:cNvSpPr/>
          <p:nvPr/>
        </p:nvSpPr>
        <p:spPr>
          <a:xfrm flipV="1">
            <a:off x="4373280" y="4759920"/>
            <a:ext cx="360" cy="431640"/>
          </a:xfrm>
          <a:prstGeom prst="line">
            <a:avLst/>
          </a:prstGeom>
          <a:ln w="38100">
            <a:solidFill>
              <a:srgbClr val="80808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55" name="Line 196_1"/>
          <p:cNvSpPr/>
          <p:nvPr/>
        </p:nvSpPr>
        <p:spPr>
          <a:xfrm>
            <a:off x="8619840" y="4772520"/>
            <a:ext cx="360" cy="647640"/>
          </a:xfrm>
          <a:prstGeom prst="line">
            <a:avLst/>
          </a:prstGeom>
          <a:ln w="38100">
            <a:solidFill>
              <a:srgbClr val="80808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56" name="Line 197_1"/>
          <p:cNvSpPr/>
          <p:nvPr/>
        </p:nvSpPr>
        <p:spPr>
          <a:xfrm>
            <a:off x="3939840" y="4759920"/>
            <a:ext cx="360" cy="647640"/>
          </a:xfrm>
          <a:prstGeom prst="line">
            <a:avLst/>
          </a:prstGeom>
          <a:ln w="38100">
            <a:solidFill>
              <a:srgbClr val="808080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57" name="Text Box 199_1"/>
          <p:cNvSpPr/>
          <p:nvPr/>
        </p:nvSpPr>
        <p:spPr>
          <a:xfrm>
            <a:off x="3254400" y="3556800"/>
            <a:ext cx="934200" cy="315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1160" rIns="11160" tIns="28080" bIns="28080" anchor="ctr">
            <a:noAutofit/>
          </a:bodyPr>
          <a:p>
            <a:pPr algn="ctr">
              <a:lnSpc>
                <a:spcPct val="100000"/>
              </a:lnSpc>
              <a:spcBef>
                <a:spcPts val="499"/>
              </a:spcBef>
            </a:pPr>
            <a:r>
              <a:rPr b="0" lang="uk-UA" sz="800" spc="-1" strike="noStrike">
                <a:solidFill>
                  <a:srgbClr val="000000"/>
                </a:solidFill>
                <a:latin typeface="Arial Unicode MS"/>
                <a:ea typeface="DejaVu Sans"/>
              </a:rPr>
              <a:t>Проект розпорядження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1158" name="Line 200_1"/>
          <p:cNvSpPr/>
          <p:nvPr/>
        </p:nvSpPr>
        <p:spPr>
          <a:xfrm>
            <a:off x="7324560" y="4759920"/>
            <a:ext cx="360" cy="863640"/>
          </a:xfrm>
          <a:prstGeom prst="line">
            <a:avLst/>
          </a:prstGeom>
          <a:ln w="38100">
            <a:solidFill>
              <a:srgbClr val="80808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59" name="Line 201_1"/>
          <p:cNvSpPr/>
          <p:nvPr/>
        </p:nvSpPr>
        <p:spPr>
          <a:xfrm>
            <a:off x="3520800" y="4759920"/>
            <a:ext cx="360" cy="1079280"/>
          </a:xfrm>
          <a:prstGeom prst="line">
            <a:avLst/>
          </a:prstGeom>
          <a:ln w="38100">
            <a:solidFill>
              <a:srgbClr val="808080"/>
            </a:solidFill>
            <a:prstDash val="dash"/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60" name="Line 202_1"/>
          <p:cNvSpPr/>
          <p:nvPr/>
        </p:nvSpPr>
        <p:spPr>
          <a:xfrm flipH="1">
            <a:off x="3581280" y="5806080"/>
            <a:ext cx="3384360" cy="360"/>
          </a:xfrm>
          <a:prstGeom prst="line">
            <a:avLst/>
          </a:prstGeom>
          <a:ln w="38100">
            <a:solidFill>
              <a:srgbClr val="808080"/>
            </a:solidFill>
            <a:prstDash val="dash"/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61" name="Line 203_1"/>
          <p:cNvSpPr/>
          <p:nvPr/>
        </p:nvSpPr>
        <p:spPr>
          <a:xfrm>
            <a:off x="6927840" y="4759920"/>
            <a:ext cx="360" cy="1008000"/>
          </a:xfrm>
          <a:prstGeom prst="line">
            <a:avLst/>
          </a:prstGeom>
          <a:ln w="38100">
            <a:solidFill>
              <a:srgbClr val="808080"/>
            </a:solidFill>
            <a:prstDash val="dash"/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62" name="Line 204_1"/>
          <p:cNvSpPr/>
          <p:nvPr/>
        </p:nvSpPr>
        <p:spPr>
          <a:xfrm flipH="1">
            <a:off x="3149280" y="6080760"/>
            <a:ext cx="4104000" cy="360"/>
          </a:xfrm>
          <a:prstGeom prst="line">
            <a:avLst/>
          </a:prstGeom>
          <a:ln w="38100">
            <a:solidFill>
              <a:srgbClr val="80808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63" name="Line 205_1"/>
          <p:cNvSpPr/>
          <p:nvPr/>
        </p:nvSpPr>
        <p:spPr>
          <a:xfrm>
            <a:off x="3149280" y="4759920"/>
            <a:ext cx="360" cy="1295280"/>
          </a:xfrm>
          <a:prstGeom prst="line">
            <a:avLst/>
          </a:prstGeom>
          <a:ln w="38100">
            <a:solidFill>
              <a:srgbClr val="808080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64" name="Group 208_1"/>
          <p:cNvGrpSpPr/>
          <p:nvPr/>
        </p:nvGrpSpPr>
        <p:grpSpPr>
          <a:xfrm>
            <a:off x="8445600" y="3153600"/>
            <a:ext cx="364320" cy="186480"/>
            <a:chOff x="8445600" y="3153600"/>
            <a:chExt cx="364320" cy="186480"/>
          </a:xfrm>
        </p:grpSpPr>
        <p:sp>
          <p:nvSpPr>
            <p:cNvPr id="1165" name="Oval 209_1"/>
            <p:cNvSpPr/>
            <p:nvPr/>
          </p:nvSpPr>
          <p:spPr>
            <a:xfrm>
              <a:off x="8445600" y="3153600"/>
              <a:ext cx="361800" cy="1864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6" name="Text Box 210_1"/>
            <p:cNvSpPr/>
            <p:nvPr/>
          </p:nvSpPr>
          <p:spPr>
            <a:xfrm>
              <a:off x="8445600" y="3184920"/>
              <a:ext cx="364320" cy="1364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6160" rIns="56160" tIns="28080" bIns="2808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000" spc="-1" strike="noStrike">
                  <a:solidFill>
                    <a:srgbClr val="000000"/>
                  </a:solidFill>
                  <a:latin typeface="Arial Unicode MS"/>
                  <a:ea typeface="DejaVu Sans"/>
                </a:rPr>
                <a:t>3</a:t>
              </a:r>
              <a:endParaRPr b="0" lang="en-US" sz="1000" spc="-1" strike="noStrike">
                <a:latin typeface="Arial"/>
              </a:endParaRPr>
            </a:p>
          </p:txBody>
        </p:sp>
      </p:grpSp>
      <p:grpSp>
        <p:nvGrpSpPr>
          <p:cNvPr id="1167" name="Group 211_1"/>
          <p:cNvGrpSpPr/>
          <p:nvPr/>
        </p:nvGrpSpPr>
        <p:grpSpPr>
          <a:xfrm>
            <a:off x="6526080" y="1948680"/>
            <a:ext cx="364320" cy="187920"/>
            <a:chOff x="6526080" y="1948680"/>
            <a:chExt cx="364320" cy="187920"/>
          </a:xfrm>
        </p:grpSpPr>
        <p:sp>
          <p:nvSpPr>
            <p:cNvPr id="1168" name="Oval 212_1"/>
            <p:cNvSpPr/>
            <p:nvPr/>
          </p:nvSpPr>
          <p:spPr>
            <a:xfrm>
              <a:off x="6526080" y="1948680"/>
              <a:ext cx="361800" cy="1879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9" name="Text Box 213_1"/>
            <p:cNvSpPr/>
            <p:nvPr/>
          </p:nvSpPr>
          <p:spPr>
            <a:xfrm>
              <a:off x="6526080" y="1980360"/>
              <a:ext cx="364320" cy="1378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6160" rIns="56160" tIns="28080" bIns="2808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000" spc="-1" strike="noStrike">
                  <a:solidFill>
                    <a:srgbClr val="000000"/>
                  </a:solidFill>
                  <a:latin typeface="Arial Unicode MS"/>
                  <a:ea typeface="DejaVu Sans"/>
                </a:rPr>
                <a:t>3</a:t>
              </a:r>
              <a:endParaRPr b="0" lang="en-US" sz="1000" spc="-1" strike="noStrike">
                <a:latin typeface="Arial"/>
              </a:endParaRPr>
            </a:p>
          </p:txBody>
        </p:sp>
      </p:grpSp>
      <p:grpSp>
        <p:nvGrpSpPr>
          <p:cNvPr id="1170" name="Group 214_1"/>
          <p:cNvGrpSpPr/>
          <p:nvPr/>
        </p:nvGrpSpPr>
        <p:grpSpPr>
          <a:xfrm>
            <a:off x="5721480" y="1948680"/>
            <a:ext cx="361080" cy="184680"/>
            <a:chOff x="5721480" y="1948680"/>
            <a:chExt cx="361080" cy="184680"/>
          </a:xfrm>
        </p:grpSpPr>
        <p:sp>
          <p:nvSpPr>
            <p:cNvPr id="1171" name="Oval 215_1"/>
            <p:cNvSpPr/>
            <p:nvPr/>
          </p:nvSpPr>
          <p:spPr>
            <a:xfrm>
              <a:off x="5721480" y="1948680"/>
              <a:ext cx="358560" cy="1846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2" name="Text Box 216_1"/>
            <p:cNvSpPr/>
            <p:nvPr/>
          </p:nvSpPr>
          <p:spPr>
            <a:xfrm>
              <a:off x="5721480" y="1979640"/>
              <a:ext cx="361080" cy="1353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6160" rIns="56160" tIns="28080" bIns="2808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000" spc="-1" strike="noStrike">
                  <a:solidFill>
                    <a:srgbClr val="000000"/>
                  </a:solidFill>
                  <a:latin typeface="Arial Unicode MS"/>
                  <a:ea typeface="DejaVu Sans"/>
                </a:rPr>
                <a:t>2</a:t>
              </a:r>
              <a:endParaRPr b="0" lang="en-US" sz="1000" spc="-1" strike="noStrike">
                <a:latin typeface="Arial"/>
              </a:endParaRPr>
            </a:p>
          </p:txBody>
        </p:sp>
      </p:grpSp>
      <p:grpSp>
        <p:nvGrpSpPr>
          <p:cNvPr id="1173" name="Group 217_1"/>
          <p:cNvGrpSpPr/>
          <p:nvPr/>
        </p:nvGrpSpPr>
        <p:grpSpPr>
          <a:xfrm>
            <a:off x="5195880" y="1948680"/>
            <a:ext cx="364320" cy="184680"/>
            <a:chOff x="5195880" y="1948680"/>
            <a:chExt cx="364320" cy="184680"/>
          </a:xfrm>
        </p:grpSpPr>
        <p:sp>
          <p:nvSpPr>
            <p:cNvPr id="1174" name="Oval 218_1"/>
            <p:cNvSpPr/>
            <p:nvPr/>
          </p:nvSpPr>
          <p:spPr>
            <a:xfrm>
              <a:off x="5195880" y="1948680"/>
              <a:ext cx="361800" cy="1846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5" name="Text Box 219_1"/>
            <p:cNvSpPr/>
            <p:nvPr/>
          </p:nvSpPr>
          <p:spPr>
            <a:xfrm>
              <a:off x="5195880" y="1979640"/>
              <a:ext cx="364320" cy="1353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6160" rIns="56160" tIns="28080" bIns="2808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000" spc="-1" strike="noStrike">
                  <a:solidFill>
                    <a:srgbClr val="000000"/>
                  </a:solidFill>
                  <a:latin typeface="Arial Unicode MS"/>
                  <a:ea typeface="DejaVu Sans"/>
                </a:rPr>
                <a:t>1</a:t>
              </a:r>
              <a:endParaRPr b="0" lang="en-US" sz="1000" spc="-1" strike="noStrike">
                <a:latin typeface="Arial"/>
              </a:endParaRPr>
            </a:p>
          </p:txBody>
        </p:sp>
      </p:grpSp>
      <p:grpSp>
        <p:nvGrpSpPr>
          <p:cNvPr id="1176" name="Group 223_1"/>
          <p:cNvGrpSpPr/>
          <p:nvPr/>
        </p:nvGrpSpPr>
        <p:grpSpPr>
          <a:xfrm>
            <a:off x="3535200" y="3188520"/>
            <a:ext cx="362520" cy="186480"/>
            <a:chOff x="3535200" y="3188520"/>
            <a:chExt cx="362520" cy="186480"/>
          </a:xfrm>
        </p:grpSpPr>
        <p:sp>
          <p:nvSpPr>
            <p:cNvPr id="1177" name="Oval 224_1"/>
            <p:cNvSpPr/>
            <p:nvPr/>
          </p:nvSpPr>
          <p:spPr>
            <a:xfrm>
              <a:off x="3535200" y="3188520"/>
              <a:ext cx="360000" cy="1864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8" name="Text Box 225_1"/>
            <p:cNvSpPr/>
            <p:nvPr/>
          </p:nvSpPr>
          <p:spPr>
            <a:xfrm>
              <a:off x="3535200" y="3219840"/>
              <a:ext cx="362520" cy="1364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6160" rIns="56160" tIns="28080" bIns="2808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uk-UA" sz="1000" spc="-1" strike="noStrike">
                  <a:solidFill>
                    <a:srgbClr val="000000"/>
                  </a:solidFill>
                  <a:latin typeface="Arial Unicode MS"/>
                  <a:ea typeface="DejaVu Sans"/>
                </a:rPr>
                <a:t>7</a:t>
              </a:r>
              <a:endParaRPr b="0" lang="en-US" sz="1000" spc="-1" strike="noStrike">
                <a:latin typeface="Arial"/>
              </a:endParaRPr>
            </a:p>
          </p:txBody>
        </p:sp>
      </p:grpSp>
      <p:grpSp>
        <p:nvGrpSpPr>
          <p:cNvPr id="1179" name="Group 229_1"/>
          <p:cNvGrpSpPr/>
          <p:nvPr/>
        </p:nvGrpSpPr>
        <p:grpSpPr>
          <a:xfrm>
            <a:off x="4495680" y="3497760"/>
            <a:ext cx="364320" cy="186480"/>
            <a:chOff x="4495680" y="3497760"/>
            <a:chExt cx="364320" cy="186480"/>
          </a:xfrm>
        </p:grpSpPr>
        <p:sp>
          <p:nvSpPr>
            <p:cNvPr id="1180" name="Oval 230_1"/>
            <p:cNvSpPr/>
            <p:nvPr/>
          </p:nvSpPr>
          <p:spPr>
            <a:xfrm>
              <a:off x="4495680" y="3497760"/>
              <a:ext cx="361800" cy="1864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1" name="Text Box 231_1"/>
            <p:cNvSpPr/>
            <p:nvPr/>
          </p:nvSpPr>
          <p:spPr>
            <a:xfrm>
              <a:off x="4495680" y="3529440"/>
              <a:ext cx="364320" cy="1364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6160" rIns="56160" tIns="28080" bIns="2808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 Unicode MS"/>
                  <a:ea typeface="DejaVu Sans"/>
                </a:rPr>
                <a:t>2</a:t>
              </a:r>
              <a:endParaRPr b="0" lang="en-US" sz="1000" spc="-1" strike="noStrike">
                <a:latin typeface="Arial"/>
              </a:endParaRPr>
            </a:p>
          </p:txBody>
        </p:sp>
      </p:grpSp>
      <p:grpSp>
        <p:nvGrpSpPr>
          <p:cNvPr id="1182" name="Group 232_1"/>
          <p:cNvGrpSpPr/>
          <p:nvPr/>
        </p:nvGrpSpPr>
        <p:grpSpPr>
          <a:xfrm>
            <a:off x="4987800" y="3497760"/>
            <a:ext cx="362520" cy="186480"/>
            <a:chOff x="4987800" y="3497760"/>
            <a:chExt cx="362520" cy="186480"/>
          </a:xfrm>
        </p:grpSpPr>
        <p:sp>
          <p:nvSpPr>
            <p:cNvPr id="1183" name="Oval 233_1"/>
            <p:cNvSpPr/>
            <p:nvPr/>
          </p:nvSpPr>
          <p:spPr>
            <a:xfrm>
              <a:off x="4987800" y="3497760"/>
              <a:ext cx="360000" cy="1864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4" name="Text Box 234_1"/>
            <p:cNvSpPr/>
            <p:nvPr/>
          </p:nvSpPr>
          <p:spPr>
            <a:xfrm>
              <a:off x="4987800" y="3529440"/>
              <a:ext cx="362520" cy="1364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6160" rIns="56160" tIns="28080" bIns="2808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 Unicode MS"/>
                  <a:ea typeface="DejaVu Sans"/>
                </a:rPr>
                <a:t>2</a:t>
              </a:r>
              <a:endParaRPr b="0" lang="en-US" sz="1000" spc="-1" strike="noStrike">
                <a:latin typeface="Arial"/>
              </a:endParaRPr>
            </a:p>
          </p:txBody>
        </p:sp>
      </p:grpSp>
      <p:grpSp>
        <p:nvGrpSpPr>
          <p:cNvPr id="1185" name="Group 235_1"/>
          <p:cNvGrpSpPr/>
          <p:nvPr/>
        </p:nvGrpSpPr>
        <p:grpSpPr>
          <a:xfrm>
            <a:off x="5610240" y="3488400"/>
            <a:ext cx="361080" cy="186480"/>
            <a:chOff x="5610240" y="3488400"/>
            <a:chExt cx="361080" cy="186480"/>
          </a:xfrm>
        </p:grpSpPr>
        <p:sp>
          <p:nvSpPr>
            <p:cNvPr id="1186" name="Oval 236_1"/>
            <p:cNvSpPr/>
            <p:nvPr/>
          </p:nvSpPr>
          <p:spPr>
            <a:xfrm>
              <a:off x="5610240" y="3488400"/>
              <a:ext cx="358560" cy="1864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7" name="Text Box 237_1"/>
            <p:cNvSpPr/>
            <p:nvPr/>
          </p:nvSpPr>
          <p:spPr>
            <a:xfrm>
              <a:off x="5610240" y="3519720"/>
              <a:ext cx="361080" cy="1364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6160" rIns="56160" tIns="28080" bIns="2808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 Unicode MS"/>
                  <a:ea typeface="DejaVu Sans"/>
                </a:rPr>
                <a:t>2</a:t>
              </a:r>
              <a:endParaRPr b="0" lang="en-US" sz="1000" spc="-1" strike="noStrike">
                <a:latin typeface="Arial"/>
              </a:endParaRPr>
            </a:p>
          </p:txBody>
        </p:sp>
      </p:grpSp>
      <p:grpSp>
        <p:nvGrpSpPr>
          <p:cNvPr id="1188" name="Group 238_1"/>
          <p:cNvGrpSpPr/>
          <p:nvPr/>
        </p:nvGrpSpPr>
        <p:grpSpPr>
          <a:xfrm>
            <a:off x="6386400" y="3497760"/>
            <a:ext cx="364320" cy="186480"/>
            <a:chOff x="6386400" y="3497760"/>
            <a:chExt cx="364320" cy="186480"/>
          </a:xfrm>
        </p:grpSpPr>
        <p:sp>
          <p:nvSpPr>
            <p:cNvPr id="1189" name="Oval 239_1"/>
            <p:cNvSpPr/>
            <p:nvPr/>
          </p:nvSpPr>
          <p:spPr>
            <a:xfrm>
              <a:off x="6386400" y="3497760"/>
              <a:ext cx="361800" cy="1864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0" name="Text Box 240_1"/>
            <p:cNvSpPr/>
            <p:nvPr/>
          </p:nvSpPr>
          <p:spPr>
            <a:xfrm>
              <a:off x="6386400" y="3529440"/>
              <a:ext cx="364320" cy="1364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6160" rIns="56160" tIns="28080" bIns="2808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 Unicode MS"/>
                  <a:ea typeface="DejaVu Sans"/>
                </a:rPr>
                <a:t>2</a:t>
              </a:r>
              <a:endParaRPr b="0" lang="en-US" sz="1000" spc="-1" strike="noStrike">
                <a:latin typeface="Arial"/>
              </a:endParaRPr>
            </a:p>
          </p:txBody>
        </p:sp>
      </p:grpSp>
      <p:grpSp>
        <p:nvGrpSpPr>
          <p:cNvPr id="1191" name="Group 241_1"/>
          <p:cNvGrpSpPr/>
          <p:nvPr/>
        </p:nvGrpSpPr>
        <p:grpSpPr>
          <a:xfrm>
            <a:off x="5599080" y="4836240"/>
            <a:ext cx="362520" cy="186480"/>
            <a:chOff x="5599080" y="4836240"/>
            <a:chExt cx="362520" cy="186480"/>
          </a:xfrm>
        </p:grpSpPr>
        <p:sp>
          <p:nvSpPr>
            <p:cNvPr id="1192" name="Oval 242_1"/>
            <p:cNvSpPr/>
            <p:nvPr/>
          </p:nvSpPr>
          <p:spPr>
            <a:xfrm>
              <a:off x="5599080" y="4836240"/>
              <a:ext cx="360000" cy="1864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3" name="Text Box 243_1"/>
            <p:cNvSpPr/>
            <p:nvPr/>
          </p:nvSpPr>
          <p:spPr>
            <a:xfrm>
              <a:off x="5599080" y="4867560"/>
              <a:ext cx="362520" cy="1364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6160" rIns="56160" tIns="28080" bIns="2808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900" spc="-1" strike="noStrike">
                  <a:solidFill>
                    <a:srgbClr val="000000"/>
                  </a:solidFill>
                  <a:latin typeface="Arial Unicode MS"/>
                  <a:ea typeface="DejaVu Sans"/>
                </a:rPr>
                <a:t>4</a:t>
              </a:r>
              <a:r>
                <a:rPr b="0" lang="uk-UA" sz="900" spc="-1" strike="noStrike">
                  <a:solidFill>
                    <a:srgbClr val="000000"/>
                  </a:solidFill>
                  <a:latin typeface="Arial Unicode MS"/>
                  <a:ea typeface="DejaVu Sans"/>
                </a:rPr>
                <a:t>-1</a:t>
              </a:r>
              <a:endParaRPr b="0" lang="en-US" sz="900" spc="-1" strike="noStrike">
                <a:latin typeface="Arial"/>
              </a:endParaRPr>
            </a:p>
          </p:txBody>
        </p:sp>
      </p:grpSp>
      <p:grpSp>
        <p:nvGrpSpPr>
          <p:cNvPr id="1194" name="Group 244_1"/>
          <p:cNvGrpSpPr/>
          <p:nvPr/>
        </p:nvGrpSpPr>
        <p:grpSpPr>
          <a:xfrm>
            <a:off x="7156440" y="4836240"/>
            <a:ext cx="362520" cy="186480"/>
            <a:chOff x="7156440" y="4836240"/>
            <a:chExt cx="362520" cy="186480"/>
          </a:xfrm>
        </p:grpSpPr>
        <p:sp>
          <p:nvSpPr>
            <p:cNvPr id="1195" name="Oval 245_1"/>
            <p:cNvSpPr/>
            <p:nvPr/>
          </p:nvSpPr>
          <p:spPr>
            <a:xfrm>
              <a:off x="7156440" y="4836240"/>
              <a:ext cx="360000" cy="1864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6" name="Text Box 246_1"/>
            <p:cNvSpPr/>
            <p:nvPr/>
          </p:nvSpPr>
          <p:spPr>
            <a:xfrm>
              <a:off x="7156440" y="4867560"/>
              <a:ext cx="362520" cy="1364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6160" rIns="56160" tIns="28080" bIns="2808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uk-UA" sz="1000" spc="-1" strike="noStrike">
                  <a:solidFill>
                    <a:srgbClr val="000000"/>
                  </a:solidFill>
                  <a:latin typeface="Arial Unicode MS"/>
                  <a:ea typeface="DejaVu Sans"/>
                </a:rPr>
                <a:t>6</a:t>
              </a:r>
              <a:endParaRPr b="0" lang="en-US" sz="1000" spc="-1" strike="noStrike">
                <a:latin typeface="Arial"/>
              </a:endParaRPr>
            </a:p>
          </p:txBody>
        </p:sp>
      </p:grpSp>
      <p:grpSp>
        <p:nvGrpSpPr>
          <p:cNvPr id="1197" name="Group 247_1"/>
          <p:cNvGrpSpPr/>
          <p:nvPr/>
        </p:nvGrpSpPr>
        <p:grpSpPr>
          <a:xfrm>
            <a:off x="6748560" y="4836240"/>
            <a:ext cx="364320" cy="186480"/>
            <a:chOff x="6748560" y="4836240"/>
            <a:chExt cx="364320" cy="186480"/>
          </a:xfrm>
        </p:grpSpPr>
        <p:sp>
          <p:nvSpPr>
            <p:cNvPr id="1198" name="Oval 248_1"/>
            <p:cNvSpPr/>
            <p:nvPr/>
          </p:nvSpPr>
          <p:spPr>
            <a:xfrm>
              <a:off x="6748560" y="4836240"/>
              <a:ext cx="361800" cy="1864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9" name="Text Box 249_1"/>
            <p:cNvSpPr/>
            <p:nvPr/>
          </p:nvSpPr>
          <p:spPr>
            <a:xfrm>
              <a:off x="6748560" y="4867560"/>
              <a:ext cx="364320" cy="1364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6160" rIns="56160" tIns="28080" bIns="2808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uk-UA" sz="1000" spc="-1" strike="noStrike">
                  <a:solidFill>
                    <a:srgbClr val="000000"/>
                  </a:solidFill>
                  <a:latin typeface="Arial Unicode MS"/>
                  <a:ea typeface="DejaVu Sans"/>
                </a:rPr>
                <a:t>5</a:t>
              </a:r>
              <a:endParaRPr b="0" lang="en-US" sz="1000" spc="-1" strike="noStrike">
                <a:latin typeface="Arial"/>
              </a:endParaRPr>
            </a:p>
          </p:txBody>
        </p:sp>
      </p:grpSp>
      <p:grpSp>
        <p:nvGrpSpPr>
          <p:cNvPr id="1200" name="Group 250_1"/>
          <p:cNvGrpSpPr/>
          <p:nvPr/>
        </p:nvGrpSpPr>
        <p:grpSpPr>
          <a:xfrm>
            <a:off x="8443800" y="4836240"/>
            <a:ext cx="364320" cy="186480"/>
            <a:chOff x="8443800" y="4836240"/>
            <a:chExt cx="364320" cy="186480"/>
          </a:xfrm>
        </p:grpSpPr>
        <p:sp>
          <p:nvSpPr>
            <p:cNvPr id="1201" name="Oval 251_1"/>
            <p:cNvSpPr/>
            <p:nvPr/>
          </p:nvSpPr>
          <p:spPr>
            <a:xfrm>
              <a:off x="8443800" y="4836240"/>
              <a:ext cx="361800" cy="1864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2" name="Text Box 252_1"/>
            <p:cNvSpPr/>
            <p:nvPr/>
          </p:nvSpPr>
          <p:spPr>
            <a:xfrm>
              <a:off x="8443800" y="4867560"/>
              <a:ext cx="364320" cy="1364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6160" rIns="56160" tIns="28080" bIns="2808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900" spc="-1" strike="noStrike">
                  <a:solidFill>
                    <a:srgbClr val="000000"/>
                  </a:solidFill>
                  <a:latin typeface="Arial Unicode MS"/>
                  <a:ea typeface="DejaVu Sans"/>
                </a:rPr>
                <a:t>4</a:t>
              </a:r>
              <a:r>
                <a:rPr b="0" lang="uk-UA" sz="900" spc="-1" strike="noStrike">
                  <a:solidFill>
                    <a:srgbClr val="000000"/>
                  </a:solidFill>
                  <a:latin typeface="Arial Unicode MS"/>
                  <a:ea typeface="DejaVu Sans"/>
                </a:rPr>
                <a:t>-2</a:t>
              </a:r>
              <a:endParaRPr b="0" lang="en-US" sz="900" spc="-1" strike="noStrike">
                <a:latin typeface="Arial"/>
              </a:endParaRPr>
            </a:p>
          </p:txBody>
        </p:sp>
      </p:grpSp>
      <p:grpSp>
        <p:nvGrpSpPr>
          <p:cNvPr id="1203" name="Group 253_1"/>
          <p:cNvGrpSpPr/>
          <p:nvPr/>
        </p:nvGrpSpPr>
        <p:grpSpPr>
          <a:xfrm>
            <a:off x="3341520" y="4860000"/>
            <a:ext cx="364320" cy="186480"/>
            <a:chOff x="3341520" y="4860000"/>
            <a:chExt cx="364320" cy="186480"/>
          </a:xfrm>
        </p:grpSpPr>
        <p:sp>
          <p:nvSpPr>
            <p:cNvPr id="1204" name="Oval 254_1"/>
            <p:cNvSpPr/>
            <p:nvPr/>
          </p:nvSpPr>
          <p:spPr>
            <a:xfrm>
              <a:off x="3341520" y="4860000"/>
              <a:ext cx="361800" cy="1864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5" name="Text Box 255_1"/>
            <p:cNvSpPr/>
            <p:nvPr/>
          </p:nvSpPr>
          <p:spPr>
            <a:xfrm>
              <a:off x="3341520" y="4891320"/>
              <a:ext cx="364320" cy="1364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6160" rIns="56160" tIns="28080" bIns="2808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uk-UA" sz="1000" spc="-1" strike="noStrike">
                  <a:solidFill>
                    <a:srgbClr val="000000"/>
                  </a:solidFill>
                  <a:latin typeface="Arial Unicode MS"/>
                  <a:ea typeface="DejaVu Sans"/>
                </a:rPr>
                <a:t>5</a:t>
              </a:r>
              <a:endParaRPr b="0" lang="en-US" sz="1000" spc="-1" strike="noStrike">
                <a:latin typeface="Arial"/>
              </a:endParaRPr>
            </a:p>
          </p:txBody>
        </p:sp>
      </p:grpSp>
      <p:sp>
        <p:nvSpPr>
          <p:cNvPr id="1206" name="Line 256_1"/>
          <p:cNvSpPr/>
          <p:nvPr/>
        </p:nvSpPr>
        <p:spPr>
          <a:xfrm flipH="1">
            <a:off x="3939840" y="5407560"/>
            <a:ext cx="4681800" cy="360"/>
          </a:xfrm>
          <a:prstGeom prst="line">
            <a:avLst/>
          </a:prstGeom>
          <a:ln w="38100">
            <a:solidFill>
              <a:srgbClr val="80808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07" name="Group 257_1"/>
          <p:cNvGrpSpPr/>
          <p:nvPr/>
        </p:nvGrpSpPr>
        <p:grpSpPr>
          <a:xfrm>
            <a:off x="6478560" y="3121560"/>
            <a:ext cx="364320" cy="186480"/>
            <a:chOff x="6478560" y="3121560"/>
            <a:chExt cx="364320" cy="186480"/>
          </a:xfrm>
        </p:grpSpPr>
        <p:sp>
          <p:nvSpPr>
            <p:cNvPr id="1208" name="Oval 258_1"/>
            <p:cNvSpPr/>
            <p:nvPr/>
          </p:nvSpPr>
          <p:spPr>
            <a:xfrm>
              <a:off x="6478560" y="3121560"/>
              <a:ext cx="361800" cy="1864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9" name="Text Box 259_1"/>
            <p:cNvSpPr/>
            <p:nvPr/>
          </p:nvSpPr>
          <p:spPr>
            <a:xfrm>
              <a:off x="6478560" y="3153240"/>
              <a:ext cx="364320" cy="1364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6160" rIns="56160" tIns="28080" bIns="2808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000" spc="-1" strike="noStrike">
                  <a:solidFill>
                    <a:srgbClr val="000000"/>
                  </a:solidFill>
                  <a:latin typeface="Arial Unicode MS"/>
                  <a:ea typeface="DejaVu Sans"/>
                </a:rPr>
                <a:t>3</a:t>
              </a:r>
              <a:endParaRPr b="0" lang="en-US" sz="1000" spc="-1" strike="noStrike">
                <a:latin typeface="Arial"/>
              </a:endParaRPr>
            </a:p>
          </p:txBody>
        </p:sp>
      </p:grpSp>
      <p:grpSp>
        <p:nvGrpSpPr>
          <p:cNvPr id="1210" name="Group 260_1"/>
          <p:cNvGrpSpPr/>
          <p:nvPr/>
        </p:nvGrpSpPr>
        <p:grpSpPr>
          <a:xfrm>
            <a:off x="7094520" y="3134520"/>
            <a:ext cx="362520" cy="186480"/>
            <a:chOff x="7094520" y="3134520"/>
            <a:chExt cx="362520" cy="186480"/>
          </a:xfrm>
        </p:grpSpPr>
        <p:sp>
          <p:nvSpPr>
            <p:cNvPr id="1211" name="Oval 261_1"/>
            <p:cNvSpPr/>
            <p:nvPr/>
          </p:nvSpPr>
          <p:spPr>
            <a:xfrm>
              <a:off x="7094520" y="3134520"/>
              <a:ext cx="360000" cy="1864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2" name="Text Box 262_1"/>
            <p:cNvSpPr/>
            <p:nvPr/>
          </p:nvSpPr>
          <p:spPr>
            <a:xfrm>
              <a:off x="7094520" y="3165840"/>
              <a:ext cx="362520" cy="1364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6160" rIns="56160" tIns="28080" bIns="2808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000" spc="-1" strike="noStrike">
                  <a:solidFill>
                    <a:srgbClr val="000000"/>
                  </a:solidFill>
                  <a:latin typeface="Arial Unicode MS"/>
                  <a:ea typeface="DejaVu Sans"/>
                </a:rPr>
                <a:t>3</a:t>
              </a:r>
              <a:endParaRPr b="0" lang="en-US" sz="1000" spc="-1" strike="noStrike">
                <a:latin typeface="Arial"/>
              </a:endParaRPr>
            </a:p>
          </p:txBody>
        </p:sp>
      </p:grpSp>
      <p:sp>
        <p:nvSpPr>
          <p:cNvPr id="1213" name="Text Box 264_1"/>
          <p:cNvSpPr/>
          <p:nvPr/>
        </p:nvSpPr>
        <p:spPr>
          <a:xfrm>
            <a:off x="6567480" y="2739240"/>
            <a:ext cx="1329480" cy="315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1160" rIns="11160" tIns="28080" bIns="28080" anchor="ctr">
            <a:noAutofit/>
          </a:bodyPr>
          <a:p>
            <a:pPr algn="ctr">
              <a:lnSpc>
                <a:spcPct val="100000"/>
              </a:lnSpc>
              <a:spcBef>
                <a:spcPts val="499"/>
              </a:spcBef>
            </a:pPr>
            <a:r>
              <a:rPr b="0" lang="uk-UA" sz="1000" spc="-1" strike="noStrike">
                <a:solidFill>
                  <a:srgbClr val="000000"/>
                </a:solidFill>
                <a:latin typeface="Arial Unicode MS"/>
                <a:ea typeface="DejaVu Sans"/>
              </a:rPr>
              <a:t>обґрунтовуючи матеріали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214" name="Text Box 265_1"/>
          <p:cNvSpPr/>
          <p:nvPr/>
        </p:nvSpPr>
        <p:spPr>
          <a:xfrm>
            <a:off x="7174080" y="1326240"/>
            <a:ext cx="1210320" cy="32148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6160" rIns="56160" tIns="28080" bIns="28080" anchor="ctr">
            <a:noAutofit/>
          </a:bodyPr>
          <a:p>
            <a:pPr algn="ctr">
              <a:lnSpc>
                <a:spcPct val="100000"/>
              </a:lnSpc>
              <a:spcBef>
                <a:spcPts val="451"/>
              </a:spcBef>
            </a:pPr>
            <a:r>
              <a:rPr b="0" lang="uk-UA" sz="900" spc="-1" strike="noStrike">
                <a:solidFill>
                  <a:srgbClr val="000000"/>
                </a:solidFill>
                <a:latin typeface="Arial Unicode MS"/>
                <a:ea typeface="DejaVu Sans"/>
              </a:rPr>
              <a:t>Кошторисні розрахунки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1215" name="Text Box 268_1"/>
          <p:cNvSpPr/>
          <p:nvPr/>
        </p:nvSpPr>
        <p:spPr>
          <a:xfrm>
            <a:off x="5029200" y="1235880"/>
            <a:ext cx="1737360" cy="492840"/>
          </a:xfrm>
          <a:prstGeom prst="rect">
            <a:avLst/>
          </a:prstGeom>
          <a:gradFill rotWithShape="0">
            <a:gsLst>
              <a:gs pos="0">
                <a:srgbClr val="a2a2d8"/>
              </a:gs>
              <a:gs pos="100000">
                <a:srgbClr val="c6c6e5"/>
              </a:gs>
            </a:gsLst>
            <a:lin ang="10800000"/>
          </a:gradFill>
          <a:ln w="38100">
            <a:solidFill>
              <a:srgbClr val="c2c2e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6160" rIns="56160" tIns="28080" bIns="28080" anchor="ctr">
            <a:no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br/>
            <a:r>
              <a:rPr b="1" lang="uk-UA" sz="1600" spc="-1" strike="noStrike">
                <a:solidFill>
                  <a:srgbClr val="000000"/>
                </a:solidFill>
                <a:latin typeface="Arial Unicode MS"/>
                <a:ea typeface="DejaVu Sans"/>
              </a:rPr>
              <a:t>Заявник</a:t>
            </a:r>
            <a:br/>
            <a:endParaRPr b="0" lang="en-US" sz="1600" spc="-1" strike="noStrike">
              <a:latin typeface="Arial"/>
            </a:endParaRPr>
          </a:p>
        </p:txBody>
      </p:sp>
      <p:sp>
        <p:nvSpPr>
          <p:cNvPr id="1216" name="Rectangle 269_1"/>
          <p:cNvSpPr/>
          <p:nvPr/>
        </p:nvSpPr>
        <p:spPr>
          <a:xfrm>
            <a:off x="4419720" y="189000"/>
            <a:ext cx="2091240" cy="494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17" name="Group 155_1"/>
          <p:cNvGrpSpPr/>
          <p:nvPr/>
        </p:nvGrpSpPr>
        <p:grpSpPr>
          <a:xfrm>
            <a:off x="3005280" y="2167560"/>
            <a:ext cx="276840" cy="283320"/>
            <a:chOff x="3005280" y="2167560"/>
            <a:chExt cx="276840" cy="283320"/>
          </a:xfrm>
        </p:grpSpPr>
        <p:sp>
          <p:nvSpPr>
            <p:cNvPr id="1218" name="Oval 156_1"/>
            <p:cNvSpPr/>
            <p:nvPr/>
          </p:nvSpPr>
          <p:spPr>
            <a:xfrm>
              <a:off x="3005280" y="2167560"/>
              <a:ext cx="275040" cy="2833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9" name="Text Box 157_1"/>
            <p:cNvSpPr/>
            <p:nvPr/>
          </p:nvSpPr>
          <p:spPr>
            <a:xfrm>
              <a:off x="3005280" y="2215080"/>
              <a:ext cx="276840" cy="20772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6160" rIns="56160" tIns="28080" bIns="2808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000" spc="-1" strike="noStrike">
                  <a:solidFill>
                    <a:srgbClr val="000000"/>
                  </a:solidFill>
                  <a:latin typeface="Arial Unicode MS"/>
                  <a:ea typeface="DejaVu Sans"/>
                </a:rPr>
                <a:t>3</a:t>
              </a:r>
              <a:endParaRPr b="0" lang="en-US" sz="1000" spc="-1" strike="noStrike">
                <a:latin typeface="Arial"/>
              </a:endParaRPr>
            </a:p>
          </p:txBody>
        </p:sp>
      </p:grpSp>
      <p:sp>
        <p:nvSpPr>
          <p:cNvPr id="1220" name="TextBox 104_1"/>
          <p:cNvSpPr/>
          <p:nvPr/>
        </p:nvSpPr>
        <p:spPr>
          <a:xfrm>
            <a:off x="395280" y="1159560"/>
            <a:ext cx="2373840" cy="48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uk-UA" sz="1300" spc="-1" strike="noStrike">
                <a:solidFill>
                  <a:srgbClr val="808080"/>
                </a:solidFill>
                <a:latin typeface="Arial"/>
                <a:ea typeface="DejaVu Sans"/>
              </a:rPr>
              <a:t>Матеріали на експертизу</a:t>
            </a:r>
            <a:endParaRPr b="0" lang="en-US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3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808080"/>
              </a:buClr>
              <a:buFont typeface="Wingdings" charset="2"/>
              <a:buChar char=""/>
            </a:pPr>
            <a:r>
              <a:rPr b="1" lang="uk-UA" sz="1100" spc="-1" strike="noStrike">
                <a:solidFill>
                  <a:srgbClr val="808080"/>
                </a:solidFill>
                <a:latin typeface="Arial"/>
                <a:ea typeface="DejaVu Sans"/>
              </a:rPr>
              <a:t>Звернення центрального органу виконавчої влади, РМ АР Крим, обласних та міських держадміністрацій 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1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1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808080"/>
              </a:buClr>
              <a:buFont typeface="Wingdings" charset="2"/>
              <a:buChar char=""/>
            </a:pPr>
            <a:r>
              <a:rPr b="1" lang="uk-UA" sz="1100" spc="-1" strike="noStrike">
                <a:solidFill>
                  <a:srgbClr val="808080"/>
                </a:solidFill>
                <a:latin typeface="Arial"/>
                <a:ea typeface="DejaVu Sans"/>
              </a:rPr>
              <a:t>Протокол засідання регіональної комісії з ТЕБ та НС  щодо попередньої класифікації НС за видом, класифікаційними ознаками та рівнем 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1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808080"/>
              </a:buClr>
              <a:buFont typeface="Wingdings" charset="2"/>
              <a:buChar char=""/>
            </a:pPr>
            <a:r>
              <a:rPr b="1" lang="uk-UA" sz="1100" spc="-1" strike="noStrike">
                <a:solidFill>
                  <a:srgbClr val="808080"/>
                </a:solidFill>
                <a:latin typeface="Arial"/>
                <a:ea typeface="DejaVu Sans"/>
              </a:rPr>
              <a:t>Розрахунок збитків, завданих внаслідок НС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1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808080"/>
              </a:buClr>
              <a:buFont typeface="Wingdings" charset="2"/>
              <a:buChar char=""/>
            </a:pPr>
            <a:r>
              <a:rPr b="1" lang="uk-UA" sz="1100" spc="-1" strike="noStrike">
                <a:solidFill>
                  <a:srgbClr val="808080"/>
                </a:solidFill>
                <a:latin typeface="Arial"/>
                <a:ea typeface="DejaVu Sans"/>
              </a:rPr>
              <a:t>Довідка про порушення нормальних </a:t>
            </a:r>
            <a:r>
              <a:rPr b="1" lang="ru-RU" sz="1100" spc="-1" strike="noStrike">
                <a:solidFill>
                  <a:srgbClr val="808080"/>
                </a:solidFill>
                <a:latin typeface="Arial"/>
                <a:ea typeface="DejaVu Sans"/>
              </a:rPr>
              <a:t>умов життєдіяльності 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1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808080"/>
              </a:buClr>
              <a:buFont typeface="Wingdings" charset="2"/>
              <a:buChar char=""/>
            </a:pPr>
            <a:r>
              <a:rPr b="1" lang="uk-UA" sz="1100" spc="-1" strike="noStrike">
                <a:solidFill>
                  <a:srgbClr val="808080"/>
                </a:solidFill>
                <a:latin typeface="Arial"/>
                <a:ea typeface="DejaVu Sans"/>
              </a:rPr>
              <a:t>Довідка про гідрометеорологічні умови 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1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808080"/>
              </a:buClr>
              <a:buFont typeface="Wingdings" charset="2"/>
              <a:buChar char=""/>
            </a:pPr>
            <a:r>
              <a:rPr b="1" lang="uk-UA" sz="1100" spc="-1" strike="noStrike">
                <a:solidFill>
                  <a:srgbClr val="808080"/>
                </a:solidFill>
                <a:latin typeface="Arial"/>
                <a:ea typeface="DejaVu Sans"/>
              </a:rPr>
              <a:t>Повідомлення</a:t>
            </a:r>
            <a:r>
              <a:rPr b="1" lang="uk-UA" sz="1100" spc="-1" strike="noStrike" u="sng">
                <a:solidFill>
                  <a:srgbClr val="808080"/>
                </a:solidFill>
                <a:uFillTx/>
                <a:latin typeface="Arial"/>
                <a:ea typeface="DejaVu Sans"/>
              </a:rPr>
              <a:t> </a:t>
            </a:r>
            <a:r>
              <a:rPr b="1" lang="uk-UA" sz="1100" spc="-1" strike="noStrike">
                <a:solidFill>
                  <a:srgbClr val="808080"/>
                </a:solidFill>
                <a:latin typeface="Arial"/>
                <a:ea typeface="DejaVu Sans"/>
              </a:rPr>
              <a:t>про виникнення надзвичайної ситуації (ДСНС)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100" spc="-1" strike="noStrike">
              <a:latin typeface="Arial"/>
            </a:endParaRPr>
          </a:p>
        </p:txBody>
      </p:sp>
      <p:sp>
        <p:nvSpPr>
          <p:cNvPr id="1221" name="Заголовок 1_3"/>
          <p:cNvSpPr/>
          <p:nvPr/>
        </p:nvSpPr>
        <p:spPr>
          <a:xfrm>
            <a:off x="0" y="0"/>
            <a:ext cx="9141480" cy="806040"/>
          </a:xfrm>
          <a:prstGeom prst="rect">
            <a:avLst/>
          </a:prstGeom>
          <a:solidFill>
            <a:srgbClr val="c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ВИДІЛЕННЯ КОШТІВ З РЕЗЕРВНОГО ФОНДУ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ДЕРЖАВНОГО БЮДЖЕТУ 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Скругленный прямоугольник 194"/>
          <p:cNvSpPr/>
          <p:nvPr/>
        </p:nvSpPr>
        <p:spPr>
          <a:xfrm>
            <a:off x="395640" y="6093360"/>
            <a:ext cx="8312400" cy="5734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23" name="Заголовок 1_1"/>
          <p:cNvSpPr/>
          <p:nvPr/>
        </p:nvSpPr>
        <p:spPr>
          <a:xfrm>
            <a:off x="0" y="0"/>
            <a:ext cx="9141480" cy="806040"/>
          </a:xfrm>
          <a:prstGeom prst="rect">
            <a:avLst/>
          </a:prstGeom>
          <a:solidFill>
            <a:srgbClr val="c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СТУКТУРНИЙ ПІДРОЗДІЛ ЦИВІЛЬНОГО ЗАХИСТУ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224" name="AutoShape 8_2"/>
          <p:cNvSpPr/>
          <p:nvPr/>
        </p:nvSpPr>
        <p:spPr>
          <a:xfrm>
            <a:off x="3083040" y="4212720"/>
            <a:ext cx="5633280" cy="789480"/>
          </a:xfrm>
          <a:prstGeom prst="roundRect">
            <a:avLst>
              <a:gd name="adj" fmla="val 6589"/>
            </a:avLst>
          </a:prstGeom>
          <a:solidFill>
            <a:srgbClr val="ffdbb7"/>
          </a:solidFill>
          <a:ln w="127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25" name="TextBox 72_1"/>
          <p:cNvSpPr/>
          <p:nvPr/>
        </p:nvSpPr>
        <p:spPr>
          <a:xfrm>
            <a:off x="3089520" y="4212720"/>
            <a:ext cx="5660640" cy="73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uk-UA" sz="1100" spc="-1" strike="noStrike">
                <a:solidFill>
                  <a:srgbClr val="c00000"/>
                </a:solidFill>
                <a:latin typeface="Arial"/>
                <a:ea typeface="DejaVu Sans"/>
              </a:rPr>
              <a:t>РЕГІОНАЛЬНИЙ РІВЕНЬ 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050" spc="-1" strike="noStrike">
                <a:solidFill>
                  <a:srgbClr val="000000"/>
                </a:solidFill>
                <a:latin typeface="Arial"/>
                <a:ea typeface="DejaVu Sans"/>
              </a:rPr>
              <a:t>Рада міністрів Автономної Республіки Крим, обласні, Київська та Севастопольська міські держадміністрації, </a:t>
            </a:r>
            <a:r>
              <a:rPr b="1" lang="uk-UA" sz="1050" spc="-1" strike="noStrike">
                <a:solidFill>
                  <a:srgbClr val="c00000"/>
                </a:solidFill>
                <a:latin typeface="Arial"/>
                <a:ea typeface="DejaVu Sans"/>
              </a:rPr>
              <a:t>підрозділи з питань цивільного захисту, які утворюються у їх складі</a:t>
            </a:r>
            <a:r>
              <a:rPr b="0" lang="uk-UA" sz="1050" spc="-1" strike="noStrike">
                <a:solidFill>
                  <a:srgbClr val="c00000"/>
                </a:solidFill>
                <a:latin typeface="Arial"/>
                <a:ea typeface="DejaVu Sans"/>
              </a:rPr>
              <a:t>, </a:t>
            </a:r>
            <a:r>
              <a:rPr b="0" lang="uk-UA" sz="1050" spc="-1" strike="noStrike">
                <a:solidFill>
                  <a:srgbClr val="000000"/>
                </a:solidFill>
                <a:latin typeface="Arial"/>
                <a:ea typeface="DejaVu Sans"/>
              </a:rPr>
              <a:t>територіальні органи ДСНС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1226" name="AutoShape 8_3"/>
          <p:cNvSpPr/>
          <p:nvPr/>
        </p:nvSpPr>
        <p:spPr>
          <a:xfrm>
            <a:off x="3076560" y="5123160"/>
            <a:ext cx="5639400" cy="815760"/>
          </a:xfrm>
          <a:prstGeom prst="roundRect">
            <a:avLst>
              <a:gd name="adj" fmla="val 6589"/>
            </a:avLst>
          </a:prstGeom>
          <a:solidFill>
            <a:srgbClr val="ffdbb7"/>
          </a:solidFill>
          <a:ln w="127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27" name="TextBox 74_1"/>
          <p:cNvSpPr/>
          <p:nvPr/>
        </p:nvSpPr>
        <p:spPr>
          <a:xfrm>
            <a:off x="3102120" y="5143320"/>
            <a:ext cx="5626800" cy="73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uk-UA" sz="1100" spc="-1" strike="noStrike">
                <a:solidFill>
                  <a:srgbClr val="c00000"/>
                </a:solidFill>
                <a:latin typeface="Arial"/>
                <a:ea typeface="DejaVu Sans"/>
              </a:rPr>
              <a:t>МІСЦЕВИЙ РІВЕНЬ 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050" spc="-1" strike="noStrike">
                <a:solidFill>
                  <a:srgbClr val="000000"/>
                </a:solidFill>
                <a:latin typeface="Arial"/>
                <a:ea typeface="DejaVu Sans"/>
              </a:rPr>
              <a:t>районні, районні у мм. Києві та Севастополі держадміністрації, виконавчі органи міських рад, </a:t>
            </a:r>
            <a:r>
              <a:rPr b="1" lang="uk-UA" sz="1050" spc="-1" strike="noStrike">
                <a:solidFill>
                  <a:srgbClr val="c00000"/>
                </a:solidFill>
                <a:latin typeface="Arial"/>
                <a:ea typeface="DejaVu Sans"/>
              </a:rPr>
              <a:t>підрозділи з питань цивільного захисту, які утворюються у їх складі</a:t>
            </a:r>
            <a:r>
              <a:rPr b="0" lang="uk-UA" sz="1050" spc="-1" strike="noStrike">
                <a:solidFill>
                  <a:srgbClr val="000000"/>
                </a:solidFill>
                <a:latin typeface="Arial"/>
                <a:ea typeface="DejaVu Sans"/>
              </a:rPr>
              <a:t>, виконавчі органи селищних та сільських рад, підрозділи територіальних органів ДСНС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1228" name="Прямая соединительная линия 77_1"/>
          <p:cNvSpPr/>
          <p:nvPr/>
        </p:nvSpPr>
        <p:spPr>
          <a:xfrm flipH="1">
            <a:off x="2915640" y="5486400"/>
            <a:ext cx="144000" cy="360"/>
          </a:xfrm>
          <a:prstGeom prst="line">
            <a:avLst/>
          </a:prstGeom>
          <a:ln w="19050">
            <a:solidFill>
              <a:srgbClr val="80808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9" name="TextBox 78_1"/>
          <p:cNvSpPr/>
          <p:nvPr/>
        </p:nvSpPr>
        <p:spPr>
          <a:xfrm rot="16200000">
            <a:off x="1897560" y="4809960"/>
            <a:ext cx="1437480" cy="4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uk-UA" sz="1050" spc="-1" strike="noStrike">
                <a:solidFill>
                  <a:srgbClr val="c00000"/>
                </a:solidFill>
                <a:latin typeface="Arial"/>
                <a:ea typeface="DejaVu Sans"/>
              </a:rPr>
              <a:t>ПОЛОЖЕННЯ</a:t>
            </a:r>
            <a:endParaRPr b="0" lang="en-US" sz="10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1050" spc="-1" strike="noStrike">
                <a:solidFill>
                  <a:srgbClr val="c00000"/>
                </a:solidFill>
                <a:latin typeface="Arial"/>
                <a:ea typeface="DejaVu Sans"/>
              </a:rPr>
              <a:t>про ЄДСЦЗ</a:t>
            </a:r>
            <a:endParaRPr b="0" lang="en-US" sz="1050" spc="-1" strike="noStrike">
              <a:latin typeface="Arial"/>
            </a:endParaRPr>
          </a:p>
        </p:txBody>
      </p:sp>
      <p:pic>
        <p:nvPicPr>
          <p:cNvPr id="1230" name="Picture 5_2" descr="D:\Profile_Osypenko\Desktop\Cabinet_of_Ukraine.png"/>
          <p:cNvPicPr/>
          <p:nvPr/>
        </p:nvPicPr>
        <p:blipFill>
          <a:blip r:embed="rId1"/>
          <a:stretch/>
        </p:blipFill>
        <p:spPr>
          <a:xfrm>
            <a:off x="755640" y="5050440"/>
            <a:ext cx="1365480" cy="899640"/>
          </a:xfrm>
          <a:prstGeom prst="rect">
            <a:avLst/>
          </a:prstGeom>
          <a:ln w="0">
            <a:noFill/>
          </a:ln>
        </p:spPr>
      </p:pic>
      <p:sp>
        <p:nvSpPr>
          <p:cNvPr id="1231" name="Прямоугольник 80_1"/>
          <p:cNvSpPr/>
          <p:nvPr/>
        </p:nvSpPr>
        <p:spPr>
          <a:xfrm>
            <a:off x="869760" y="4588920"/>
            <a:ext cx="118692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uk-UA" sz="1000" spc="-1" strike="noStrike">
                <a:solidFill>
                  <a:srgbClr val="c00000"/>
                </a:solidFill>
                <a:latin typeface="Arial"/>
                <a:ea typeface="DejaVu Sans"/>
              </a:rPr>
              <a:t>від 09.01.2014 р.</a:t>
            </a:r>
            <a:endParaRPr b="0" lang="en-US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000" spc="-1" strike="noStrike">
                <a:solidFill>
                  <a:srgbClr val="c00000"/>
                </a:solidFill>
                <a:latin typeface="Arial"/>
                <a:ea typeface="DejaVu Sans"/>
              </a:rPr>
              <a:t> № </a:t>
            </a:r>
            <a:r>
              <a:rPr b="1" lang="uk-UA" sz="1000" spc="-1" strike="noStrike">
                <a:solidFill>
                  <a:srgbClr val="c00000"/>
                </a:solidFill>
                <a:latin typeface="Arial"/>
                <a:ea typeface="DejaVu Sans"/>
              </a:rPr>
              <a:t>11 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232" name="Прямоугольник 84_1"/>
          <p:cNvSpPr/>
          <p:nvPr/>
        </p:nvSpPr>
        <p:spPr>
          <a:xfrm>
            <a:off x="877320" y="6157800"/>
            <a:ext cx="118692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uk-UA" sz="1000" spc="-1" strike="noStrike">
                <a:solidFill>
                  <a:srgbClr val="002060"/>
                </a:solidFill>
                <a:latin typeface="Arial"/>
                <a:ea typeface="DejaVu Sans"/>
              </a:rPr>
              <a:t>від 28.12.2020 р.</a:t>
            </a:r>
            <a:endParaRPr b="0" lang="en-US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000" spc="-1" strike="noStrike">
                <a:solidFill>
                  <a:srgbClr val="002060"/>
                </a:solidFill>
                <a:latin typeface="Arial"/>
                <a:ea typeface="DejaVu Sans"/>
              </a:rPr>
              <a:t> № </a:t>
            </a:r>
            <a:r>
              <a:rPr b="1" lang="uk-UA" sz="1000" spc="-1" strike="noStrike">
                <a:solidFill>
                  <a:srgbClr val="002060"/>
                </a:solidFill>
                <a:latin typeface="Arial"/>
                <a:ea typeface="DejaVu Sans"/>
              </a:rPr>
              <a:t>1336 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233" name="TextBox 85_1"/>
          <p:cNvSpPr/>
          <p:nvPr/>
        </p:nvSpPr>
        <p:spPr>
          <a:xfrm>
            <a:off x="3093840" y="6108480"/>
            <a:ext cx="558036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uk-UA" sz="1000" spc="-1" strike="noStrike">
                <a:solidFill>
                  <a:srgbClr val="000029"/>
                </a:solidFill>
                <a:latin typeface="Arial"/>
                <a:ea typeface="DejaVu Sans"/>
              </a:rPr>
              <a:t>РЕКОМЕНДАЦІЙНИЙ ПЕРЕЛІК СТРУКТУРНИХ ПІДРОЗДІЛІВ </a:t>
            </a:r>
            <a:r>
              <a:rPr b="0" lang="uk-UA" sz="1000" spc="-1" strike="noStrike">
                <a:solidFill>
                  <a:srgbClr val="000029"/>
                </a:solidFill>
                <a:latin typeface="Arial"/>
                <a:ea typeface="DejaVu Sans"/>
              </a:rPr>
              <a:t>обласної, Київської та Севастопольської держадміністрації,районної, районної у мм. Києві та Севастополі –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000" spc="-1" strike="noStrike">
                <a:solidFill>
                  <a:srgbClr val="000029"/>
                </a:solidFill>
                <a:latin typeface="Arial"/>
                <a:ea typeface="DejaVu Sans"/>
              </a:rPr>
              <a:t>структурний підрозділ щодо здійснення виконавчої влади </a:t>
            </a:r>
            <a:r>
              <a:rPr b="1" lang="uk-UA" sz="1000" spc="-1" strike="noStrike">
                <a:solidFill>
                  <a:srgbClr val="000029"/>
                </a:solidFill>
                <a:latin typeface="Arial"/>
                <a:ea typeface="DejaVu Sans"/>
              </a:rPr>
              <a:t>з питань цивільного захисту</a:t>
            </a:r>
            <a:endParaRPr b="0" lang="en-US" sz="1000" spc="-1" strike="noStrike">
              <a:latin typeface="Arial"/>
            </a:endParaRPr>
          </a:p>
        </p:txBody>
      </p:sp>
      <p:grpSp>
        <p:nvGrpSpPr>
          <p:cNvPr id="1234" name="Группа 178_1"/>
          <p:cNvGrpSpPr/>
          <p:nvPr/>
        </p:nvGrpSpPr>
        <p:grpSpPr>
          <a:xfrm>
            <a:off x="373680" y="972360"/>
            <a:ext cx="8317800" cy="3093840"/>
            <a:chOff x="373680" y="972360"/>
            <a:chExt cx="8317800" cy="3093840"/>
          </a:xfrm>
        </p:grpSpPr>
        <p:sp>
          <p:nvSpPr>
            <p:cNvPr id="1235" name="AutoShape 108_1"/>
            <p:cNvSpPr/>
            <p:nvPr/>
          </p:nvSpPr>
          <p:spPr>
            <a:xfrm>
              <a:off x="373680" y="972360"/>
              <a:ext cx="8317440" cy="3093840"/>
            </a:xfrm>
            <a:prstGeom prst="roundRect">
              <a:avLst>
                <a:gd name="adj" fmla="val 6824"/>
              </a:avLst>
            </a:prstGeom>
            <a:solidFill>
              <a:schemeClr val="bg1">
                <a:alpha val="70000"/>
              </a:schemeClr>
            </a:solidFill>
            <a:ln w="9525">
              <a:solidFill>
                <a:srgbClr val="333333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6" name="Rectangle 17_1"/>
            <p:cNvSpPr/>
            <p:nvPr/>
          </p:nvSpPr>
          <p:spPr>
            <a:xfrm>
              <a:off x="603000" y="1476360"/>
              <a:ext cx="7859520" cy="320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7" name="TextBox 87_1"/>
            <p:cNvSpPr/>
            <p:nvPr/>
          </p:nvSpPr>
          <p:spPr>
            <a:xfrm>
              <a:off x="2562120" y="993600"/>
              <a:ext cx="596808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12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ЄДИНА ДЕРЖАВНА СИСТЕМА ЦИВІЛЬНОГО ЗАХИСТУ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1238" name="AutoShape 32_5"/>
            <p:cNvSpPr/>
            <p:nvPr/>
          </p:nvSpPr>
          <p:spPr>
            <a:xfrm>
              <a:off x="2511000" y="1298880"/>
              <a:ext cx="1905840" cy="2468520"/>
            </a:xfrm>
            <a:prstGeom prst="roundRect">
              <a:avLst>
                <a:gd name="adj" fmla="val 9523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9" name="TextBox 63_5"/>
            <p:cNvSpPr/>
            <p:nvPr/>
          </p:nvSpPr>
          <p:spPr>
            <a:xfrm>
              <a:off x="2536560" y="1288080"/>
              <a:ext cx="1896480" cy="40932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uk-UA" sz="105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Постійно діючі</a:t>
              </a:r>
              <a:endParaRPr b="0" lang="en-US" sz="105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uk-UA" sz="105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органи управління ЦЗ</a:t>
              </a:r>
              <a:endParaRPr b="0" lang="en-US" sz="1050" spc="-1" strike="noStrike">
                <a:latin typeface="Arial"/>
              </a:endParaRPr>
            </a:p>
          </p:txBody>
        </p:sp>
        <p:sp>
          <p:nvSpPr>
            <p:cNvPr id="1240" name="AutoShape 32_6"/>
            <p:cNvSpPr/>
            <p:nvPr/>
          </p:nvSpPr>
          <p:spPr>
            <a:xfrm>
              <a:off x="4610160" y="1298880"/>
              <a:ext cx="1905480" cy="2287440"/>
            </a:xfrm>
            <a:prstGeom prst="roundRect">
              <a:avLst>
                <a:gd name="adj" fmla="val 9523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1" name="AutoShape 32_7"/>
            <p:cNvSpPr/>
            <p:nvPr/>
          </p:nvSpPr>
          <p:spPr>
            <a:xfrm>
              <a:off x="526680" y="1298880"/>
              <a:ext cx="1829520" cy="2134800"/>
            </a:xfrm>
            <a:prstGeom prst="roundRect">
              <a:avLst>
                <a:gd name="adj" fmla="val 9523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2" name="TextBox 63_6"/>
            <p:cNvSpPr/>
            <p:nvPr/>
          </p:nvSpPr>
          <p:spPr>
            <a:xfrm>
              <a:off x="4546440" y="1301040"/>
              <a:ext cx="2134800" cy="40932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uk-UA" sz="105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Органи забезпечення управління</a:t>
              </a:r>
              <a:endParaRPr b="0" lang="en-US" sz="1050" spc="-1" strike="noStrike">
                <a:latin typeface="Arial"/>
              </a:endParaRPr>
            </a:p>
          </p:txBody>
        </p:sp>
        <p:grpSp>
          <p:nvGrpSpPr>
            <p:cNvPr id="1243" name="Группа 89_1"/>
            <p:cNvGrpSpPr/>
            <p:nvPr/>
          </p:nvGrpSpPr>
          <p:grpSpPr>
            <a:xfrm>
              <a:off x="2765160" y="1740600"/>
              <a:ext cx="1460520" cy="366480"/>
              <a:chOff x="2765160" y="1740600"/>
              <a:chExt cx="1460520" cy="366480"/>
            </a:xfrm>
          </p:grpSpPr>
          <p:grpSp>
            <p:nvGrpSpPr>
              <p:cNvPr id="1244" name="Group 19_5"/>
              <p:cNvGrpSpPr/>
              <p:nvPr/>
            </p:nvGrpSpPr>
            <p:grpSpPr>
              <a:xfrm>
                <a:off x="2765160" y="1740600"/>
                <a:ext cx="1460520" cy="366480"/>
                <a:chOff x="2765160" y="1740600"/>
                <a:chExt cx="1460520" cy="366480"/>
              </a:xfrm>
            </p:grpSpPr>
            <p:sp>
              <p:nvSpPr>
                <p:cNvPr id="1245" name="AutoShape 20_8"/>
                <p:cNvSpPr/>
                <p:nvPr/>
              </p:nvSpPr>
              <p:spPr>
                <a:xfrm>
                  <a:off x="2765160" y="1740600"/>
                  <a:ext cx="1460520" cy="366480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ff9999"/>
                </a:solidFill>
                <a:ln w="25400">
                  <a:solidFill>
                    <a:srgbClr val="ffffff"/>
                  </a:solidFill>
                  <a:round/>
                </a:ln>
                <a:effectLst>
                  <a:outerShdw algn="ctr" dir="2700000" dist="53966" rotWithShape="0">
                    <a:srgbClr val="000000">
                      <a:alpha val="50000"/>
                    </a:srgbClr>
                  </a:outerShdw>
                </a:effectLst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246" name="Freeform 21_9"/>
                <p:cNvSpPr/>
                <p:nvPr/>
              </p:nvSpPr>
              <p:spPr>
                <a:xfrm>
                  <a:off x="2856960" y="1764720"/>
                  <a:ext cx="725400" cy="181800"/>
                </a:xfrm>
                <a:custGeom>
                  <a:avLst/>
                  <a:gdLst/>
                  <a:ahLst/>
                  <a:rect l="l" t="t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1247" name="Freeform 21_10"/>
              <p:cNvSpPr/>
              <p:nvPr/>
            </p:nvSpPr>
            <p:spPr>
              <a:xfrm>
                <a:off x="2809800" y="1775880"/>
                <a:ext cx="485280" cy="121320"/>
              </a:xfrm>
              <a:custGeom>
                <a:avLst/>
                <a:gdLst/>
                <a:ahLst/>
                <a:rect l="l" t="t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9e9f5"/>
                  </a:gs>
                  <a:gs pos="100000">
                    <a:srgbClr val="8b8b91"/>
                  </a:gs>
                </a:gsLst>
                <a:lin ang="27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48" name="Группа 95_1"/>
            <p:cNvGrpSpPr/>
            <p:nvPr/>
          </p:nvGrpSpPr>
          <p:grpSpPr>
            <a:xfrm>
              <a:off x="2765520" y="2211480"/>
              <a:ext cx="1460520" cy="353880"/>
              <a:chOff x="2765520" y="2211480"/>
              <a:chExt cx="1460520" cy="353880"/>
            </a:xfrm>
          </p:grpSpPr>
          <p:grpSp>
            <p:nvGrpSpPr>
              <p:cNvPr id="1249" name="Group 19_6"/>
              <p:cNvGrpSpPr/>
              <p:nvPr/>
            </p:nvGrpSpPr>
            <p:grpSpPr>
              <a:xfrm>
                <a:off x="2765520" y="2211480"/>
                <a:ext cx="1460520" cy="353880"/>
                <a:chOff x="2765520" y="2211480"/>
                <a:chExt cx="1460520" cy="353880"/>
              </a:xfrm>
            </p:grpSpPr>
            <p:sp>
              <p:nvSpPr>
                <p:cNvPr id="1250" name="AutoShape 20_9"/>
                <p:cNvSpPr/>
                <p:nvPr/>
              </p:nvSpPr>
              <p:spPr>
                <a:xfrm>
                  <a:off x="2765520" y="2211480"/>
                  <a:ext cx="1460520" cy="353880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ff9999"/>
                </a:solidFill>
                <a:ln w="25400">
                  <a:solidFill>
                    <a:srgbClr val="ffffff"/>
                  </a:solidFill>
                  <a:round/>
                </a:ln>
                <a:effectLst>
                  <a:outerShdw algn="ctr" dir="2700000" dist="53966" rotWithShape="0">
                    <a:srgbClr val="000000">
                      <a:alpha val="50000"/>
                    </a:srgbClr>
                  </a:outerShdw>
                </a:effectLst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251" name="Freeform 21_11"/>
                <p:cNvSpPr/>
                <p:nvPr/>
              </p:nvSpPr>
              <p:spPr>
                <a:xfrm>
                  <a:off x="2857320" y="2234520"/>
                  <a:ext cx="725400" cy="175680"/>
                </a:xfrm>
                <a:custGeom>
                  <a:avLst/>
                  <a:gdLst/>
                  <a:ahLst/>
                  <a:rect l="l" t="t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1252" name="Freeform 21_12"/>
              <p:cNvSpPr/>
              <p:nvPr/>
            </p:nvSpPr>
            <p:spPr>
              <a:xfrm>
                <a:off x="2809800" y="2245320"/>
                <a:ext cx="485280" cy="117000"/>
              </a:xfrm>
              <a:custGeom>
                <a:avLst/>
                <a:gdLst/>
                <a:ahLst/>
                <a:rect l="l" t="t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9e9f5"/>
                  </a:gs>
                  <a:gs pos="100000">
                    <a:srgbClr val="8b8b91"/>
                  </a:gs>
                </a:gsLst>
                <a:lin ang="27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53" name="Group 19_7"/>
            <p:cNvGrpSpPr/>
            <p:nvPr/>
          </p:nvGrpSpPr>
          <p:grpSpPr>
            <a:xfrm>
              <a:off x="2777760" y="2694960"/>
              <a:ext cx="1460520" cy="837000"/>
              <a:chOff x="2777760" y="2694960"/>
              <a:chExt cx="1460520" cy="837000"/>
            </a:xfrm>
          </p:grpSpPr>
          <p:sp>
            <p:nvSpPr>
              <p:cNvPr id="1254" name="AutoShape 20_10"/>
              <p:cNvSpPr/>
              <p:nvPr/>
            </p:nvSpPr>
            <p:spPr>
              <a:xfrm>
                <a:off x="2777760" y="2694960"/>
                <a:ext cx="1460520" cy="837000"/>
              </a:xfrm>
              <a:prstGeom prst="roundRect">
                <a:avLst>
                  <a:gd name="adj" fmla="val 11921"/>
                </a:avLst>
              </a:prstGeom>
              <a:solidFill>
                <a:srgbClr val="ff9999"/>
              </a:solidFill>
              <a:ln w="25400">
                <a:solidFill>
                  <a:srgbClr val="ffffff"/>
                </a:solidFill>
                <a:round/>
              </a:ln>
              <a:effectLst>
                <a:outerShdw algn="ctr" dir="2700000" dist="53966" rotWithShape="0">
                  <a:srgbClr val="00000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55" name="Freeform 21_13"/>
              <p:cNvSpPr/>
              <p:nvPr/>
            </p:nvSpPr>
            <p:spPr>
              <a:xfrm>
                <a:off x="2869920" y="2749320"/>
                <a:ext cx="725400" cy="417240"/>
              </a:xfrm>
              <a:custGeom>
                <a:avLst/>
                <a:gdLst/>
                <a:ahLst/>
                <a:rect l="l" t="t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256" name="Text Box 22_1"/>
            <p:cNvSpPr/>
            <p:nvPr/>
          </p:nvSpPr>
          <p:spPr>
            <a:xfrm>
              <a:off x="2930760" y="1740960"/>
              <a:ext cx="1149840" cy="333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  <a:spcBef>
                  <a:spcPts val="799"/>
                </a:spcBef>
              </a:pPr>
              <a:r>
                <a:rPr b="1" lang="uk-UA" sz="1600" spc="-1" strike="noStrike">
                  <a:solidFill>
                    <a:srgbClr val="ffffff"/>
                  </a:solidFill>
                  <a:latin typeface="Arial"/>
                  <a:ea typeface="DejaVu Sans"/>
                </a:rPr>
                <a:t>КМУ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1257" name="Text Box 27_1"/>
            <p:cNvSpPr/>
            <p:nvPr/>
          </p:nvSpPr>
          <p:spPr>
            <a:xfrm>
              <a:off x="2841840" y="2224440"/>
              <a:ext cx="1294920" cy="333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  <a:spcBef>
                  <a:spcPts val="799"/>
                </a:spcBef>
              </a:pPr>
              <a:r>
                <a:rPr b="1" lang="uk-UA" sz="1600" spc="-1" strike="noStrike">
                  <a:solidFill>
                    <a:srgbClr val="ffffff"/>
                  </a:solidFill>
                  <a:latin typeface="Arial"/>
                  <a:ea typeface="DejaVu Sans"/>
                </a:rPr>
                <a:t>ДСНС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1258" name="Text Box 32_2"/>
            <p:cNvSpPr/>
            <p:nvPr/>
          </p:nvSpPr>
          <p:spPr>
            <a:xfrm>
              <a:off x="2752560" y="2685960"/>
              <a:ext cx="1447920" cy="546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uk-UA" sz="1000" spc="-1" strike="noStrike">
                  <a:solidFill>
                    <a:srgbClr val="ffffff"/>
                  </a:solidFill>
                  <a:latin typeface="Arial"/>
                  <a:ea typeface="DejaVu Sans"/>
                </a:rPr>
                <a:t>ЦОВВ, МОВВ</a:t>
              </a:r>
              <a:endParaRPr b="0" lang="en-US" sz="1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uk-UA" sz="1000" spc="-1" strike="noStrike">
                  <a:solidFill>
                    <a:srgbClr val="ffffff"/>
                  </a:solidFill>
                  <a:latin typeface="Arial"/>
                  <a:ea typeface="DejaVu Sans"/>
                </a:rPr>
                <a:t>(що створюють підсистеми)</a:t>
              </a:r>
              <a:endParaRPr b="0" lang="en-US" sz="1000" spc="-1" strike="noStrike">
                <a:latin typeface="Arial"/>
              </a:endParaRPr>
            </a:p>
          </p:txBody>
        </p:sp>
        <p:grpSp>
          <p:nvGrpSpPr>
            <p:cNvPr id="1259" name="Группа 107_1"/>
            <p:cNvGrpSpPr/>
            <p:nvPr/>
          </p:nvGrpSpPr>
          <p:grpSpPr>
            <a:xfrm>
              <a:off x="4877280" y="1753560"/>
              <a:ext cx="1460520" cy="506160"/>
              <a:chOff x="4877280" y="1753560"/>
              <a:chExt cx="1460520" cy="506160"/>
            </a:xfrm>
          </p:grpSpPr>
          <p:grpSp>
            <p:nvGrpSpPr>
              <p:cNvPr id="1260" name="Group 19_8"/>
              <p:cNvGrpSpPr/>
              <p:nvPr/>
            </p:nvGrpSpPr>
            <p:grpSpPr>
              <a:xfrm>
                <a:off x="4877280" y="1753560"/>
                <a:ext cx="1460520" cy="506160"/>
                <a:chOff x="4877280" y="1753560"/>
                <a:chExt cx="1460520" cy="506160"/>
              </a:xfrm>
            </p:grpSpPr>
            <p:sp>
              <p:nvSpPr>
                <p:cNvPr id="1261" name="AutoShape 20_11"/>
                <p:cNvSpPr/>
                <p:nvPr/>
              </p:nvSpPr>
              <p:spPr>
                <a:xfrm>
                  <a:off x="4877280" y="1753560"/>
                  <a:ext cx="1460520" cy="506160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ff9999"/>
                </a:solidFill>
                <a:ln w="25400">
                  <a:solidFill>
                    <a:srgbClr val="ffffff"/>
                  </a:solidFill>
                  <a:round/>
                </a:ln>
                <a:effectLst>
                  <a:outerShdw algn="ctr" dir="2700000" dist="53966" rotWithShape="0">
                    <a:srgbClr val="000000">
                      <a:alpha val="50000"/>
                    </a:srgbClr>
                  </a:outerShdw>
                </a:effectLst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262" name="Freeform 21_14"/>
                <p:cNvSpPr/>
                <p:nvPr/>
              </p:nvSpPr>
              <p:spPr>
                <a:xfrm>
                  <a:off x="4969080" y="1786320"/>
                  <a:ext cx="725400" cy="252000"/>
                </a:xfrm>
                <a:custGeom>
                  <a:avLst/>
                  <a:gdLst/>
                  <a:ahLst/>
                  <a:rect l="l" t="t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1263" name="Freeform 21_15"/>
              <p:cNvSpPr/>
              <p:nvPr/>
            </p:nvSpPr>
            <p:spPr>
              <a:xfrm>
                <a:off x="4921920" y="1802160"/>
                <a:ext cx="485280" cy="168120"/>
              </a:xfrm>
              <a:custGeom>
                <a:avLst/>
                <a:gdLst/>
                <a:ahLst/>
                <a:rect l="l" t="t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9e9f5"/>
                  </a:gs>
                  <a:gs pos="100000">
                    <a:srgbClr val="8b8b91"/>
                  </a:gs>
                </a:gsLst>
                <a:lin ang="27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264" name="Прямоугольник 101_1"/>
            <p:cNvSpPr/>
            <p:nvPr/>
          </p:nvSpPr>
          <p:spPr>
            <a:xfrm>
              <a:off x="5004360" y="1778760"/>
              <a:ext cx="129492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uk-UA" sz="1200" spc="-1" strike="noStrike">
                  <a:solidFill>
                    <a:srgbClr val="ffffff"/>
                  </a:solidFill>
                  <a:latin typeface="Arial"/>
                  <a:ea typeface="DejaVu Sans"/>
                </a:rPr>
                <a:t>ДЦУ в НС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1265" name="Rectangle 9_4"/>
            <p:cNvSpPr/>
            <p:nvPr/>
          </p:nvSpPr>
          <p:spPr>
            <a:xfrm>
              <a:off x="4979160" y="2097000"/>
              <a:ext cx="1282320" cy="379080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uk-UA" sz="1000" spc="-1" strike="noStrike">
                  <a:solidFill>
                    <a:srgbClr val="c00000"/>
                  </a:solidFill>
                  <a:latin typeface="Arial"/>
                  <a:ea typeface="DejaVu Sans"/>
                </a:rPr>
                <a:t>Оперативно-чергова</a:t>
              </a:r>
              <a:endParaRPr b="0" lang="en-US" sz="1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uk-UA" sz="1000" spc="-1" strike="noStrike">
                  <a:solidFill>
                    <a:srgbClr val="c00000"/>
                  </a:solidFill>
                  <a:latin typeface="Arial"/>
                  <a:ea typeface="DejaVu Sans"/>
                </a:rPr>
                <a:t>служба</a:t>
              </a:r>
              <a:endParaRPr b="0" lang="en-US" sz="1000" spc="-1" strike="noStrike">
                <a:latin typeface="Arial"/>
              </a:endParaRPr>
            </a:p>
          </p:txBody>
        </p:sp>
        <p:sp>
          <p:nvSpPr>
            <p:cNvPr id="1266" name="Rectangle 9_5"/>
            <p:cNvSpPr/>
            <p:nvPr/>
          </p:nvSpPr>
          <p:spPr>
            <a:xfrm>
              <a:off x="4991760" y="2720160"/>
              <a:ext cx="1282320" cy="379080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uk-UA" sz="1000" spc="-1" strike="noStrike">
                  <a:solidFill>
                    <a:srgbClr val="c00000"/>
                  </a:solidFill>
                  <a:latin typeface="Arial"/>
                  <a:ea typeface="DejaVu Sans"/>
                </a:rPr>
                <a:t>Оперативно-чергові</a:t>
              </a:r>
              <a:endParaRPr b="0" lang="en-US" sz="1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uk-UA" sz="1000" spc="-1" strike="noStrike">
                  <a:solidFill>
                    <a:srgbClr val="c00000"/>
                  </a:solidFill>
                  <a:latin typeface="Arial"/>
                  <a:ea typeface="DejaVu Sans"/>
                </a:rPr>
                <a:t>служби</a:t>
              </a:r>
              <a:endParaRPr b="0" lang="en-US" sz="1000" spc="-1" strike="noStrike">
                <a:latin typeface="Arial"/>
              </a:endParaRPr>
            </a:p>
          </p:txBody>
        </p:sp>
        <p:sp>
          <p:nvSpPr>
            <p:cNvPr id="1267" name="AutoShape 37_15"/>
            <p:cNvSpPr/>
            <p:nvPr/>
          </p:nvSpPr>
          <p:spPr>
            <a:xfrm>
              <a:off x="4283280" y="1956960"/>
              <a:ext cx="579600" cy="111960"/>
            </a:xfrm>
            <a:prstGeom prst="rightArrow">
              <a:avLst>
                <a:gd name="adj1" fmla="val 50000"/>
                <a:gd name="adj2" fmla="val 50519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268" name="Group 43_4"/>
            <p:cNvGrpSpPr/>
            <p:nvPr/>
          </p:nvGrpSpPr>
          <p:grpSpPr>
            <a:xfrm>
              <a:off x="4648680" y="3317040"/>
              <a:ext cx="912960" cy="316440"/>
              <a:chOff x="4648680" y="3317040"/>
              <a:chExt cx="912960" cy="316440"/>
            </a:xfrm>
          </p:grpSpPr>
          <p:sp>
            <p:nvSpPr>
              <p:cNvPr id="1269" name="AutoShape 44_6"/>
              <p:cNvSpPr/>
              <p:nvPr/>
            </p:nvSpPr>
            <p:spPr>
              <a:xfrm>
                <a:off x="4648680" y="3317040"/>
                <a:ext cx="912960" cy="316440"/>
              </a:xfrm>
              <a:prstGeom prst="roundRect">
                <a:avLst>
                  <a:gd name="adj" fmla="val 16667"/>
                </a:avLst>
              </a:prstGeom>
              <a:solidFill>
                <a:srgbClr val="ff9999"/>
              </a:solidFill>
              <a:ln w="127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70" name="AutoShape 45_4"/>
              <p:cNvSpPr/>
              <p:nvPr/>
            </p:nvSpPr>
            <p:spPr>
              <a:xfrm>
                <a:off x="4662720" y="3336480"/>
                <a:ext cx="880920" cy="127080"/>
              </a:xfrm>
              <a:prstGeom prst="roundRect">
                <a:avLst>
                  <a:gd name="adj" fmla="val 28356"/>
                </a:avLst>
              </a:prstGeom>
              <a:solidFill>
                <a:srgbClr val="ff9999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71" name="Group 43_5"/>
            <p:cNvGrpSpPr/>
            <p:nvPr/>
          </p:nvGrpSpPr>
          <p:grpSpPr>
            <a:xfrm>
              <a:off x="4648320" y="3674160"/>
              <a:ext cx="912960" cy="316440"/>
              <a:chOff x="4648320" y="3674160"/>
              <a:chExt cx="912960" cy="316440"/>
            </a:xfrm>
          </p:grpSpPr>
          <p:sp>
            <p:nvSpPr>
              <p:cNvPr id="1272" name="AutoShape 44_7"/>
              <p:cNvSpPr/>
              <p:nvPr/>
            </p:nvSpPr>
            <p:spPr>
              <a:xfrm>
                <a:off x="4648320" y="3674160"/>
                <a:ext cx="912960" cy="316440"/>
              </a:xfrm>
              <a:prstGeom prst="roundRect">
                <a:avLst>
                  <a:gd name="adj" fmla="val 16667"/>
                </a:avLst>
              </a:prstGeom>
              <a:solidFill>
                <a:srgbClr val="ff9999"/>
              </a:solidFill>
              <a:ln w="127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73" name="AutoShape 45_5"/>
              <p:cNvSpPr/>
              <p:nvPr/>
            </p:nvSpPr>
            <p:spPr>
              <a:xfrm>
                <a:off x="4662360" y="3693600"/>
                <a:ext cx="880920" cy="127080"/>
              </a:xfrm>
              <a:prstGeom prst="roundRect">
                <a:avLst>
                  <a:gd name="adj" fmla="val 28356"/>
                </a:avLst>
              </a:prstGeom>
              <a:solidFill>
                <a:srgbClr val="ff9999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74" name="Group 43_6"/>
            <p:cNvGrpSpPr/>
            <p:nvPr/>
          </p:nvGrpSpPr>
          <p:grpSpPr>
            <a:xfrm>
              <a:off x="5621400" y="3343680"/>
              <a:ext cx="932760" cy="608040"/>
              <a:chOff x="5621400" y="3343680"/>
              <a:chExt cx="932760" cy="608040"/>
            </a:xfrm>
          </p:grpSpPr>
          <p:sp>
            <p:nvSpPr>
              <p:cNvPr id="1275" name="AutoShape 44_8"/>
              <p:cNvSpPr/>
              <p:nvPr/>
            </p:nvSpPr>
            <p:spPr>
              <a:xfrm>
                <a:off x="5621400" y="3343680"/>
                <a:ext cx="932760" cy="608040"/>
              </a:xfrm>
              <a:prstGeom prst="roundRect">
                <a:avLst>
                  <a:gd name="adj" fmla="val 16667"/>
                </a:avLst>
              </a:prstGeom>
              <a:solidFill>
                <a:srgbClr val="ff9999"/>
              </a:solidFill>
              <a:ln w="127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76" name="AutoShape 45_6"/>
              <p:cNvSpPr/>
              <p:nvPr/>
            </p:nvSpPr>
            <p:spPr>
              <a:xfrm>
                <a:off x="5635800" y="3380400"/>
                <a:ext cx="900000" cy="245520"/>
              </a:xfrm>
              <a:prstGeom prst="roundRect">
                <a:avLst>
                  <a:gd name="adj" fmla="val 28356"/>
                </a:avLst>
              </a:prstGeom>
              <a:solidFill>
                <a:srgbClr val="ff9999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277" name="Text Box 53_4"/>
            <p:cNvSpPr/>
            <p:nvPr/>
          </p:nvSpPr>
          <p:spPr>
            <a:xfrm>
              <a:off x="5516640" y="3356280"/>
              <a:ext cx="1142280" cy="5763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uk-UA" sz="800" spc="-1" strike="noStrike">
                  <a:solidFill>
                    <a:srgbClr val="ffffff"/>
                  </a:solidFill>
                  <a:latin typeface="Arial"/>
                  <a:ea typeface="DejaVu Sans"/>
                </a:rPr>
                <a:t>Телекомунікаційна мережа загального</a:t>
              </a:r>
              <a:endParaRPr b="0" lang="en-US" sz="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uk-UA" sz="800" spc="-1" strike="noStrike">
                  <a:solidFill>
                    <a:srgbClr val="ffffff"/>
                  </a:solidFill>
                  <a:latin typeface="Arial"/>
                  <a:ea typeface="DejaVu Sans"/>
                </a:rPr>
                <a:t>і спеціального  користування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1278" name="Text Box 53_5"/>
            <p:cNvSpPr/>
            <p:nvPr/>
          </p:nvSpPr>
          <p:spPr>
            <a:xfrm>
              <a:off x="4613040" y="3292560"/>
              <a:ext cx="986400" cy="348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uk-UA" sz="900" spc="-1" strike="noStrike">
                  <a:solidFill>
                    <a:srgbClr val="ffffff"/>
                  </a:solidFill>
                  <a:latin typeface="Arial"/>
                  <a:ea typeface="DejaVu Sans"/>
                </a:rPr>
                <a:t>ЦЕНТРИ</a:t>
              </a:r>
              <a:endParaRPr b="0" lang="en-US" sz="9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uk-UA" sz="800" spc="-1" strike="noStrike">
                  <a:solidFill>
                    <a:srgbClr val="ffffff"/>
                  </a:solidFill>
                  <a:latin typeface="Arial"/>
                  <a:ea typeface="DejaVu Sans"/>
                </a:rPr>
                <a:t>управління в НС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1279" name="Text Box 53_6"/>
            <p:cNvSpPr/>
            <p:nvPr/>
          </p:nvSpPr>
          <p:spPr>
            <a:xfrm>
              <a:off x="4562280" y="3637080"/>
              <a:ext cx="1054800" cy="3639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uk-UA" sz="900" spc="-1" strike="noStrike">
                  <a:solidFill>
                    <a:srgbClr val="ffffff"/>
                  </a:solidFill>
                  <a:latin typeface="Arial"/>
                  <a:ea typeface="DejaVu Sans"/>
                </a:rPr>
                <a:t>Урядовий зв'язок</a:t>
              </a:r>
              <a:endParaRPr b="0" lang="en-US" sz="900" spc="-1" strike="noStrike">
                <a:latin typeface="Arial"/>
              </a:endParaRPr>
            </a:p>
          </p:txBody>
        </p:sp>
        <p:sp>
          <p:nvSpPr>
            <p:cNvPr id="1280" name="AutoShape 20_12"/>
            <p:cNvSpPr/>
            <p:nvPr/>
          </p:nvSpPr>
          <p:spPr>
            <a:xfrm>
              <a:off x="698400" y="1956960"/>
              <a:ext cx="1460520" cy="429840"/>
            </a:xfrm>
            <a:prstGeom prst="roundRect">
              <a:avLst>
                <a:gd name="adj" fmla="val 11921"/>
              </a:avLst>
            </a:prstGeom>
            <a:solidFill>
              <a:schemeClr val="accent1"/>
            </a:solidFill>
            <a:ln w="25400">
              <a:solidFill>
                <a:srgbClr val="ffffff"/>
              </a:solidFill>
              <a:round/>
            </a:ln>
            <a:effectLst>
              <a:outerShdw algn="ctr" dir="2700000" dist="53966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281" name="Прямоугольник 113_1"/>
            <p:cNvSpPr/>
            <p:nvPr/>
          </p:nvSpPr>
          <p:spPr>
            <a:xfrm>
              <a:off x="774720" y="2032920"/>
              <a:ext cx="129492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uk-UA" sz="1200" spc="-1" strike="noStrike">
                  <a:solidFill>
                    <a:srgbClr val="00001f"/>
                  </a:solidFill>
                  <a:latin typeface="Arial"/>
                  <a:ea typeface="DejaVu Sans"/>
                </a:rPr>
                <a:t>ДКТЕБ і НС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1282" name="Rectangle 9_6"/>
            <p:cNvSpPr/>
            <p:nvPr/>
          </p:nvSpPr>
          <p:spPr>
            <a:xfrm>
              <a:off x="799920" y="2287440"/>
              <a:ext cx="1282320" cy="2106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uk-UA" sz="1000" spc="-1" strike="noStrike">
                  <a:solidFill>
                    <a:srgbClr val="00001f"/>
                  </a:solidFill>
                  <a:latin typeface="Arial"/>
                  <a:ea typeface="DejaVu Sans"/>
                </a:rPr>
                <a:t>Секретаріат</a:t>
              </a:r>
              <a:endParaRPr b="0" lang="en-US" sz="1000" spc="-1" strike="noStrike">
                <a:latin typeface="Arial"/>
              </a:endParaRPr>
            </a:p>
          </p:txBody>
        </p:sp>
        <p:sp>
          <p:nvSpPr>
            <p:cNvPr id="1283" name="TextBox 63_7"/>
            <p:cNvSpPr/>
            <p:nvPr/>
          </p:nvSpPr>
          <p:spPr>
            <a:xfrm>
              <a:off x="501840" y="1291680"/>
              <a:ext cx="1854000" cy="2721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uk-UA" sz="1200" spc="-1" strike="noStrike">
                  <a:solidFill>
                    <a:srgbClr val="00001f"/>
                  </a:solidFill>
                  <a:latin typeface="Arial"/>
                  <a:ea typeface="DejaVu Sans"/>
                </a:rPr>
                <a:t>Координаційні органи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1284" name="AutoShape 37_16"/>
            <p:cNvSpPr/>
            <p:nvPr/>
          </p:nvSpPr>
          <p:spPr>
            <a:xfrm rot="5400000">
              <a:off x="5552640" y="2567880"/>
              <a:ext cx="156600" cy="131040"/>
            </a:xfrm>
            <a:prstGeom prst="rightArrow">
              <a:avLst>
                <a:gd name="adj1" fmla="val 50000"/>
                <a:gd name="adj2" fmla="val 50519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5" name="AutoShape 37_17"/>
            <p:cNvSpPr/>
            <p:nvPr/>
          </p:nvSpPr>
          <p:spPr>
            <a:xfrm rot="16200000">
              <a:off x="5553360" y="2498040"/>
              <a:ext cx="150120" cy="131040"/>
            </a:xfrm>
            <a:prstGeom prst="rightArrow">
              <a:avLst>
                <a:gd name="adj1" fmla="val 50000"/>
                <a:gd name="adj2" fmla="val 50519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6" name="AutoShape 32_8"/>
            <p:cNvSpPr/>
            <p:nvPr/>
          </p:nvSpPr>
          <p:spPr>
            <a:xfrm>
              <a:off x="812880" y="3045240"/>
              <a:ext cx="1257120" cy="311760"/>
            </a:xfrm>
            <a:prstGeom prst="roundRect">
              <a:avLst>
                <a:gd name="adj" fmla="val 2268"/>
              </a:avLst>
            </a:prstGeom>
            <a:solidFill>
              <a:schemeClr val="accent1"/>
            </a:solidFill>
            <a:ln w="127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7" name="TextBox 63_8"/>
            <p:cNvSpPr/>
            <p:nvPr/>
          </p:nvSpPr>
          <p:spPr>
            <a:xfrm>
              <a:off x="727200" y="3078360"/>
              <a:ext cx="1371600" cy="2268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uk-UA" sz="900" spc="-1" strike="noStrike">
                  <a:solidFill>
                    <a:srgbClr val="00001f"/>
                  </a:solidFill>
                  <a:latin typeface="Arial"/>
                  <a:ea typeface="DejaVu Sans"/>
                </a:rPr>
                <a:t>Тимчасові органи</a:t>
              </a:r>
              <a:endParaRPr b="0" lang="en-US" sz="900" spc="-1" strike="noStrike">
                <a:latin typeface="Arial"/>
              </a:endParaRPr>
            </a:p>
          </p:txBody>
        </p:sp>
        <p:sp>
          <p:nvSpPr>
            <p:cNvPr id="1288" name="AutoShape 32_9"/>
            <p:cNvSpPr/>
            <p:nvPr/>
          </p:nvSpPr>
          <p:spPr>
            <a:xfrm>
              <a:off x="6709320" y="1298880"/>
              <a:ext cx="1816560" cy="2334960"/>
            </a:xfrm>
            <a:prstGeom prst="roundRect">
              <a:avLst>
                <a:gd name="adj" fmla="val 9523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9" name="AutoShape 37_18"/>
            <p:cNvSpPr/>
            <p:nvPr/>
          </p:nvSpPr>
          <p:spPr>
            <a:xfrm>
              <a:off x="4285800" y="2338560"/>
              <a:ext cx="684360" cy="111960"/>
            </a:xfrm>
            <a:prstGeom prst="rightArrow">
              <a:avLst>
                <a:gd name="adj1" fmla="val 50000"/>
                <a:gd name="adj2" fmla="val 50519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0" name="AutoShape 37_19"/>
            <p:cNvSpPr/>
            <p:nvPr/>
          </p:nvSpPr>
          <p:spPr>
            <a:xfrm>
              <a:off x="4299840" y="2858760"/>
              <a:ext cx="684360" cy="111960"/>
            </a:xfrm>
            <a:prstGeom prst="rightArrow">
              <a:avLst>
                <a:gd name="adj1" fmla="val 50000"/>
                <a:gd name="adj2" fmla="val 50519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1" name="TextBox 63_9"/>
            <p:cNvSpPr/>
            <p:nvPr/>
          </p:nvSpPr>
          <p:spPr>
            <a:xfrm>
              <a:off x="6556680" y="1283400"/>
              <a:ext cx="2134800" cy="4244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uk-UA" sz="11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Сили</a:t>
              </a:r>
              <a:endParaRPr b="0" lang="en-US" sz="11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uk-UA" sz="11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цивільного захисту</a:t>
              </a:r>
              <a:endParaRPr b="0" lang="en-US" sz="1100" spc="-1" strike="noStrike">
                <a:latin typeface="Arial"/>
              </a:endParaRPr>
            </a:p>
          </p:txBody>
        </p:sp>
        <p:grpSp>
          <p:nvGrpSpPr>
            <p:cNvPr id="1292" name="Group 43_7"/>
            <p:cNvGrpSpPr/>
            <p:nvPr/>
          </p:nvGrpSpPr>
          <p:grpSpPr>
            <a:xfrm>
              <a:off x="6923160" y="2699280"/>
              <a:ext cx="1466640" cy="684360"/>
              <a:chOff x="6923160" y="2699280"/>
              <a:chExt cx="1466640" cy="684360"/>
            </a:xfrm>
          </p:grpSpPr>
          <p:sp>
            <p:nvSpPr>
              <p:cNvPr id="1293" name="AutoShape 44_9"/>
              <p:cNvSpPr/>
              <p:nvPr/>
            </p:nvSpPr>
            <p:spPr>
              <a:xfrm>
                <a:off x="6923160" y="2699280"/>
                <a:ext cx="1466640" cy="684360"/>
              </a:xfrm>
              <a:prstGeom prst="roundRect">
                <a:avLst>
                  <a:gd name="adj" fmla="val 16667"/>
                </a:avLst>
              </a:prstGeom>
              <a:solidFill>
                <a:srgbClr val="ff9999"/>
              </a:solidFill>
              <a:ln w="127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94" name="AutoShape 45_7"/>
              <p:cNvSpPr/>
              <p:nvPr/>
            </p:nvSpPr>
            <p:spPr>
              <a:xfrm>
                <a:off x="6945840" y="2741040"/>
                <a:ext cx="1415160" cy="276480"/>
              </a:xfrm>
              <a:prstGeom prst="roundRect">
                <a:avLst>
                  <a:gd name="adj" fmla="val 28356"/>
                </a:avLst>
              </a:prstGeom>
              <a:solidFill>
                <a:srgbClr val="ff9999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295" name="TextBox 67_1"/>
            <p:cNvSpPr/>
            <p:nvPr/>
          </p:nvSpPr>
          <p:spPr>
            <a:xfrm>
              <a:off x="6938280" y="2699280"/>
              <a:ext cx="1447920" cy="6980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uk-UA" sz="800" spc="-1" strike="noStrike">
                  <a:solidFill>
                    <a:srgbClr val="ffffff"/>
                  </a:solidFill>
                  <a:latin typeface="Arial"/>
                  <a:ea typeface="DejaVu Sans"/>
                </a:rPr>
                <a:t>Професійні та добровільні служби, формування функціональних і територіальних підсистем</a:t>
              </a:r>
              <a:r>
                <a:rPr b="0" lang="en-US" sz="800" spc="-1" strike="noStrike">
                  <a:solidFill>
                    <a:srgbClr val="ffffff"/>
                  </a:solidFill>
                  <a:latin typeface="Arial"/>
                  <a:ea typeface="DejaVu Sans"/>
                </a:rPr>
                <a:t> </a:t>
              </a:r>
              <a:r>
                <a:rPr b="0" lang="uk-UA" sz="800" spc="-1" strike="noStrike">
                  <a:solidFill>
                    <a:srgbClr val="ffffff"/>
                  </a:solidFill>
                  <a:latin typeface="Arial"/>
                  <a:ea typeface="DejaVu Sans"/>
                </a:rPr>
                <a:t>ЄДС ЦЗ</a:t>
              </a:r>
              <a:r>
                <a:rPr b="0" lang="en-US" sz="800" spc="-1" strike="noStrike">
                  <a:solidFill>
                    <a:srgbClr val="ffffff"/>
                  </a:solidFill>
                  <a:latin typeface="Arial"/>
                  <a:ea typeface="DejaVu Sans"/>
                </a:rPr>
                <a:t>   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1296" name="AutoShape 37_20"/>
            <p:cNvSpPr/>
            <p:nvPr/>
          </p:nvSpPr>
          <p:spPr>
            <a:xfrm>
              <a:off x="6303600" y="2860200"/>
              <a:ext cx="584280" cy="111960"/>
            </a:xfrm>
            <a:prstGeom prst="rightArrow">
              <a:avLst>
                <a:gd name="adj1" fmla="val 50000"/>
                <a:gd name="adj2" fmla="val 50519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297" name="Группа 131_1"/>
            <p:cNvGrpSpPr/>
            <p:nvPr/>
          </p:nvGrpSpPr>
          <p:grpSpPr>
            <a:xfrm>
              <a:off x="6887160" y="1773720"/>
              <a:ext cx="1460520" cy="409680"/>
              <a:chOff x="6887160" y="1773720"/>
              <a:chExt cx="1460520" cy="409680"/>
            </a:xfrm>
          </p:grpSpPr>
          <p:grpSp>
            <p:nvGrpSpPr>
              <p:cNvPr id="1298" name="Group 19_9"/>
              <p:cNvGrpSpPr/>
              <p:nvPr/>
            </p:nvGrpSpPr>
            <p:grpSpPr>
              <a:xfrm>
                <a:off x="6887160" y="1773720"/>
                <a:ext cx="1460520" cy="409680"/>
                <a:chOff x="6887160" y="1773720"/>
                <a:chExt cx="1460520" cy="409680"/>
              </a:xfrm>
            </p:grpSpPr>
            <p:sp>
              <p:nvSpPr>
                <p:cNvPr id="1299" name="AutoShape 20_13"/>
                <p:cNvSpPr/>
                <p:nvPr/>
              </p:nvSpPr>
              <p:spPr>
                <a:xfrm>
                  <a:off x="6887160" y="1773720"/>
                  <a:ext cx="1460520" cy="409680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ff9999"/>
                </a:solidFill>
                <a:ln w="25400">
                  <a:solidFill>
                    <a:srgbClr val="ffffff"/>
                  </a:solidFill>
                  <a:round/>
                </a:ln>
                <a:effectLst>
                  <a:outerShdw algn="ctr" dir="2700000" dist="53966" rotWithShape="0">
                    <a:srgbClr val="000000">
                      <a:alpha val="50000"/>
                    </a:srgbClr>
                  </a:outerShdw>
                </a:effectLst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00" name="Freeform 21_16"/>
                <p:cNvSpPr/>
                <p:nvPr/>
              </p:nvSpPr>
              <p:spPr>
                <a:xfrm>
                  <a:off x="6978960" y="1800360"/>
                  <a:ext cx="725400" cy="203760"/>
                </a:xfrm>
                <a:custGeom>
                  <a:avLst/>
                  <a:gdLst/>
                  <a:ahLst/>
                  <a:rect l="l" t="t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1301" name="Freeform 21_17"/>
              <p:cNvSpPr/>
              <p:nvPr/>
            </p:nvSpPr>
            <p:spPr>
              <a:xfrm>
                <a:off x="6931800" y="1812960"/>
                <a:ext cx="485280" cy="135720"/>
              </a:xfrm>
              <a:custGeom>
                <a:avLst/>
                <a:gdLst/>
                <a:ahLst/>
                <a:rect l="l" t="t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9e9f5"/>
                  </a:gs>
                  <a:gs pos="100000">
                    <a:srgbClr val="8b8b91"/>
                  </a:gs>
                </a:gsLst>
                <a:lin ang="27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302" name="Прямоугольник 128_1"/>
            <p:cNvSpPr/>
            <p:nvPr/>
          </p:nvSpPr>
          <p:spPr>
            <a:xfrm>
              <a:off x="6972480" y="1804320"/>
              <a:ext cx="129492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uk-UA" sz="1200" spc="-1" strike="noStrike">
                  <a:solidFill>
                    <a:srgbClr val="ffffff"/>
                  </a:solidFill>
                  <a:latin typeface="Arial"/>
                  <a:ea typeface="DejaVu Sans"/>
                </a:rPr>
                <a:t>ОРС ЦЗ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1303" name="AutoShape 37_21"/>
            <p:cNvSpPr/>
            <p:nvPr/>
          </p:nvSpPr>
          <p:spPr>
            <a:xfrm>
              <a:off x="6303600" y="2312280"/>
              <a:ext cx="653400" cy="111960"/>
            </a:xfrm>
            <a:prstGeom prst="rightArrow">
              <a:avLst>
                <a:gd name="adj1" fmla="val 50000"/>
                <a:gd name="adj2" fmla="val 50519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4" name="Rectangle 9_7"/>
            <p:cNvSpPr/>
            <p:nvPr/>
          </p:nvSpPr>
          <p:spPr>
            <a:xfrm>
              <a:off x="6989040" y="2116080"/>
              <a:ext cx="1282320" cy="379080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uk-UA" sz="800" spc="-1" strike="noStrike">
                  <a:solidFill>
                    <a:srgbClr val="c00000"/>
                  </a:solidFill>
                  <a:latin typeface="Arial"/>
                  <a:ea typeface="DejaVu Sans"/>
                </a:rPr>
                <a:t>Аварійно-рятувальні та</a:t>
              </a:r>
              <a:endParaRPr b="0" lang="en-US" sz="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uk-UA" sz="800" spc="-1" strike="noStrike">
                  <a:solidFill>
                    <a:srgbClr val="c00000"/>
                  </a:solidFill>
                  <a:latin typeface="Arial"/>
                  <a:ea typeface="DejaVu Sans"/>
                </a:rPr>
                <a:t>спеціальні формування</a:t>
              </a:r>
              <a:endParaRPr b="0" lang="en-US" sz="800" spc="-1" strike="noStrike">
                <a:latin typeface="Arial"/>
              </a:endParaRPr>
            </a:p>
          </p:txBody>
        </p:sp>
        <p:grpSp>
          <p:nvGrpSpPr>
            <p:cNvPr id="1305" name="Группа 117_1"/>
            <p:cNvGrpSpPr/>
            <p:nvPr/>
          </p:nvGrpSpPr>
          <p:grpSpPr>
            <a:xfrm>
              <a:off x="2098800" y="3137400"/>
              <a:ext cx="645840" cy="114480"/>
              <a:chOff x="2098800" y="3137400"/>
              <a:chExt cx="645840" cy="114480"/>
            </a:xfrm>
          </p:grpSpPr>
          <p:sp>
            <p:nvSpPr>
              <p:cNvPr id="1306" name="AutoShape 37_22"/>
              <p:cNvSpPr/>
              <p:nvPr/>
            </p:nvSpPr>
            <p:spPr>
              <a:xfrm>
                <a:off x="2365560" y="3137400"/>
                <a:ext cx="379080" cy="111960"/>
              </a:xfrm>
              <a:prstGeom prst="rightArrow">
                <a:avLst>
                  <a:gd name="adj1" fmla="val 50000"/>
                  <a:gd name="adj2" fmla="val 50519"/>
                </a:avLst>
              </a:prstGeom>
              <a:solidFill>
                <a:schemeClr val="bg2">
                  <a:lumMod val="50000"/>
                </a:schemeClr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07" name="AutoShape 37_23"/>
              <p:cNvSpPr/>
              <p:nvPr/>
            </p:nvSpPr>
            <p:spPr>
              <a:xfrm rot="10800000">
                <a:off x="2098800" y="3139920"/>
                <a:ext cx="379080" cy="111960"/>
              </a:xfrm>
              <a:prstGeom prst="rightArrow">
                <a:avLst>
                  <a:gd name="adj1" fmla="val 50000"/>
                  <a:gd name="adj2" fmla="val 50519"/>
                </a:avLst>
              </a:prstGeom>
              <a:solidFill>
                <a:schemeClr val="bg2">
                  <a:lumMod val="50000"/>
                </a:schemeClr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08" name="Группа 147_1"/>
            <p:cNvGrpSpPr/>
            <p:nvPr/>
          </p:nvGrpSpPr>
          <p:grpSpPr>
            <a:xfrm>
              <a:off x="2217600" y="2023560"/>
              <a:ext cx="529560" cy="114480"/>
              <a:chOff x="2217600" y="2023560"/>
              <a:chExt cx="529560" cy="114480"/>
            </a:xfrm>
          </p:grpSpPr>
          <p:sp>
            <p:nvSpPr>
              <p:cNvPr id="1309" name="AutoShape 37_24"/>
              <p:cNvSpPr/>
              <p:nvPr/>
            </p:nvSpPr>
            <p:spPr>
              <a:xfrm>
                <a:off x="2368080" y="2023560"/>
                <a:ext cx="379080" cy="111960"/>
              </a:xfrm>
              <a:prstGeom prst="rightArrow">
                <a:avLst>
                  <a:gd name="adj1" fmla="val 50000"/>
                  <a:gd name="adj2" fmla="val 50519"/>
                </a:avLst>
              </a:prstGeom>
              <a:solidFill>
                <a:schemeClr val="bg2">
                  <a:lumMod val="50000"/>
                </a:schemeClr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10" name="AutoShape 37_25"/>
              <p:cNvSpPr/>
              <p:nvPr/>
            </p:nvSpPr>
            <p:spPr>
              <a:xfrm rot="10800000">
                <a:off x="2217600" y="2026080"/>
                <a:ext cx="379080" cy="111960"/>
              </a:xfrm>
              <a:prstGeom prst="rightArrow">
                <a:avLst>
                  <a:gd name="adj1" fmla="val 50000"/>
                  <a:gd name="adj2" fmla="val 50519"/>
                </a:avLst>
              </a:prstGeom>
              <a:solidFill>
                <a:schemeClr val="bg2">
                  <a:lumMod val="50000"/>
                </a:schemeClr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311" name="AutoShape 44_10"/>
            <p:cNvSpPr/>
            <p:nvPr/>
          </p:nvSpPr>
          <p:spPr>
            <a:xfrm>
              <a:off x="755640" y="3423600"/>
              <a:ext cx="1371600" cy="4554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2" name="Text Box 53_7"/>
            <p:cNvSpPr/>
            <p:nvPr/>
          </p:nvSpPr>
          <p:spPr>
            <a:xfrm>
              <a:off x="707760" y="3461760"/>
              <a:ext cx="1447920" cy="3639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uk-UA" sz="900" spc="-1" strike="noStrike">
                  <a:solidFill>
                    <a:srgbClr val="ffffff"/>
                  </a:solidFill>
                  <a:latin typeface="Arial"/>
                  <a:ea typeface="DejaVu Sans"/>
                </a:rPr>
                <a:t>Державна система</a:t>
              </a:r>
              <a:endParaRPr b="0" lang="en-US" sz="9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uk-UA" sz="900" spc="-1" strike="noStrike">
                  <a:solidFill>
                    <a:srgbClr val="ffffff"/>
                  </a:solidFill>
                  <a:latin typeface="Arial"/>
                  <a:ea typeface="DejaVu Sans"/>
                </a:rPr>
                <a:t>пунктів управління</a:t>
              </a:r>
              <a:endParaRPr b="0" lang="en-US" sz="900" spc="-1" strike="noStrike">
                <a:latin typeface="Arial"/>
              </a:endParaRPr>
            </a:p>
          </p:txBody>
        </p:sp>
        <p:sp>
          <p:nvSpPr>
            <p:cNvPr id="1313" name="AutoShape 20_14"/>
            <p:cNvSpPr/>
            <p:nvPr/>
          </p:nvSpPr>
          <p:spPr>
            <a:xfrm>
              <a:off x="679320" y="1575360"/>
              <a:ext cx="1460520" cy="302760"/>
            </a:xfrm>
            <a:prstGeom prst="roundRect">
              <a:avLst>
                <a:gd name="adj" fmla="val 11921"/>
              </a:avLst>
            </a:prstGeom>
            <a:solidFill>
              <a:schemeClr val="accent1"/>
            </a:solidFill>
            <a:ln w="25400">
              <a:solidFill>
                <a:srgbClr val="ffffff"/>
              </a:solidFill>
              <a:round/>
            </a:ln>
            <a:effectLst>
              <a:outerShdw algn="ctr" dir="2700000" dist="53966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314" name="Группа 148_1"/>
            <p:cNvGrpSpPr/>
            <p:nvPr/>
          </p:nvGrpSpPr>
          <p:grpSpPr>
            <a:xfrm>
              <a:off x="2208240" y="1737360"/>
              <a:ext cx="529560" cy="114480"/>
              <a:chOff x="2208240" y="1737360"/>
              <a:chExt cx="529560" cy="114480"/>
            </a:xfrm>
          </p:grpSpPr>
          <p:sp>
            <p:nvSpPr>
              <p:cNvPr id="1315" name="AutoShape 37_26"/>
              <p:cNvSpPr/>
              <p:nvPr/>
            </p:nvSpPr>
            <p:spPr>
              <a:xfrm>
                <a:off x="2358720" y="1737360"/>
                <a:ext cx="379080" cy="111960"/>
              </a:xfrm>
              <a:prstGeom prst="rightArrow">
                <a:avLst>
                  <a:gd name="adj1" fmla="val 50000"/>
                  <a:gd name="adj2" fmla="val 50519"/>
                </a:avLst>
              </a:prstGeom>
              <a:solidFill>
                <a:schemeClr val="bg2">
                  <a:lumMod val="50000"/>
                </a:schemeClr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16" name="AutoShape 37_27"/>
              <p:cNvSpPr/>
              <p:nvPr/>
            </p:nvSpPr>
            <p:spPr>
              <a:xfrm rot="10800000">
                <a:off x="2208240" y="1739880"/>
                <a:ext cx="379080" cy="111960"/>
              </a:xfrm>
              <a:prstGeom prst="rightArrow">
                <a:avLst>
                  <a:gd name="adj1" fmla="val 50000"/>
                  <a:gd name="adj2" fmla="val 50519"/>
                </a:avLst>
              </a:prstGeom>
              <a:solidFill>
                <a:schemeClr val="bg2">
                  <a:lumMod val="50000"/>
                </a:schemeClr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317" name="Прямоугольник 137_1"/>
            <p:cNvSpPr/>
            <p:nvPr/>
          </p:nvSpPr>
          <p:spPr>
            <a:xfrm>
              <a:off x="793800" y="1584720"/>
              <a:ext cx="129492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uk-UA" sz="1200" spc="-1" strike="noStrike">
                  <a:solidFill>
                    <a:srgbClr val="00001f"/>
                  </a:solidFill>
                  <a:latin typeface="Arial"/>
                  <a:ea typeface="DejaVu Sans"/>
                </a:rPr>
                <a:t>РНБО</a:t>
              </a:r>
              <a:endParaRPr b="0" lang="en-US" sz="1200" spc="-1" strike="noStrike">
                <a:latin typeface="Arial"/>
              </a:endParaRPr>
            </a:p>
          </p:txBody>
        </p:sp>
        <p:grpSp>
          <p:nvGrpSpPr>
            <p:cNvPr id="1318" name="Группа 162_1"/>
            <p:cNvGrpSpPr/>
            <p:nvPr/>
          </p:nvGrpSpPr>
          <p:grpSpPr>
            <a:xfrm>
              <a:off x="2106720" y="2796480"/>
              <a:ext cx="645840" cy="114480"/>
              <a:chOff x="2106720" y="2796480"/>
              <a:chExt cx="645840" cy="114480"/>
            </a:xfrm>
          </p:grpSpPr>
          <p:sp>
            <p:nvSpPr>
              <p:cNvPr id="1319" name="AutoShape 37_28"/>
              <p:cNvSpPr/>
              <p:nvPr/>
            </p:nvSpPr>
            <p:spPr>
              <a:xfrm>
                <a:off x="2373480" y="2796480"/>
                <a:ext cx="379080" cy="111960"/>
              </a:xfrm>
              <a:prstGeom prst="rightArrow">
                <a:avLst>
                  <a:gd name="adj1" fmla="val 50000"/>
                  <a:gd name="adj2" fmla="val 50519"/>
                </a:avLst>
              </a:prstGeom>
              <a:solidFill>
                <a:schemeClr val="bg2">
                  <a:lumMod val="50000"/>
                </a:schemeClr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20" name="AutoShape 37_29"/>
              <p:cNvSpPr/>
              <p:nvPr/>
            </p:nvSpPr>
            <p:spPr>
              <a:xfrm rot="10800000">
                <a:off x="2106720" y="2799000"/>
                <a:ext cx="379080" cy="111960"/>
              </a:xfrm>
              <a:prstGeom prst="rightArrow">
                <a:avLst>
                  <a:gd name="adj1" fmla="val 50000"/>
                  <a:gd name="adj2" fmla="val 50519"/>
                </a:avLst>
              </a:prstGeom>
              <a:solidFill>
                <a:schemeClr val="bg2">
                  <a:lumMod val="50000"/>
                </a:schemeClr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321" name="AutoShape 20_15"/>
            <p:cNvSpPr/>
            <p:nvPr/>
          </p:nvSpPr>
          <p:spPr>
            <a:xfrm>
              <a:off x="755640" y="2701080"/>
              <a:ext cx="1294920" cy="245520"/>
            </a:xfrm>
            <a:prstGeom prst="roundRect">
              <a:avLst>
                <a:gd name="adj" fmla="val 11921"/>
              </a:avLst>
            </a:prstGeom>
            <a:solidFill>
              <a:schemeClr val="bg2">
                <a:lumMod val="75000"/>
              </a:schemeClr>
            </a:solidFill>
            <a:ln w="25400">
              <a:solidFill>
                <a:srgbClr val="ffffff"/>
              </a:solidFill>
              <a:round/>
            </a:ln>
            <a:effectLst>
              <a:outerShdw algn="ctr" dir="2700000" dist="53966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322" name="Прямоугольник 141_1"/>
            <p:cNvSpPr/>
            <p:nvPr/>
          </p:nvSpPr>
          <p:spPr>
            <a:xfrm>
              <a:off x="755640" y="2702880"/>
              <a:ext cx="1294920" cy="2419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uk-UA" sz="1000" spc="-1" strike="noStrike">
                  <a:solidFill>
                    <a:srgbClr val="00001f"/>
                  </a:solidFill>
                  <a:latin typeface="Arial"/>
                  <a:ea typeface="DejaVu Sans"/>
                </a:rPr>
                <a:t>КТЕБ і НС</a:t>
              </a:r>
              <a:endParaRPr b="0" lang="en-US" sz="1000" spc="-1" strike="noStrike">
                <a:latin typeface="Arial"/>
              </a:endParaRPr>
            </a:p>
          </p:txBody>
        </p:sp>
      </p:grpSp>
      <p:sp>
        <p:nvSpPr>
          <p:cNvPr id="1323" name="Прямая соединительная линия 75_1"/>
          <p:cNvSpPr/>
          <p:nvPr/>
        </p:nvSpPr>
        <p:spPr>
          <a:xfrm>
            <a:off x="2915640" y="3686400"/>
            <a:ext cx="360" cy="1800000"/>
          </a:xfrm>
          <a:prstGeom prst="line">
            <a:avLst/>
          </a:prstGeom>
          <a:ln w="19050">
            <a:solidFill>
              <a:srgbClr val="80808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4" name="Прямая соединительная линия 188_1"/>
          <p:cNvSpPr/>
          <p:nvPr/>
        </p:nvSpPr>
        <p:spPr>
          <a:xfrm flipH="1">
            <a:off x="2915640" y="4622400"/>
            <a:ext cx="144000" cy="360"/>
          </a:xfrm>
          <a:prstGeom prst="line">
            <a:avLst/>
          </a:prstGeom>
          <a:ln w="19050">
            <a:solidFill>
              <a:srgbClr val="80808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325" name="Группа 193_1"/>
          <p:cNvGrpSpPr/>
          <p:nvPr/>
        </p:nvGrpSpPr>
        <p:grpSpPr>
          <a:xfrm>
            <a:off x="2730240" y="3285000"/>
            <a:ext cx="1581480" cy="403560"/>
            <a:chOff x="2730240" y="3285000"/>
            <a:chExt cx="1581480" cy="403560"/>
          </a:xfrm>
        </p:grpSpPr>
        <p:sp>
          <p:nvSpPr>
            <p:cNvPr id="1326" name="AutoShape 44_11"/>
            <p:cNvSpPr/>
            <p:nvPr/>
          </p:nvSpPr>
          <p:spPr>
            <a:xfrm>
              <a:off x="2840400" y="3300120"/>
              <a:ext cx="1365480" cy="388440"/>
            </a:xfrm>
            <a:prstGeom prst="roundRect">
              <a:avLst>
                <a:gd name="adj" fmla="val 16667"/>
              </a:avLst>
            </a:prstGeom>
            <a:solidFill>
              <a:srgbClr val="ffdbb7"/>
            </a:solidFill>
            <a:ln w="1270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7" name="TextBox 192_1"/>
            <p:cNvSpPr/>
            <p:nvPr/>
          </p:nvSpPr>
          <p:spPr>
            <a:xfrm>
              <a:off x="2730240" y="3285000"/>
              <a:ext cx="1581480" cy="39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uk-UA" sz="1000" spc="-1" strike="noStrike">
                  <a:solidFill>
                    <a:srgbClr val="c00000"/>
                  </a:solidFill>
                  <a:latin typeface="Arial"/>
                  <a:ea typeface="DejaVu Sans"/>
                </a:rPr>
                <a:t>Підрозділи з питань цивільного захисту</a:t>
              </a:r>
              <a:endParaRPr b="0" lang="en-US" sz="10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Text Box 1_4"/>
          <p:cNvSpPr/>
          <p:nvPr/>
        </p:nvSpPr>
        <p:spPr>
          <a:xfrm>
            <a:off x="208440" y="4321080"/>
            <a:ext cx="8733960" cy="672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9" name="CustomShape 1_20"/>
          <p:cNvSpPr/>
          <p:nvPr/>
        </p:nvSpPr>
        <p:spPr>
          <a:xfrm>
            <a:off x="360" y="0"/>
            <a:ext cx="9140400" cy="711000"/>
          </a:xfrm>
          <a:prstGeom prst="rect">
            <a:avLst/>
          </a:prstGeom>
          <a:solidFill>
            <a:srgbClr val="c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СТРУКТУРНИЙ ПІДРОЗДІЛ ЦИВІЛЬНОГО ЗАХИСТУ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30" name=""/>
          <p:cNvSpPr/>
          <p:nvPr/>
        </p:nvSpPr>
        <p:spPr>
          <a:xfrm>
            <a:off x="192600" y="1662120"/>
            <a:ext cx="8710920" cy="86652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розробляє та забезпечує реалізацію регіональних програм та планів заходів у сфері цивільного захисту, зокрема спрямованих на захист населення і територій від надзвичайних ситуацій та запобігання їх виникненню;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вносить пропозиції щодо включення до проекту обласного бюджету  витрат на розвиток і функціонування органів управління та сил територіальної підсистеми цивільного захисту, систем зв’язку та централізованого оповіщення, здійснення заходів щодо захисту населення і територій від надзвичайних ситуацій, ліквідації їх наслідків.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331" name=""/>
          <p:cNvSpPr/>
          <p:nvPr/>
        </p:nvSpPr>
        <p:spPr>
          <a:xfrm>
            <a:off x="192600" y="1384920"/>
            <a:ext cx="8721360" cy="249840"/>
          </a:xfrm>
          <a:prstGeom prst="rect">
            <a:avLst/>
          </a:prstGeom>
          <a:solidFill>
            <a:srgbClr val="f6f9d4"/>
          </a:solidFill>
          <a:ln w="0">
            <a:solidFill>
              <a:srgbClr val="5983b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розроблення, забезпечення реалізації регіональних, місцевих програм та планів заходів з ЦЗ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332" name=""/>
          <p:cNvSpPr/>
          <p:nvPr/>
        </p:nvSpPr>
        <p:spPr>
          <a:xfrm>
            <a:off x="192600" y="2568960"/>
            <a:ext cx="8710920" cy="244800"/>
          </a:xfrm>
          <a:prstGeom prst="rect">
            <a:avLst/>
          </a:prstGeom>
          <a:solidFill>
            <a:srgbClr val="ffd8c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створення, керівництво та забезпечення функціонування: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333" name=""/>
          <p:cNvSpPr/>
          <p:nvPr/>
        </p:nvSpPr>
        <p:spPr>
          <a:xfrm>
            <a:off x="192600" y="3021120"/>
            <a:ext cx="1582920" cy="656280"/>
          </a:xfrm>
          <a:prstGeom prst="rect">
            <a:avLst/>
          </a:prstGeom>
          <a:solidFill>
            <a:srgbClr val="ffd8c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територіальних підсистем ЄДСЦЗ та їх ланок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334" name=""/>
          <p:cNvSpPr/>
          <p:nvPr/>
        </p:nvSpPr>
        <p:spPr>
          <a:xfrm>
            <a:off x="1920600" y="2838960"/>
            <a:ext cx="6982920" cy="117756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організовує виконання завдань територіальною підсистемою єдиної державної системи цивільного захисту;</a:t>
            </a:r>
            <a:endParaRPr b="0" lang="en-US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забезпечує отримання та доведення до місцевих органів виконавчої влади та органів місцевого самоврядування розпоряджень про переведення територіальної підсистеми цивільного захисту у вищі ступені готовності;</a:t>
            </a:r>
            <a:endParaRPr b="0" lang="en-US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організовує та бере участь у проведенні перевірок готовності органів управління та сил ланок територіальної підсистеми цивільного захисту до виконання покладених на них завдань;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335" name=""/>
          <p:cNvSpPr/>
          <p:nvPr/>
        </p:nvSpPr>
        <p:spPr>
          <a:xfrm>
            <a:off x="192600" y="4137480"/>
            <a:ext cx="1582920" cy="711000"/>
          </a:xfrm>
          <a:prstGeom prst="rect">
            <a:avLst/>
          </a:prstGeom>
          <a:solidFill>
            <a:srgbClr val="ffd8c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комісій з питань ТЕБ та НС; органів з евакуації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336" name=""/>
          <p:cNvSpPr/>
          <p:nvPr/>
        </p:nvSpPr>
        <p:spPr>
          <a:xfrm>
            <a:off x="1920600" y="4063320"/>
            <a:ext cx="6993720" cy="86652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організовує роботу обласної комісії з питань техногенно-екологічної безпеки та надзвичайних ситуацій, а в разі виникнення надзвичайних ситуацій - спеціальних комісій з їх ліквідації (за потреби), забезпечує їх функціонування;</a:t>
            </a:r>
            <a:endParaRPr b="0" lang="en-US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готує та вносить на розгляд голови обласної державної адміністрації пропозиції щодо оголошення окремих місцевостей зонами надзвичайної ситуації у разі їх виникнення;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337" name=""/>
          <p:cNvSpPr/>
          <p:nvPr/>
        </p:nvSpPr>
        <p:spPr>
          <a:xfrm>
            <a:off x="192600" y="4965840"/>
            <a:ext cx="1582920" cy="866520"/>
          </a:xfrm>
          <a:prstGeom prst="rect">
            <a:avLst/>
          </a:prstGeom>
          <a:solidFill>
            <a:srgbClr val="ffd8c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АРС, формувань і спец. служб ЦЗ, місцевої та добровільної пожежної охорони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338" name=""/>
          <p:cNvSpPr/>
          <p:nvPr/>
        </p:nvSpPr>
        <p:spPr>
          <a:xfrm>
            <a:off x="1920600" y="4978440"/>
            <a:ext cx="6993720" cy="86652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участь в організації проведення аварійно-рятувальних та інших невідкладних робіт з ліквідації наслідків надзвичайних ситуацій, координує діяльність аварійно-рятувальних служб та формувань, а також спеціалізованих служб цивільного захисту;</a:t>
            </a:r>
            <a:endParaRPr b="0" lang="en-US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координація дій обласної державної адміністрації з громадськими організаціями, формуваннями, які займаються питаннями цивільного захисту;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339" name=""/>
          <p:cNvSpPr/>
          <p:nvPr/>
        </p:nvSpPr>
        <p:spPr>
          <a:xfrm>
            <a:off x="192600" y="5973840"/>
            <a:ext cx="1582920" cy="771480"/>
          </a:xfrm>
          <a:prstGeom prst="rect">
            <a:avLst/>
          </a:prstGeom>
          <a:solidFill>
            <a:srgbClr val="ffd8c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територіальної системи централізованого оповіщення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340" name=""/>
          <p:cNvSpPr/>
          <p:nvPr/>
        </p:nvSpPr>
        <p:spPr>
          <a:xfrm>
            <a:off x="1920600" y="5914440"/>
            <a:ext cx="6982920" cy="90648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здійснює утримання, функціонування, модернізацію системи оповіщення та забезпечує постійну готовність територіальної автоматизованої системи централізованого оповіщення до дій за призначенням;</a:t>
            </a:r>
            <a:endParaRPr b="0" lang="en-US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забезпечує оповіщення керівного складу Чернігівської обласної державної адміністрації, органів управління та населення про загрозу і виникнення надзвичайних ситуацій;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341" name=""/>
          <p:cNvSpPr/>
          <p:nvPr/>
        </p:nvSpPr>
        <p:spPr>
          <a:xfrm>
            <a:off x="192600" y="741240"/>
            <a:ext cx="8721360" cy="600840"/>
          </a:xfrm>
          <a:prstGeom prst="rect">
            <a:avLst/>
          </a:prstGeom>
          <a:solidFill>
            <a:srgbClr val="dee6e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ОСНОВНЕ ЗАВДАННЯ - ЗАБЕЗПЕЧЕННЯ ЦИВІЛЬНОГО ЗАХИСТУ НА ВІДПОВІДНІЙ ТЕРИТОРІЇ 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(забезпечення реалізації державної політики у сфері захисту населення і територій від надзвичайних ситуацій техногенного і природного характеру на території області)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Text Box 1_6"/>
          <p:cNvSpPr/>
          <p:nvPr/>
        </p:nvSpPr>
        <p:spPr>
          <a:xfrm>
            <a:off x="208440" y="4321080"/>
            <a:ext cx="8733960" cy="672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3" name="CustomShape 1_21"/>
          <p:cNvSpPr/>
          <p:nvPr/>
        </p:nvSpPr>
        <p:spPr>
          <a:xfrm>
            <a:off x="360" y="0"/>
            <a:ext cx="9140400" cy="711000"/>
          </a:xfrm>
          <a:prstGeom prst="rect">
            <a:avLst/>
          </a:prstGeom>
          <a:solidFill>
            <a:srgbClr val="c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СТРУКТУРНИЙ ПІДРОЗДІЛ ЦИВІЛЬНОГО ЗАХИСТУ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44" name=""/>
          <p:cNvSpPr/>
          <p:nvPr/>
        </p:nvSpPr>
        <p:spPr>
          <a:xfrm>
            <a:off x="228600" y="1509840"/>
            <a:ext cx="1762920" cy="1099080"/>
          </a:xfrm>
          <a:prstGeom prst="rect">
            <a:avLst/>
          </a:prstGeom>
          <a:solidFill>
            <a:srgbClr val="ffd8c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фонду захисних споруд ЦЗ, планування і організація роботи з дообладнання заглиблених </a:t>
            </a: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приміщень</a:t>
            </a:r>
            <a:r>
              <a:rPr b="1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 для укриття населення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345" name=""/>
          <p:cNvSpPr/>
          <p:nvPr/>
        </p:nvSpPr>
        <p:spPr>
          <a:xfrm>
            <a:off x="2172600" y="1198440"/>
            <a:ext cx="6766920" cy="200088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організовує виконання вимог законодавства щодо створення, використання, утримання та реконструкції фонду захисних споруд цивільного захисту;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визначає потребу фонду захисних споруд цивільного захисту;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планує та організовує роботу з дообладнання або спорудження в особливий період підвальних та інших заглиблених приміщень для укриття населення;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готує пропозиції щодо прийняття рішень про подальше використання захисних споруд цивільного захисту державної та комунальної власності;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організовує облік захисних споруд цивільного захисту;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здійснює контроль за утриманням та станом готовності захисних споруд цивільного захисту;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організовує проведення технічної інвентаризації захисних споруд цивільного захисту, виключення їх за погодженням з центральним органом виконавчої влади, який забезпечує формування та реалізує державну політику у сфері цивільного захисту, з фонду таких споруд;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346" name=""/>
          <p:cNvSpPr/>
          <p:nvPr/>
        </p:nvSpPr>
        <p:spPr>
          <a:xfrm>
            <a:off x="228600" y="3453840"/>
            <a:ext cx="1762920" cy="827280"/>
          </a:xfrm>
          <a:prstGeom prst="rect">
            <a:avLst/>
          </a:prstGeom>
          <a:solidFill>
            <a:srgbClr val="ffd8c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накопичення і підтримання у готовності ЗІЗ для населення (ПЗХЗ, АЕС) та формувань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347" name=""/>
          <p:cNvSpPr/>
          <p:nvPr/>
        </p:nvSpPr>
        <p:spPr>
          <a:xfrm>
            <a:off x="2172600" y="3610440"/>
            <a:ext cx="6766920" cy="51480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організовує заходи щодо накопичення і підтримання у готовності засобів індивідуального захисту для населення, яке проживає у прогнозованих зонах хімічного забруднення;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348" name=""/>
          <p:cNvSpPr/>
          <p:nvPr/>
        </p:nvSpPr>
        <p:spPr>
          <a:xfrm>
            <a:off x="228600" y="4822200"/>
            <a:ext cx="1762920" cy="599760"/>
          </a:xfrm>
          <a:prstGeom prst="rect">
            <a:avLst/>
          </a:prstGeom>
          <a:solidFill>
            <a:srgbClr val="ffd8c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матеріальних резервів для запобігання та ліквідації наслідків НС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349" name=""/>
          <p:cNvSpPr/>
          <p:nvPr/>
        </p:nvSpPr>
        <p:spPr>
          <a:xfrm>
            <a:off x="2172600" y="4762800"/>
            <a:ext cx="6766920" cy="72252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організовує та в установленому порядку здійснює контроль за створенням, накопиченням, збереженням, розподілом та цільовим використанням матеріальних резервів для запобігання виникненню надзвичайних ситуацій та ліквідації їх наслідків; забезпечує відповідно до чинного законодавства утримання складів з матеріально-технічними ресурсами регіонального матеріального резерву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350" name=""/>
          <p:cNvSpPr/>
          <p:nvPr/>
        </p:nvSpPr>
        <p:spPr>
          <a:xfrm>
            <a:off x="228600" y="840960"/>
            <a:ext cx="8710920" cy="244800"/>
          </a:xfrm>
          <a:prstGeom prst="rect">
            <a:avLst/>
          </a:prstGeom>
          <a:solidFill>
            <a:srgbClr val="ffd8c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створення, керівництво та забезпечення функціонування:</a:t>
            </a:r>
            <a:endParaRPr b="0" lang="en-US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CustomShape 1"/>
          <p:cNvSpPr/>
          <p:nvPr/>
        </p:nvSpPr>
        <p:spPr>
          <a:xfrm>
            <a:off x="0" y="0"/>
            <a:ext cx="9140400" cy="732960"/>
          </a:xfrm>
          <a:prstGeom prst="rect">
            <a:avLst/>
          </a:prstGeom>
          <a:solidFill>
            <a:srgbClr val="c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НОРМАТИВНО - ПРАВОВІ ЗАСАДИ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860" name="Рисунок 409" descr=""/>
          <p:cNvPicPr/>
          <p:nvPr/>
        </p:nvPicPr>
        <p:blipFill>
          <a:blip r:embed="rId1"/>
          <a:stretch/>
        </p:blipFill>
        <p:spPr>
          <a:xfrm>
            <a:off x="357120" y="857160"/>
            <a:ext cx="8385120" cy="2228760"/>
          </a:xfrm>
          <a:prstGeom prst="rect">
            <a:avLst/>
          </a:prstGeom>
          <a:ln w="0">
            <a:noFill/>
          </a:ln>
        </p:spPr>
      </p:pic>
      <p:pic>
        <p:nvPicPr>
          <p:cNvPr id="861" name="Рисунок 410" descr=""/>
          <p:cNvPicPr/>
          <p:nvPr/>
        </p:nvPicPr>
        <p:blipFill>
          <a:blip r:embed="rId2"/>
          <a:stretch/>
        </p:blipFill>
        <p:spPr>
          <a:xfrm>
            <a:off x="437400" y="3096000"/>
            <a:ext cx="8275320" cy="1580760"/>
          </a:xfrm>
          <a:prstGeom prst="rect">
            <a:avLst/>
          </a:prstGeom>
          <a:ln w="0">
            <a:noFill/>
          </a:ln>
        </p:spPr>
      </p:pic>
      <p:pic>
        <p:nvPicPr>
          <p:cNvPr id="862" name="Рисунок 411" descr=""/>
          <p:cNvPicPr/>
          <p:nvPr/>
        </p:nvPicPr>
        <p:blipFill>
          <a:blip r:embed="rId3"/>
          <a:stretch/>
        </p:blipFill>
        <p:spPr>
          <a:xfrm>
            <a:off x="397800" y="4752000"/>
            <a:ext cx="8354520" cy="165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Text Box 1_8"/>
          <p:cNvSpPr/>
          <p:nvPr/>
        </p:nvSpPr>
        <p:spPr>
          <a:xfrm>
            <a:off x="208440" y="4321080"/>
            <a:ext cx="8733960" cy="672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2" name="CustomShape 1_23"/>
          <p:cNvSpPr/>
          <p:nvPr/>
        </p:nvSpPr>
        <p:spPr>
          <a:xfrm>
            <a:off x="360" y="0"/>
            <a:ext cx="9140400" cy="711000"/>
          </a:xfrm>
          <a:prstGeom prst="rect">
            <a:avLst/>
          </a:prstGeom>
          <a:solidFill>
            <a:srgbClr val="c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СТРУКТУРНИЙ ПІДРОЗДІЛ ЦИВІЛЬНОГО ЗАХИСТУ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53" name=""/>
          <p:cNvSpPr/>
          <p:nvPr/>
        </p:nvSpPr>
        <p:spPr>
          <a:xfrm>
            <a:off x="228600" y="756720"/>
            <a:ext cx="8733960" cy="349200"/>
          </a:xfrm>
          <a:prstGeom prst="rect">
            <a:avLst/>
          </a:prstGeom>
          <a:solidFill>
            <a:srgbClr val="dee6e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КООРДИНАЦІЯ ВИКОНАННЯ ЗАВДАНЬ ТЕРИТОРІАЛЬНИМИ ПІДСИСТЕМАМИ ТА ЇХ ЛАНКАМИ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354" name=""/>
          <p:cNvSpPr/>
          <p:nvPr/>
        </p:nvSpPr>
        <p:spPr>
          <a:xfrm>
            <a:off x="228600" y="1564200"/>
            <a:ext cx="8710920" cy="205596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забезпечує підтримання в стані готовності до застосування заміського пункту управління Чернігівської обласної державної адміністрації в мирний час та організовує його роботу в особливий період;</a:t>
            </a:r>
            <a:endParaRPr b="0" lang="en-US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забезпечує отримання та доведення до місцевих органів виконавчої влади та органів місцевого самоврядування розпоряджень про переведення територіальної підсистеми цивільного захисту у вищі ступені готовності;</a:t>
            </a:r>
            <a:endParaRPr b="0" lang="en-US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взаємодіє з центральним органом виконавчої влади, який забезпечує формування та реалізує державну політику у сфері цивільного захисту, щодо виконання завдань цивільного захисту;</a:t>
            </a:r>
            <a:endParaRPr b="0" lang="en-US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здійснює державний контроль за дотриманням підприємствами, установами та організаціями правил, норм, стандартів у сфері захисту населення і територій від надзвичайних ситуацій техногенного і природного характеру.</a:t>
            </a:r>
            <a:endParaRPr b="0" lang="en-US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контролює в межах повноважень місцеві органи виконавчої влади, органи місцевого самоврядування та надає методичну допомогу у сфері цивільного захисту;</a:t>
            </a:r>
            <a:endParaRPr b="0" lang="en-US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координує діяльність структурних підрозділів районних державних адміністрацій і міських рад (виконкомів), що виконують завдання цивільного захисту;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355" name=""/>
          <p:cNvSpPr/>
          <p:nvPr/>
        </p:nvSpPr>
        <p:spPr>
          <a:xfrm>
            <a:off x="228600" y="1133280"/>
            <a:ext cx="8710920" cy="399960"/>
          </a:xfrm>
          <a:prstGeom prst="rect">
            <a:avLst/>
          </a:prstGeom>
          <a:solidFill>
            <a:srgbClr val="f6f9d4"/>
          </a:solidFill>
          <a:ln w="0">
            <a:solidFill>
              <a:srgbClr val="5983b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забезпечення готовності органів управління та підпорядкованих їм сил ЦЗ, організація і проведення підготовки керівного складу та фахівців органів виконавчої влади, органів місцевого самоврядування, суб’єктів господарювання;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356" name=""/>
          <p:cNvSpPr/>
          <p:nvPr/>
        </p:nvSpPr>
        <p:spPr>
          <a:xfrm>
            <a:off x="228600" y="3996000"/>
            <a:ext cx="8710920" cy="80352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забезпечує у межах своїх повноважень виконання завдань мобілізаційної підготовки, цивільного захисту населення, дотримання вимог законодавства з охорони праці, пожежної безпеки;</a:t>
            </a:r>
            <a:endParaRPr b="0" lang="en-US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інформує населення про стан природно-техногенної безпеки та заходи, що здійснюються на території області з метою захисту населення і територій від надзвичайних ситуацій техногенного і природного характеру;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357" name=""/>
          <p:cNvSpPr/>
          <p:nvPr/>
        </p:nvSpPr>
        <p:spPr>
          <a:xfrm>
            <a:off x="228600" y="3697560"/>
            <a:ext cx="8710920" cy="249840"/>
          </a:xfrm>
          <a:prstGeom prst="rect">
            <a:avLst/>
          </a:prstGeom>
          <a:solidFill>
            <a:srgbClr val="f6f9d4"/>
          </a:solidFill>
          <a:ln w="0">
            <a:solidFill>
              <a:srgbClr val="5983b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організація та здійснення заходів щодо захисту населення і територій від надзвичайних ситуацій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358" name=""/>
          <p:cNvSpPr/>
          <p:nvPr/>
        </p:nvSpPr>
        <p:spPr>
          <a:xfrm>
            <a:off x="228600" y="6085080"/>
            <a:ext cx="8710920" cy="54324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організовує проведення відновлювальних робіт з ліквідації наслідків надзвичайних ситуацій;</a:t>
            </a:r>
            <a:endParaRPr b="0" lang="en-US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забезпечує ефективне і цільове використання коштів резервного фонду обласного бюджету для ліквідації наслідків надзвичайних ситуацій;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100" spc="-1" strike="noStrike">
              <a:latin typeface="Arial"/>
            </a:endParaRPr>
          </a:p>
        </p:txBody>
      </p:sp>
      <p:sp>
        <p:nvSpPr>
          <p:cNvPr id="1359" name=""/>
          <p:cNvSpPr/>
          <p:nvPr/>
        </p:nvSpPr>
        <p:spPr>
          <a:xfrm>
            <a:off x="228600" y="3661560"/>
            <a:ext cx="8710920" cy="249840"/>
          </a:xfrm>
          <a:prstGeom prst="rect">
            <a:avLst/>
          </a:prstGeom>
          <a:solidFill>
            <a:srgbClr val="f6f9d4"/>
          </a:solidFill>
          <a:ln w="0">
            <a:solidFill>
              <a:srgbClr val="5983b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організація та здійснення заходів щодо захисту населення і територій від надзвичайних ситуацій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360" name=""/>
          <p:cNvSpPr/>
          <p:nvPr/>
        </p:nvSpPr>
        <p:spPr>
          <a:xfrm>
            <a:off x="228600" y="4849560"/>
            <a:ext cx="8710920" cy="249840"/>
          </a:xfrm>
          <a:prstGeom prst="rect">
            <a:avLst/>
          </a:prstGeom>
          <a:solidFill>
            <a:srgbClr val="f6f9d4"/>
          </a:solidFill>
          <a:ln w="0">
            <a:solidFill>
              <a:srgbClr val="5983b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проведення моніторингу і прогнозування виникнення надзвичайних ситуацій, планування заходів ЦЗ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361" name=""/>
          <p:cNvSpPr/>
          <p:nvPr/>
        </p:nvSpPr>
        <p:spPr>
          <a:xfrm>
            <a:off x="228960" y="5148000"/>
            <a:ext cx="8710560" cy="56592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участь у проведенні моніторингу надзвичайних ситуацій;</a:t>
            </a:r>
            <a:endParaRPr b="0" lang="en-US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участь у прогнозуванні ймовірності виникнення надзвичайних ситуацій техногенного характеру, руйнуванні територій за наявністю потенційно небезпечних об’єктів і об’єктів підвищеної небезпеки та загроз природного характеру;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362" name=""/>
          <p:cNvSpPr/>
          <p:nvPr/>
        </p:nvSpPr>
        <p:spPr>
          <a:xfrm>
            <a:off x="228600" y="5749560"/>
            <a:ext cx="8710920" cy="249840"/>
          </a:xfrm>
          <a:prstGeom prst="rect">
            <a:avLst/>
          </a:prstGeom>
          <a:solidFill>
            <a:srgbClr val="f6f9d4"/>
          </a:solidFill>
          <a:ln w="0">
            <a:solidFill>
              <a:srgbClr val="5983b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ліквідація наслідків надзвичайних ситуацій</a:t>
            </a:r>
            <a:endParaRPr b="0" lang="en-US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Text Box 1_10"/>
          <p:cNvSpPr/>
          <p:nvPr/>
        </p:nvSpPr>
        <p:spPr>
          <a:xfrm>
            <a:off x="208440" y="4321080"/>
            <a:ext cx="8733960" cy="672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4" name="CustomShape 1_24"/>
          <p:cNvSpPr/>
          <p:nvPr/>
        </p:nvSpPr>
        <p:spPr>
          <a:xfrm>
            <a:off x="360" y="0"/>
            <a:ext cx="9140400" cy="711000"/>
          </a:xfrm>
          <a:prstGeom prst="rect">
            <a:avLst/>
          </a:prstGeom>
          <a:solidFill>
            <a:srgbClr val="c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СТРУКТУРНИЙ ПІДРОЗДІЛ ЦИВІЛЬНОГО ЗАХИСТУ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65" name=""/>
          <p:cNvSpPr/>
          <p:nvPr/>
        </p:nvSpPr>
        <p:spPr>
          <a:xfrm>
            <a:off x="277200" y="792720"/>
            <a:ext cx="8637120" cy="372240"/>
          </a:xfrm>
          <a:prstGeom prst="rect">
            <a:avLst/>
          </a:prstGeom>
          <a:solidFill>
            <a:srgbClr val="dee6e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КООРДИНАЦІЯ ВИКОНАННЯ ЗАВДАНЬ ТЕРИТОРІАЛЬНИМИ ПІДСИСТЕМАМИ ТА ЇХ ЛАНКАМИ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366" name=""/>
          <p:cNvSpPr/>
          <p:nvPr/>
        </p:nvSpPr>
        <p:spPr>
          <a:xfrm>
            <a:off x="228600" y="1241280"/>
            <a:ext cx="8685720" cy="249840"/>
          </a:xfrm>
          <a:prstGeom prst="rect">
            <a:avLst/>
          </a:prstGeom>
          <a:solidFill>
            <a:srgbClr val="f6f9d4"/>
          </a:solidFill>
          <a:ln w="0">
            <a:solidFill>
              <a:srgbClr val="5983b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забезпечення сталого функціонування суб’єктів господарювання і територій в особливий період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367" name=""/>
          <p:cNvSpPr/>
          <p:nvPr/>
        </p:nvSpPr>
        <p:spPr>
          <a:xfrm>
            <a:off x="228600" y="3067560"/>
            <a:ext cx="8685720" cy="249840"/>
          </a:xfrm>
          <a:prstGeom prst="rect">
            <a:avLst/>
          </a:prstGeom>
          <a:solidFill>
            <a:srgbClr val="f6f9d4"/>
          </a:solidFill>
          <a:ln w="0">
            <a:solidFill>
              <a:srgbClr val="5983b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навчання населення щодо поведінки та дій у разі виникнення надзвичайної ситуації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368" name=""/>
          <p:cNvSpPr/>
          <p:nvPr/>
        </p:nvSpPr>
        <p:spPr>
          <a:xfrm>
            <a:off x="228600" y="4174200"/>
            <a:ext cx="8685720" cy="249840"/>
          </a:xfrm>
          <a:prstGeom prst="rect">
            <a:avLst/>
          </a:prstGeom>
          <a:solidFill>
            <a:srgbClr val="f6f9d4"/>
          </a:solidFill>
          <a:ln w="0">
            <a:solidFill>
              <a:srgbClr val="5983b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здійснення заходів щодо соціального захисту постраждалого населення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369" name=""/>
          <p:cNvSpPr/>
          <p:nvPr/>
        </p:nvSpPr>
        <p:spPr>
          <a:xfrm>
            <a:off x="228600" y="1600560"/>
            <a:ext cx="8685720" cy="137016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готує пропозиції щодо віднесення міст до груп цивільного захисту та подає їх центральному органу виконавчої влади, який забезпечує формування та реалізує державну політику у сфері цивільного захисту;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готує пропозиції щодо віднесення суб’єктів господарювання до категорії цивільного захисту та затвердження їх переліку у порядку, що встановлюється Кабінетом Міністрів України;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бере участь у реалізації інженерно-технічних заходів цивільного захисту при розробленні містобудівної та проектної документації, у тому числі заходів, спрямованих на збереження сталого функціонування суб’єктів господарювання, що належать до сфери управління місцевих державних адміністрацій, органів місцевого самоврядування, в особливий період;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370" name=""/>
          <p:cNvSpPr/>
          <p:nvPr/>
        </p:nvSpPr>
        <p:spPr>
          <a:xfrm>
            <a:off x="228600" y="3400920"/>
            <a:ext cx="8685720" cy="66384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бере участь в організації навчання з питань цивільного захисту, техногенної та пожежної безпеки посадових осіб місцевих державних адміністрацій, суб’єктів господарювання, що належать до сфери їх управління, керівників та їх заступників, а також, підготовці населення до дій у надзвичайних ситуаціях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371" name=""/>
          <p:cNvSpPr/>
          <p:nvPr/>
        </p:nvSpPr>
        <p:spPr>
          <a:xfrm>
            <a:off x="228600" y="4552920"/>
            <a:ext cx="8685720" cy="71100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Забезпечує ефективне і цільове використання коштів резервного фонду обласного бюджету для надання матеріальної та фінансової допомоги населенню, яке постраждало внаслідок надзвичайних ситуацій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бере участь в організації та забезпеченні життєдіяльності постраждалих від надзвичайних ситуацій, а також під час ведення воєнних (бойових) дій або внаслідок таких дій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372" name=""/>
          <p:cNvSpPr/>
          <p:nvPr/>
        </p:nvSpPr>
        <p:spPr>
          <a:xfrm>
            <a:off x="252360" y="5436720"/>
            <a:ext cx="8661960" cy="372240"/>
          </a:xfrm>
          <a:prstGeom prst="rect">
            <a:avLst/>
          </a:prstGeom>
          <a:solidFill>
            <a:srgbClr val="dee6e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ЗАБЕЗПЕЧЕННЯ ПОЖЕЖНОЇ БЕЗПЕКИ НА ВІДПОВІДНИХ ТЕРИТОРІЯХ ТА ОБ’ЄКТАХ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373" name=""/>
          <p:cNvSpPr/>
          <p:nvPr/>
        </p:nvSpPr>
        <p:spPr>
          <a:xfrm>
            <a:off x="228600" y="6012720"/>
            <a:ext cx="8685720" cy="372240"/>
          </a:xfrm>
          <a:prstGeom prst="rect">
            <a:avLst/>
          </a:prstGeom>
          <a:solidFill>
            <a:srgbClr val="dee6e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ВИКОНАННЯ ІНШИХ ЗАВДАНЬ І ЗАХОДІВ ЦЗ, ПЕРЕДБАЧЕНИХ КОДЕКСОМ ТА ІНШИМИ ЗАКОНОДАВЧИМИ АКТАМИ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CustomShape 1_0"/>
          <p:cNvSpPr/>
          <p:nvPr/>
        </p:nvSpPr>
        <p:spPr>
          <a:xfrm>
            <a:off x="360" y="0"/>
            <a:ext cx="9140040" cy="933480"/>
          </a:xfrm>
          <a:prstGeom prst="rect">
            <a:avLst/>
          </a:prstGeom>
          <a:solidFill>
            <a:srgbClr val="d00f0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75" name="Рисунок 425_1" descr=""/>
          <p:cNvPicPr/>
          <p:nvPr/>
        </p:nvPicPr>
        <p:blipFill>
          <a:blip r:embed="rId1"/>
          <a:stretch/>
        </p:blipFill>
        <p:spPr>
          <a:xfrm>
            <a:off x="161640" y="1571760"/>
            <a:ext cx="1869120" cy="3825720"/>
          </a:xfrm>
          <a:prstGeom prst="rect">
            <a:avLst/>
          </a:prstGeom>
          <a:ln w="0">
            <a:noFill/>
          </a:ln>
          <a:effectLst>
            <a:outerShdw dir="2700000" dist="101823">
              <a:srgbClr val="808080"/>
            </a:outerShdw>
          </a:effectLst>
        </p:spPr>
      </p:pic>
      <p:sp>
        <p:nvSpPr>
          <p:cNvPr id="1376" name="CustomShape 3_1"/>
          <p:cNvSpPr/>
          <p:nvPr/>
        </p:nvSpPr>
        <p:spPr>
          <a:xfrm>
            <a:off x="360" y="160920"/>
            <a:ext cx="9140400" cy="572400"/>
          </a:xfrm>
          <a:prstGeom prst="rect">
            <a:avLst/>
          </a:prstGeom>
          <a:solidFill>
            <a:srgbClr val="c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НАПРЯМКИ УДОСКОНАЛЕННЯ ЗАКОНОДАВСТВА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У СФЕРІ ЦИВІЛЬНОГО ЗАХИСТУ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77" name="CustomShape 4_1"/>
          <p:cNvSpPr/>
          <p:nvPr/>
        </p:nvSpPr>
        <p:spPr>
          <a:xfrm>
            <a:off x="2500200" y="1071720"/>
            <a:ext cx="6487920" cy="514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uk-UA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endParaRPr b="0" lang="en-US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uk-UA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1" lang="uk-UA" sz="1500" spc="-1" strike="noStrike">
                <a:solidFill>
                  <a:srgbClr val="000000"/>
                </a:solidFill>
                <a:latin typeface="Arial"/>
                <a:ea typeface="DejaVu Sans"/>
              </a:rPr>
              <a:t>За сприяння ДСНС у Верховній Раді України зареєстровано проект Закону України </a:t>
            </a:r>
            <a:r>
              <a:rPr b="1" i="1" lang="uk-UA" sz="1500" spc="-1" strike="noStrike">
                <a:solidFill>
                  <a:srgbClr val="ff0000"/>
                </a:solidFill>
                <a:latin typeface="Arial"/>
                <a:ea typeface="DejaVu Sans"/>
              </a:rPr>
              <a:t>“Про внесення змін до деяких законодавчих актів України щодо вдосконалення законодавства з питань цивільного захисту” </a:t>
            </a:r>
            <a:r>
              <a:rPr b="1" i="1" lang="uk-UA" sz="1500" spc="-1" strike="noStrike">
                <a:solidFill>
                  <a:srgbClr val="1818ff"/>
                </a:solidFill>
                <a:latin typeface="Arial"/>
                <a:ea typeface="DejaVu Sans"/>
              </a:rPr>
              <a:t>(№ 5608 від 03.06.2021).</a:t>
            </a:r>
            <a:endParaRPr b="0" lang="en-US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uk-UA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1" lang="uk-UA" sz="1500" spc="-1" strike="noStrike">
                <a:solidFill>
                  <a:srgbClr val="000000"/>
                </a:solidFill>
                <a:latin typeface="Arial"/>
                <a:ea typeface="DejaVu Sans"/>
              </a:rPr>
              <a:t>Необхідність внесення відповідних змін зумовлена процесами, що відбуваються в державі у зв'язку </a:t>
            </a:r>
            <a:r>
              <a:rPr b="1" lang="uk-UA" sz="1500" spc="-1" strike="noStrike">
                <a:solidFill>
                  <a:srgbClr val="ff0000"/>
                </a:solidFill>
                <a:latin typeface="Arial"/>
                <a:ea typeface="DejaVu Sans"/>
              </a:rPr>
              <a:t>із децентралізацією влади</a:t>
            </a:r>
            <a:r>
              <a:rPr b="1" lang="uk-UA" sz="1500" spc="-1" strike="noStrike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b="1" lang="uk-UA" sz="1500" spc="-1" strike="noStrike">
                <a:solidFill>
                  <a:srgbClr val="ff0000"/>
                </a:solidFill>
                <a:latin typeface="Arial"/>
                <a:ea typeface="DejaVu Sans"/>
              </a:rPr>
              <a:t>реформуванням системи безпеки і оборони</a:t>
            </a:r>
            <a:r>
              <a:rPr b="1" lang="uk-UA" sz="1500" spc="-1" strike="noStrike">
                <a:solidFill>
                  <a:srgbClr val="000000"/>
                </a:solidFill>
                <a:latin typeface="Arial"/>
                <a:ea typeface="DejaVu Sans"/>
              </a:rPr>
              <a:t> держави, а також </a:t>
            </a:r>
            <a:br/>
            <a:r>
              <a:rPr b="1" lang="uk-UA" sz="1500" spc="-1" strike="noStrike">
                <a:solidFill>
                  <a:srgbClr val="ff0000"/>
                </a:solidFill>
                <a:latin typeface="Arial"/>
                <a:ea typeface="DejaVu Sans"/>
              </a:rPr>
              <a:t>передачею окремих повноважень</a:t>
            </a:r>
            <a:r>
              <a:rPr b="1" lang="uk-UA" sz="1500" spc="-1" strike="noStrike">
                <a:solidFill>
                  <a:srgbClr val="000000"/>
                </a:solidFill>
                <a:latin typeface="Arial"/>
                <a:ea typeface="DejaVu Sans"/>
              </a:rPr>
              <a:t> у сфері цивільного захисту від державних органів</a:t>
            </a:r>
            <a:r>
              <a:rPr b="1" lang="uk-UA" sz="1500" spc="-1" strike="noStrike">
                <a:solidFill>
                  <a:srgbClr val="ff0000"/>
                </a:solidFill>
                <a:latin typeface="Arial"/>
                <a:ea typeface="DejaVu Sans"/>
              </a:rPr>
              <a:t> до органів місцевого самоврядування</a:t>
            </a:r>
            <a:r>
              <a:rPr b="1" lang="uk-UA" sz="15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US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br/>
            <a:r>
              <a:rPr b="0" lang="uk-UA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1" lang="uk-UA" sz="1500" spc="-1" strike="noStrike">
                <a:solidFill>
                  <a:srgbClr val="000000"/>
                </a:solidFill>
                <a:latin typeface="Arial"/>
                <a:ea typeface="DejaVu Sans"/>
              </a:rPr>
              <a:t>Також цим законопроектом передбачено внесення змін до </a:t>
            </a:r>
            <a:br/>
            <a:r>
              <a:rPr b="1" i="1" lang="uk-UA" sz="1500" spc="-1" strike="noStrike">
                <a:solidFill>
                  <a:srgbClr val="1818ff"/>
                </a:solidFill>
                <a:latin typeface="Arial"/>
                <a:ea typeface="DejaVu Sans"/>
              </a:rPr>
              <a:t>Законів України «Про транспорт», «Про правовий режим надзвичайного стану», «Про автомобільний транспорт», </a:t>
            </a:r>
            <a:br/>
            <a:r>
              <a:rPr b="1" i="1" lang="uk-UA" sz="1500" spc="-1" strike="noStrike">
                <a:solidFill>
                  <a:srgbClr val="1818ff"/>
                </a:solidFill>
                <a:latin typeface="Arial"/>
                <a:ea typeface="DejaVu Sans"/>
              </a:rPr>
              <a:t>«Про регулювання містобудівної діяльності», </a:t>
            </a:r>
            <a:r>
              <a:rPr b="1" i="1" lang="uk-UA" sz="1500" spc="-1" strike="noStrike">
                <a:solidFill>
                  <a:srgbClr val="1818ff"/>
                </a:solidFill>
                <a:latin typeface="Arial"/>
                <a:ea typeface="Times New Roman"/>
              </a:rPr>
              <a:t>«Про протимінну діяльність в Україні» </a:t>
            </a:r>
            <a:r>
              <a:rPr b="1" lang="uk-UA" sz="1500" spc="-1" strike="noStrike">
                <a:solidFill>
                  <a:srgbClr val="000000"/>
                </a:solidFill>
                <a:latin typeface="Arial"/>
                <a:ea typeface="Times New Roman"/>
              </a:rPr>
              <a:t>щодо реалізації заходів цивільного захисту</a:t>
            </a:r>
            <a:r>
              <a:rPr b="1" lang="uk-UA" sz="15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"/>
          <p:cNvSpPr/>
          <p:nvPr/>
        </p:nvSpPr>
        <p:spPr>
          <a:xfrm>
            <a:off x="457200" y="1352520"/>
            <a:ext cx="8227440" cy="48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5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Законопроектом (№5608 від 03.06.2021) передбачається:</a:t>
            </a:r>
            <a:endParaRPr b="0" lang="en-US" sz="15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en-US" sz="1500" spc="-1" strike="noStrike">
                <a:solidFill>
                  <a:srgbClr val="ff0000"/>
                </a:solidFill>
                <a:latin typeface="Arial"/>
                <a:ea typeface="DejaVu Sans"/>
              </a:rPr>
              <a:t>усунення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термінологічних та змістовних </a:t>
            </a:r>
            <a:r>
              <a:rPr b="0" lang="en-US" sz="1500" spc="-1" strike="noStrike">
                <a:solidFill>
                  <a:srgbClr val="ff0000"/>
                </a:solidFill>
                <a:latin typeface="Arial"/>
                <a:ea typeface="DejaVu Sans"/>
              </a:rPr>
              <a:t>неузгодженостей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у Кодексі;</a:t>
            </a:r>
            <a:endParaRPr b="0" lang="en-US" sz="15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en-US" sz="1500" spc="-1" strike="noStrike">
                <a:solidFill>
                  <a:srgbClr val="ff0000"/>
                </a:solidFill>
                <a:latin typeface="Arial"/>
                <a:ea typeface="DejaVu Sans"/>
              </a:rPr>
              <a:t>уточнення завдань, прав та обов'язків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у сфері цивільного захисту суб'єктів господарювання та громадян;</a:t>
            </a:r>
            <a:endParaRPr b="0" lang="en-US" sz="15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en-US" sz="1500" spc="-1" strike="noStrike">
                <a:solidFill>
                  <a:srgbClr val="ff0000"/>
                </a:solidFill>
                <a:latin typeface="Arial"/>
                <a:ea typeface="DejaVu Sans"/>
              </a:rPr>
              <a:t>удосконалення організації захисту населення і територій від надзвичайних ситуацій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i="1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(з урахуванням досвіду європейських країн у сфері реагування на надзвичайні ситуації та ліквідації їх наслідків, а також досвіду, отриманого під час організації захисту населення в умовах збройного конфлікту на сході країни)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, зокрема:</a:t>
            </a:r>
            <a:endParaRPr b="0" lang="en-US" sz="15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en-US" sz="1500" spc="-1" strike="noStrike">
                <a:solidFill>
                  <a:srgbClr val="ff0000"/>
                </a:solidFill>
                <a:latin typeface="Arial"/>
                <a:ea typeface="DejaVu Sans"/>
              </a:rPr>
              <a:t>інженерного, радіаційного і хімічного захисту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населення і територій;</a:t>
            </a:r>
            <a:endParaRPr b="0" lang="en-US" sz="15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en-US" sz="1500" spc="-1" strike="noStrike">
                <a:solidFill>
                  <a:srgbClr val="ff0000"/>
                </a:solidFill>
                <a:latin typeface="Arial"/>
                <a:ea typeface="DejaVu Sans"/>
              </a:rPr>
              <a:t>укриття населення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у фонді захисних споруд цивільного захисту;</a:t>
            </a:r>
            <a:endParaRPr b="0" lang="en-US" sz="15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заходів з </a:t>
            </a:r>
            <a:r>
              <a:rPr b="0" lang="en-US" sz="1500" spc="-1" strike="noStrike">
                <a:solidFill>
                  <a:srgbClr val="ff0000"/>
                </a:solidFill>
                <a:latin typeface="Arial"/>
                <a:ea typeface="DejaVu Sans"/>
              </a:rPr>
              <a:t>евакуації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;</a:t>
            </a:r>
            <a:endParaRPr b="0" lang="en-US" sz="15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en-US" sz="1500" spc="-1" strike="noStrike">
                <a:solidFill>
                  <a:srgbClr val="ff0000"/>
                </a:solidFill>
                <a:latin typeface="Arial"/>
                <a:ea typeface="DejaVu Sans"/>
              </a:rPr>
              <a:t>навчання населення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діям у надзвичайних ситуаціях;</a:t>
            </a:r>
            <a:endParaRPr b="0" lang="en-US" sz="15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en-US" sz="1500" spc="-1" strike="noStrike">
                <a:solidFill>
                  <a:srgbClr val="ff0000"/>
                </a:solidFill>
                <a:latin typeface="Arial"/>
                <a:ea typeface="DejaVu Sans"/>
              </a:rPr>
              <a:t>узгодження окремих положень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Кодексу із Законом України «Про протимінну діяльність в Україні» та розподілу повноважень керівників гасіння пожежі на об’єктах і територіях, у підземних спорудах та територіях лісового і природно-заповідного фонду.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379" name="CustomShape 1_7"/>
          <p:cNvSpPr/>
          <p:nvPr/>
        </p:nvSpPr>
        <p:spPr>
          <a:xfrm>
            <a:off x="360" y="0"/>
            <a:ext cx="9140040" cy="933480"/>
          </a:xfrm>
          <a:prstGeom prst="rect">
            <a:avLst/>
          </a:prstGeom>
          <a:solidFill>
            <a:srgbClr val="d00f0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0" name="CustomShape 3_9"/>
          <p:cNvSpPr/>
          <p:nvPr/>
        </p:nvSpPr>
        <p:spPr>
          <a:xfrm>
            <a:off x="360" y="164520"/>
            <a:ext cx="9140400" cy="572400"/>
          </a:xfrm>
          <a:prstGeom prst="rect">
            <a:avLst/>
          </a:prstGeom>
          <a:solidFill>
            <a:srgbClr val="c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НАПРЯМКИ УДОСКОНАЛЕННЯ ЗАКОНОДАВСТВА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У СФЕРІ ЦИВІЛЬНОГО ЗАХИСТУ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CustomShape 1_1"/>
          <p:cNvSpPr/>
          <p:nvPr/>
        </p:nvSpPr>
        <p:spPr>
          <a:xfrm>
            <a:off x="360" y="0"/>
            <a:ext cx="9140040" cy="933480"/>
          </a:xfrm>
          <a:prstGeom prst="rect">
            <a:avLst/>
          </a:prstGeom>
          <a:solidFill>
            <a:srgbClr val="d00f0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2" name="CustomShape 3_3"/>
          <p:cNvSpPr/>
          <p:nvPr/>
        </p:nvSpPr>
        <p:spPr>
          <a:xfrm>
            <a:off x="360" y="160920"/>
            <a:ext cx="9140400" cy="572400"/>
          </a:xfrm>
          <a:prstGeom prst="rect">
            <a:avLst/>
          </a:prstGeom>
          <a:solidFill>
            <a:srgbClr val="c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НАПРЯМКИ УДОСКОНАЛЕННЯ ЗАКОНОДАВСТВА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У СФЕРІ ЦИВІЛЬНОГО ЗАХИСТУ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83" name="CustomShape 4_0"/>
          <p:cNvSpPr/>
          <p:nvPr/>
        </p:nvSpPr>
        <p:spPr>
          <a:xfrm>
            <a:off x="2428920" y="1428840"/>
            <a:ext cx="6487920" cy="39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      </a:t>
            </a:r>
            <a:r>
              <a:rPr b="1" lang="uk-UA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ДСНС підготовлено пропозиції до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uk-UA" sz="2000" spc="-1" strike="noStrike">
                <a:solidFill>
                  <a:srgbClr val="ff0000"/>
                </a:solidFill>
                <a:latin typeface="Arial"/>
                <a:ea typeface="Times New Roman"/>
              </a:rPr>
              <a:t>нової </a:t>
            </a:r>
            <a:r>
              <a:rPr b="1" i="1" lang="uk-UA" sz="2000" spc="-1" strike="noStrike">
                <a:solidFill>
                  <a:srgbClr val="ff0000"/>
                </a:solidFill>
                <a:latin typeface="Arial"/>
                <a:ea typeface="DejaVu Sans"/>
              </a:rPr>
              <a:t>редакції Закону України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uk-UA" sz="2000" spc="-1" strike="noStrike">
                <a:solidFill>
                  <a:srgbClr val="ff0000"/>
                </a:solidFill>
                <a:latin typeface="Arial"/>
                <a:ea typeface="DejaVu Sans"/>
              </a:rPr>
              <a:t>«Про місцеве самоврядування в Україні»</a:t>
            </a:r>
            <a:r>
              <a:rPr b="1" lang="uk-UA" sz="2000" spc="-1" strike="noStrike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Arial"/>
                <a:ea typeface="DejaVu Sans"/>
              </a:rPr>
              <a:t>які враховано розробником цього законопроекту  </a:t>
            </a:r>
            <a:r>
              <a:rPr b="1" i="1" lang="uk-UA" sz="1600" spc="-1" strike="noStrike">
                <a:solidFill>
                  <a:srgbClr val="0000cc"/>
                </a:solidFill>
                <a:latin typeface="Arial"/>
                <a:ea typeface="DejaVu Sans"/>
              </a:rPr>
              <a:t>(текст законопроекту за посиланням: http://komsamovr.rada.gov.ua/uploads/documents/42345.pdf).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uk-UA" sz="2000" spc="-1" strike="noStrike">
                <a:solidFill>
                  <a:srgbClr val="1818ff"/>
                </a:solidFill>
                <a:latin typeface="Arial"/>
                <a:ea typeface="DejaVu Sans"/>
              </a:rPr>
              <a:t> </a:t>
            </a:r>
            <a:br/>
            <a:r>
              <a:rPr b="0" lang="uk-UA" sz="20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1" lang="uk-UA" sz="2000" spc="-1" strike="noStrike">
                <a:solidFill>
                  <a:srgbClr val="000000"/>
                </a:solidFill>
                <a:latin typeface="Arial"/>
                <a:ea typeface="DejaVu Sans"/>
              </a:rPr>
              <a:t>Зокрема у пункті 13 статті 87 цього законопроекту визначено </a:t>
            </a:r>
            <a:r>
              <a:rPr b="1" i="1" lang="uk-UA" sz="2000" spc="-1" strike="noStrike">
                <a:solidFill>
                  <a:srgbClr val="ff0000"/>
                </a:solidFill>
                <a:latin typeface="Arial"/>
                <a:ea typeface="DejaVu Sans"/>
              </a:rPr>
              <a:t>власні повноваження органів місцевого самоврядування </a:t>
            </a:r>
            <a:r>
              <a:rPr b="1" lang="uk-UA" sz="2000" spc="-1" strike="noStrike">
                <a:solidFill>
                  <a:srgbClr val="000000"/>
                </a:solidFill>
                <a:latin typeface="Arial"/>
                <a:ea typeface="DejaVu Sans"/>
              </a:rPr>
              <a:t>територіальної громади у сфері </a:t>
            </a:r>
            <a:br/>
            <a:r>
              <a:rPr b="1" lang="uk-UA" sz="2000" spc="-1" strike="noStrike">
                <a:solidFill>
                  <a:srgbClr val="000000"/>
                </a:solidFill>
                <a:latin typeface="Arial"/>
                <a:ea typeface="DejaVu Sans"/>
              </a:rPr>
              <a:t>цивільного захисту.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pic>
        <p:nvPicPr>
          <p:cNvPr id="1384" name="Рисунок 7_1" descr=""/>
          <p:cNvPicPr/>
          <p:nvPr/>
        </p:nvPicPr>
        <p:blipFill>
          <a:blip r:embed="rId1"/>
          <a:stretch/>
        </p:blipFill>
        <p:spPr>
          <a:xfrm>
            <a:off x="214200" y="1357200"/>
            <a:ext cx="2021760" cy="3921120"/>
          </a:xfrm>
          <a:prstGeom prst="rect">
            <a:avLst/>
          </a:prstGeom>
          <a:ln w="0">
            <a:noFill/>
          </a:ln>
          <a:effectLst>
            <a:outerShdw dir="2700000" dist="101823">
              <a:srgbClr val="808080"/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CustomShape 1_12"/>
          <p:cNvSpPr/>
          <p:nvPr/>
        </p:nvSpPr>
        <p:spPr>
          <a:xfrm>
            <a:off x="0" y="0"/>
            <a:ext cx="9141120" cy="1090800"/>
          </a:xfrm>
          <a:prstGeom prst="rect">
            <a:avLst/>
          </a:prstGeom>
          <a:solidFill>
            <a:srgbClr val="d00f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 cap="all">
                <a:solidFill>
                  <a:srgbClr val="ffffff"/>
                </a:solidFill>
                <a:latin typeface="Arial"/>
                <a:ea typeface="DejaVu Sans"/>
              </a:rPr>
              <a:t>ОСНОВНІ ПОВНОВАЖЕННЯ ГРОМАД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000" spc="-1" strike="noStrike" cap="all">
                <a:solidFill>
                  <a:srgbClr val="ffffff"/>
                </a:solidFill>
                <a:latin typeface="Arial"/>
                <a:ea typeface="DejaVu Sans"/>
              </a:rPr>
              <a:t>У СФЕРІ ЦИВІЛЬНОГО ЗАХИСТУ</a:t>
            </a:r>
            <a:endParaRPr b="0" lang="en-US" sz="2000" spc="-1" strike="noStrike">
              <a:latin typeface="Arial"/>
            </a:endParaRPr>
          </a:p>
        </p:txBody>
      </p:sp>
      <p:grpSp>
        <p:nvGrpSpPr>
          <p:cNvPr id="1386" name="Group 2_1"/>
          <p:cNvGrpSpPr/>
          <p:nvPr/>
        </p:nvGrpSpPr>
        <p:grpSpPr>
          <a:xfrm>
            <a:off x="3715920" y="5040360"/>
            <a:ext cx="2003040" cy="1815120"/>
            <a:chOff x="3715920" y="5040360"/>
            <a:chExt cx="2003040" cy="1815120"/>
          </a:xfrm>
        </p:grpSpPr>
        <p:pic>
          <p:nvPicPr>
            <p:cNvPr id="1387" name="Picture 2_1" descr=""/>
            <p:cNvPicPr/>
            <p:nvPr/>
          </p:nvPicPr>
          <p:blipFill>
            <a:blip r:embed="rId1"/>
            <a:stretch/>
          </p:blipFill>
          <p:spPr>
            <a:xfrm>
              <a:off x="3922920" y="5040360"/>
              <a:ext cx="1568880" cy="815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88" name="CustomShape 3_12"/>
            <p:cNvSpPr/>
            <p:nvPr/>
          </p:nvSpPr>
          <p:spPr>
            <a:xfrm>
              <a:off x="3715920" y="5943600"/>
              <a:ext cx="2003040" cy="9118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40404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r">
                <a:lnSpc>
                  <a:spcPct val="100000"/>
                </a:lnSpc>
              </a:pPr>
              <a:endParaRPr b="0" lang="en-US" sz="1800" spc="-1" strike="noStrike">
                <a:latin typeface="Arial"/>
              </a:endParaRPr>
            </a:p>
            <a:p>
              <a:pPr algn="r">
                <a:lnSpc>
                  <a:spcPct val="100000"/>
                </a:lnSpc>
              </a:pPr>
              <a:r>
                <a:rPr b="1" lang="uk-UA" sz="11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СТВОРЕННЯ КОМІСІЙ</a:t>
              </a:r>
              <a:endParaRPr b="0" lang="en-US" sz="1100" spc="-1" strike="noStrike">
                <a:latin typeface="Arial"/>
              </a:endParaRPr>
            </a:p>
            <a:p>
              <a:pPr algn="r">
                <a:lnSpc>
                  <a:spcPct val="100000"/>
                </a:lnSpc>
              </a:pPr>
              <a:r>
                <a:rPr b="1" lang="uk-UA" sz="11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з питань ТЕБ і НС, </a:t>
              </a:r>
              <a:endParaRPr b="0" lang="en-US" sz="1100" spc="-1" strike="noStrike">
                <a:latin typeface="Arial"/>
              </a:endParaRPr>
            </a:p>
            <a:p>
              <a:pPr algn="r">
                <a:lnSpc>
                  <a:spcPct val="100000"/>
                </a:lnSpc>
              </a:pPr>
              <a:r>
                <a:rPr b="1" lang="uk-UA" sz="11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а в разі виникнення НС — спеціальних комісій з їх ліквідації </a:t>
              </a:r>
              <a:endParaRPr b="0" lang="en-US" sz="11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en-US" sz="1100" spc="-1" strike="noStrike">
                <a:latin typeface="Arial"/>
              </a:endParaRPr>
            </a:p>
          </p:txBody>
        </p:sp>
        <p:sp>
          <p:nvSpPr>
            <p:cNvPr id="1389" name="CustomShape 4_5"/>
            <p:cNvSpPr/>
            <p:nvPr/>
          </p:nvSpPr>
          <p:spPr>
            <a:xfrm>
              <a:off x="3762360" y="5060880"/>
              <a:ext cx="1908000" cy="866160"/>
            </a:xfrm>
            <a:prstGeom prst="rect">
              <a:avLst/>
            </a:prstGeom>
            <a:noFill/>
            <a:ln w="28440">
              <a:solidFill>
                <a:srgbClr val="40404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390" name="Group 5_1"/>
          <p:cNvGrpSpPr/>
          <p:nvPr/>
        </p:nvGrpSpPr>
        <p:grpSpPr>
          <a:xfrm>
            <a:off x="6786720" y="5070960"/>
            <a:ext cx="2003040" cy="1784520"/>
            <a:chOff x="6786720" y="5070960"/>
            <a:chExt cx="2003040" cy="1784520"/>
          </a:xfrm>
        </p:grpSpPr>
        <p:pic>
          <p:nvPicPr>
            <p:cNvPr id="1391" name="Picture 9_2" descr=""/>
            <p:cNvPicPr/>
            <p:nvPr/>
          </p:nvPicPr>
          <p:blipFill>
            <a:blip r:embed="rId2"/>
            <a:stretch/>
          </p:blipFill>
          <p:spPr>
            <a:xfrm>
              <a:off x="7024320" y="5082120"/>
              <a:ext cx="1496520" cy="891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92" name="CustomShape 6_2"/>
            <p:cNvSpPr/>
            <p:nvPr/>
          </p:nvSpPr>
          <p:spPr>
            <a:xfrm>
              <a:off x="6825600" y="5070960"/>
              <a:ext cx="1909440" cy="990720"/>
            </a:xfrm>
            <a:prstGeom prst="rect">
              <a:avLst/>
            </a:prstGeom>
            <a:noFill/>
            <a:ln w="28440">
              <a:solidFill>
                <a:srgbClr val="40404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93" name="CustomShape 7_2"/>
            <p:cNvSpPr/>
            <p:nvPr/>
          </p:nvSpPr>
          <p:spPr>
            <a:xfrm>
              <a:off x="6786720" y="5943960"/>
              <a:ext cx="2003040" cy="9115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40404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r">
                <a:lnSpc>
                  <a:spcPct val="100000"/>
                </a:lnSpc>
              </a:pPr>
              <a:r>
                <a:rPr b="1" lang="uk-UA" sz="12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ЗДІЙСНЕННЯ</a:t>
              </a:r>
              <a:endParaRPr b="0" lang="en-US" sz="1200" spc="-1" strike="noStrike">
                <a:latin typeface="Arial"/>
              </a:endParaRPr>
            </a:p>
            <a:p>
              <a:pPr algn="r">
                <a:lnSpc>
                  <a:spcPct val="100000"/>
                </a:lnSpc>
              </a:pPr>
              <a:r>
                <a:rPr b="1" lang="uk-UA" sz="12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навчання населення </a:t>
              </a:r>
              <a:endParaRPr b="0" lang="en-US" sz="1200" spc="-1" strike="noStrike">
                <a:latin typeface="Arial"/>
              </a:endParaRPr>
            </a:p>
            <a:p>
              <a:pPr algn="r">
                <a:lnSpc>
                  <a:spcPct val="100000"/>
                </a:lnSpc>
              </a:pPr>
              <a:r>
                <a:rPr b="1" lang="uk-UA" sz="12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до дій у НС</a:t>
              </a:r>
              <a:endParaRPr b="0" lang="en-US" sz="1200" spc="-1" strike="noStrike">
                <a:latin typeface="Arial"/>
              </a:endParaRPr>
            </a:p>
          </p:txBody>
        </p:sp>
      </p:grpSp>
      <p:grpSp>
        <p:nvGrpSpPr>
          <p:cNvPr id="1394" name="Group 8_1"/>
          <p:cNvGrpSpPr/>
          <p:nvPr/>
        </p:nvGrpSpPr>
        <p:grpSpPr>
          <a:xfrm>
            <a:off x="6955560" y="1192320"/>
            <a:ext cx="2003040" cy="1795680"/>
            <a:chOff x="6955560" y="1192320"/>
            <a:chExt cx="2003040" cy="1795680"/>
          </a:xfrm>
        </p:grpSpPr>
        <p:pic>
          <p:nvPicPr>
            <p:cNvPr id="1395" name="Picture 7_1" descr=""/>
            <p:cNvPicPr/>
            <p:nvPr/>
          </p:nvPicPr>
          <p:blipFill>
            <a:blip r:embed="rId3"/>
            <a:stretch/>
          </p:blipFill>
          <p:spPr>
            <a:xfrm>
              <a:off x="7206480" y="1224000"/>
              <a:ext cx="1513080" cy="829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96" name="CustomShape 9_2"/>
            <p:cNvSpPr/>
            <p:nvPr/>
          </p:nvSpPr>
          <p:spPr>
            <a:xfrm>
              <a:off x="6999480" y="1192320"/>
              <a:ext cx="1917720" cy="989280"/>
            </a:xfrm>
            <a:prstGeom prst="rect">
              <a:avLst/>
            </a:prstGeom>
            <a:noFill/>
            <a:ln w="28440">
              <a:solidFill>
                <a:srgbClr val="40404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97" name="CustomShape 10_2"/>
            <p:cNvSpPr/>
            <p:nvPr/>
          </p:nvSpPr>
          <p:spPr>
            <a:xfrm>
              <a:off x="6955560" y="2076480"/>
              <a:ext cx="2003040" cy="9115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40404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r">
                <a:lnSpc>
                  <a:spcPct val="100000"/>
                </a:lnSpc>
              </a:pPr>
              <a:r>
                <a:rPr b="1" lang="uk-UA" sz="12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ЗАБЕЗПЕЧЕННЯ</a:t>
              </a:r>
              <a:endParaRPr b="0" lang="en-US" sz="1200" spc="-1" strike="noStrike">
                <a:latin typeface="Arial"/>
              </a:endParaRPr>
            </a:p>
            <a:p>
              <a:pPr algn="r">
                <a:lnSpc>
                  <a:spcPct val="100000"/>
                </a:lnSpc>
              </a:pPr>
              <a:r>
                <a:rPr b="1" lang="uk-UA" sz="12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життєдіяльності постраждалих від НС </a:t>
              </a:r>
              <a:endParaRPr b="0" lang="en-US" sz="1200" spc="-1" strike="noStrike">
                <a:latin typeface="Arial"/>
              </a:endParaRPr>
            </a:p>
          </p:txBody>
        </p:sp>
      </p:grpSp>
      <p:grpSp>
        <p:nvGrpSpPr>
          <p:cNvPr id="1398" name="Group 11_1"/>
          <p:cNvGrpSpPr/>
          <p:nvPr/>
        </p:nvGrpSpPr>
        <p:grpSpPr>
          <a:xfrm>
            <a:off x="275040" y="1135080"/>
            <a:ext cx="2003040" cy="1787760"/>
            <a:chOff x="275040" y="1135080"/>
            <a:chExt cx="2003040" cy="1787760"/>
          </a:xfrm>
        </p:grpSpPr>
        <p:pic>
          <p:nvPicPr>
            <p:cNvPr id="1399" name="Picture 4_2" descr=""/>
            <p:cNvPicPr/>
            <p:nvPr/>
          </p:nvPicPr>
          <p:blipFill>
            <a:blip r:embed="rId4"/>
            <a:stretch/>
          </p:blipFill>
          <p:spPr>
            <a:xfrm>
              <a:off x="572400" y="1185840"/>
              <a:ext cx="1380600" cy="814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00" name="CustomShape 12_2"/>
            <p:cNvSpPr/>
            <p:nvPr/>
          </p:nvSpPr>
          <p:spPr>
            <a:xfrm>
              <a:off x="322560" y="1135080"/>
              <a:ext cx="1909080" cy="989280"/>
            </a:xfrm>
            <a:prstGeom prst="rect">
              <a:avLst/>
            </a:prstGeom>
            <a:noFill/>
            <a:ln w="28440">
              <a:solidFill>
                <a:srgbClr val="40404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01" name="CustomShape 13_2"/>
            <p:cNvSpPr/>
            <p:nvPr/>
          </p:nvSpPr>
          <p:spPr>
            <a:xfrm>
              <a:off x="275040" y="2011320"/>
              <a:ext cx="2003040" cy="9115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40404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r">
                <a:lnSpc>
                  <a:spcPct val="100000"/>
                </a:lnSpc>
              </a:pPr>
              <a:r>
                <a:rPr b="1" lang="uk-UA" sz="1100" spc="-1" strike="noStrike" cap="all">
                  <a:solidFill>
                    <a:srgbClr val="ffffff"/>
                  </a:solidFill>
                  <a:latin typeface="Arial"/>
                  <a:ea typeface="DejaVu Sans"/>
                </a:rPr>
                <a:t>забезпечення</a:t>
              </a:r>
              <a:r>
                <a:rPr b="0" lang="uk-UA" sz="1100" spc="-1" strike="noStrike" cap="all">
                  <a:solidFill>
                    <a:srgbClr val="ffffff"/>
                  </a:solidFill>
                  <a:latin typeface="Arial"/>
                  <a:ea typeface="DejaVu Sans"/>
                </a:rPr>
                <a:t> </a:t>
              </a:r>
              <a:endParaRPr b="0" lang="en-US" sz="1100" spc="-1" strike="noStrike">
                <a:latin typeface="Arial"/>
              </a:endParaRPr>
            </a:p>
            <a:p>
              <a:pPr algn="r">
                <a:lnSpc>
                  <a:spcPct val="100000"/>
                </a:lnSpc>
              </a:pPr>
              <a:r>
                <a:rPr b="1" lang="uk-UA" sz="1100" spc="-1" strike="noStrike">
                  <a:solidFill>
                    <a:srgbClr val="ffffff"/>
                  </a:solidFill>
                  <a:latin typeface="Arial"/>
                  <a:ea typeface="DejaVu Sans"/>
                </a:rPr>
                <a:t>оповіщення та інформування населення </a:t>
              </a:r>
              <a:endParaRPr b="0" lang="en-US" sz="1100" spc="-1" strike="noStrike">
                <a:latin typeface="Arial"/>
              </a:endParaRPr>
            </a:p>
            <a:p>
              <a:pPr algn="r">
                <a:lnSpc>
                  <a:spcPct val="100000"/>
                </a:lnSpc>
              </a:pPr>
              <a:r>
                <a:rPr b="1" lang="uk-UA" sz="1100" spc="-1" strike="noStrike">
                  <a:solidFill>
                    <a:srgbClr val="ffffff"/>
                  </a:solidFill>
                  <a:latin typeface="Arial"/>
                  <a:ea typeface="DejaVu Sans"/>
                </a:rPr>
                <a:t>про загрозу і виникнення НС</a:t>
              </a:r>
              <a:endParaRPr b="0" lang="en-US" sz="1100" spc="-1" strike="noStrike">
                <a:latin typeface="Arial"/>
              </a:endParaRPr>
            </a:p>
          </p:txBody>
        </p:sp>
      </p:grpSp>
      <p:grpSp>
        <p:nvGrpSpPr>
          <p:cNvPr id="1402" name="Group 14_1"/>
          <p:cNvGrpSpPr/>
          <p:nvPr/>
        </p:nvGrpSpPr>
        <p:grpSpPr>
          <a:xfrm>
            <a:off x="1964520" y="3116160"/>
            <a:ext cx="2003040" cy="1794240"/>
            <a:chOff x="1964520" y="3116160"/>
            <a:chExt cx="2003040" cy="1794240"/>
          </a:xfrm>
        </p:grpSpPr>
        <p:pic>
          <p:nvPicPr>
            <p:cNvPr id="1403" name="Picture 5_3" descr=""/>
            <p:cNvPicPr/>
            <p:nvPr/>
          </p:nvPicPr>
          <p:blipFill>
            <a:blip r:embed="rId5"/>
            <a:stretch/>
          </p:blipFill>
          <p:spPr>
            <a:xfrm>
              <a:off x="2296440" y="3116160"/>
              <a:ext cx="1420200" cy="849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04" name="CustomShape 15_2"/>
            <p:cNvSpPr/>
            <p:nvPr/>
          </p:nvSpPr>
          <p:spPr>
            <a:xfrm>
              <a:off x="2010960" y="3122640"/>
              <a:ext cx="1909080" cy="989280"/>
            </a:xfrm>
            <a:prstGeom prst="rect">
              <a:avLst/>
            </a:prstGeom>
            <a:noFill/>
            <a:ln w="28440">
              <a:solidFill>
                <a:srgbClr val="40404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05" name="CustomShape 16_2"/>
            <p:cNvSpPr/>
            <p:nvPr/>
          </p:nvSpPr>
          <p:spPr>
            <a:xfrm>
              <a:off x="1964520" y="3998880"/>
              <a:ext cx="2003040" cy="9115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40404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r">
                <a:lnSpc>
                  <a:spcPct val="100000"/>
                </a:lnSpc>
              </a:pPr>
              <a:r>
                <a:rPr b="1" lang="uk-UA" sz="12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ОРГАНІЗАЦІЯ УКРИТТЯ НАСЕЛЕННЯ</a:t>
              </a:r>
              <a:endParaRPr b="0" lang="en-US" sz="1200" spc="-1" strike="noStrike">
                <a:latin typeface="Arial"/>
              </a:endParaRPr>
            </a:p>
            <a:p>
              <a:pPr algn="r">
                <a:lnSpc>
                  <a:spcPct val="100000"/>
                </a:lnSpc>
              </a:pPr>
              <a:r>
                <a:rPr b="1" lang="uk-UA" sz="12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в захисних спорудах цивільного захисту</a:t>
              </a:r>
              <a:endParaRPr b="0" lang="en-US" sz="1200" spc="-1" strike="noStrike">
                <a:latin typeface="Arial"/>
              </a:endParaRPr>
            </a:p>
          </p:txBody>
        </p:sp>
      </p:grpSp>
      <p:grpSp>
        <p:nvGrpSpPr>
          <p:cNvPr id="1406" name="Group 17_1"/>
          <p:cNvGrpSpPr/>
          <p:nvPr/>
        </p:nvGrpSpPr>
        <p:grpSpPr>
          <a:xfrm>
            <a:off x="5133960" y="3105000"/>
            <a:ext cx="2003040" cy="1791000"/>
            <a:chOff x="5133960" y="3105000"/>
            <a:chExt cx="2003040" cy="1791000"/>
          </a:xfrm>
        </p:grpSpPr>
        <p:pic>
          <p:nvPicPr>
            <p:cNvPr id="1407" name="Picture 6_1" descr=""/>
            <p:cNvPicPr/>
            <p:nvPr/>
          </p:nvPicPr>
          <p:blipFill>
            <a:blip r:embed="rId6"/>
            <a:stretch/>
          </p:blipFill>
          <p:spPr>
            <a:xfrm>
              <a:off x="5352840" y="3165480"/>
              <a:ext cx="1551960" cy="756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08" name="CustomShape 18_2"/>
            <p:cNvSpPr/>
            <p:nvPr/>
          </p:nvSpPr>
          <p:spPr>
            <a:xfrm>
              <a:off x="5180400" y="3105000"/>
              <a:ext cx="1916280" cy="990720"/>
            </a:xfrm>
            <a:prstGeom prst="rect">
              <a:avLst/>
            </a:prstGeom>
            <a:noFill/>
            <a:ln w="28440">
              <a:solidFill>
                <a:srgbClr val="40404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09" name="CustomShape 19_2"/>
            <p:cNvSpPr/>
            <p:nvPr/>
          </p:nvSpPr>
          <p:spPr>
            <a:xfrm>
              <a:off x="5133960" y="3984480"/>
              <a:ext cx="2003040" cy="9115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40404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r">
                <a:lnSpc>
                  <a:spcPct val="100000"/>
                </a:lnSpc>
              </a:pPr>
              <a:r>
                <a:rPr b="1" lang="uk-UA" sz="12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ЗДІЙСНЕННЯ</a:t>
              </a:r>
              <a:endParaRPr b="0" lang="en-US" sz="1200" spc="-1" strike="noStrike">
                <a:latin typeface="Arial"/>
              </a:endParaRPr>
            </a:p>
            <a:p>
              <a:pPr algn="r">
                <a:lnSpc>
                  <a:spcPct val="100000"/>
                </a:lnSpc>
              </a:pPr>
              <a:r>
                <a:rPr b="1" lang="uk-UA" sz="12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евакуації населення, майна у безпечні райони,</a:t>
              </a:r>
              <a:endParaRPr b="0" lang="en-US" sz="1200" spc="-1" strike="noStrike">
                <a:latin typeface="Arial"/>
              </a:endParaRPr>
            </a:p>
            <a:p>
              <a:pPr algn="r">
                <a:lnSpc>
                  <a:spcPct val="100000"/>
                </a:lnSpc>
              </a:pPr>
              <a:r>
                <a:rPr b="1" lang="uk-UA" sz="12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їх розміщення та життєзабезпечення</a:t>
              </a:r>
              <a:endParaRPr b="0" lang="en-US" sz="1200" spc="-1" strike="noStrike">
                <a:latin typeface="Arial"/>
              </a:endParaRPr>
            </a:p>
          </p:txBody>
        </p:sp>
      </p:grpSp>
      <p:grpSp>
        <p:nvGrpSpPr>
          <p:cNvPr id="1410" name="Group 20_1"/>
          <p:cNvGrpSpPr/>
          <p:nvPr/>
        </p:nvGrpSpPr>
        <p:grpSpPr>
          <a:xfrm>
            <a:off x="209520" y="5060880"/>
            <a:ext cx="2003040" cy="1794240"/>
            <a:chOff x="209520" y="5060880"/>
            <a:chExt cx="2003040" cy="1794240"/>
          </a:xfrm>
        </p:grpSpPr>
        <p:pic>
          <p:nvPicPr>
            <p:cNvPr id="1411" name="Picture 8_1" descr=""/>
            <p:cNvPicPr/>
            <p:nvPr/>
          </p:nvPicPr>
          <p:blipFill>
            <a:blip r:embed="rId7"/>
            <a:stretch/>
          </p:blipFill>
          <p:spPr>
            <a:xfrm>
              <a:off x="472680" y="5068800"/>
              <a:ext cx="1446120" cy="891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12" name="CustomShape 21_2"/>
            <p:cNvSpPr/>
            <p:nvPr/>
          </p:nvSpPr>
          <p:spPr>
            <a:xfrm>
              <a:off x="252360" y="5060880"/>
              <a:ext cx="1909440" cy="990720"/>
            </a:xfrm>
            <a:prstGeom prst="rect">
              <a:avLst/>
            </a:prstGeom>
            <a:noFill/>
            <a:ln w="28440">
              <a:solidFill>
                <a:srgbClr val="40404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13" name="CustomShape 22_2"/>
            <p:cNvSpPr/>
            <p:nvPr/>
          </p:nvSpPr>
          <p:spPr>
            <a:xfrm>
              <a:off x="209520" y="5943600"/>
              <a:ext cx="2003040" cy="9115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40404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r">
                <a:lnSpc>
                  <a:spcPct val="100000"/>
                </a:lnSpc>
              </a:pPr>
              <a:r>
                <a:rPr b="1" lang="uk-UA" sz="12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ЗАБЕЗПЕЧЕННЯ</a:t>
              </a:r>
              <a:endParaRPr b="0" lang="en-US" sz="1200" spc="-1" strike="noStrike">
                <a:latin typeface="Arial"/>
              </a:endParaRPr>
            </a:p>
            <a:p>
              <a:pPr algn="r">
                <a:lnSpc>
                  <a:spcPct val="100000"/>
                </a:lnSpc>
              </a:pPr>
              <a:r>
                <a:rPr b="1" lang="uk-UA" sz="12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хімічного, радіаційного</a:t>
              </a:r>
              <a:endParaRPr b="0" lang="en-US" sz="1200" spc="-1" strike="noStrike">
                <a:latin typeface="Arial"/>
              </a:endParaRPr>
            </a:p>
            <a:p>
              <a:pPr algn="r">
                <a:lnSpc>
                  <a:spcPct val="100000"/>
                </a:lnSpc>
              </a:pPr>
              <a:r>
                <a:rPr b="1" lang="uk-UA" sz="12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та медичного захисту населення</a:t>
              </a:r>
              <a:endParaRPr b="0" lang="en-US" sz="1200" spc="-1" strike="noStrike">
                <a:latin typeface="Arial"/>
              </a:endParaRPr>
            </a:p>
          </p:txBody>
        </p:sp>
      </p:grpSp>
      <p:grpSp>
        <p:nvGrpSpPr>
          <p:cNvPr id="1414" name="Group 23_1"/>
          <p:cNvGrpSpPr/>
          <p:nvPr/>
        </p:nvGrpSpPr>
        <p:grpSpPr>
          <a:xfrm>
            <a:off x="3556440" y="1131840"/>
            <a:ext cx="2003040" cy="1794240"/>
            <a:chOff x="3556440" y="1131840"/>
            <a:chExt cx="2003040" cy="1794240"/>
          </a:xfrm>
        </p:grpSpPr>
        <p:pic>
          <p:nvPicPr>
            <p:cNvPr id="1415" name="Picture 3_2" descr=""/>
            <p:cNvPicPr/>
            <p:nvPr/>
          </p:nvPicPr>
          <p:blipFill>
            <a:blip r:embed="rId8"/>
            <a:stretch/>
          </p:blipFill>
          <p:spPr>
            <a:xfrm>
              <a:off x="3786120" y="1179360"/>
              <a:ext cx="1529280" cy="817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16" name="CustomShape 24_2"/>
            <p:cNvSpPr/>
            <p:nvPr/>
          </p:nvSpPr>
          <p:spPr>
            <a:xfrm>
              <a:off x="3597840" y="1131840"/>
              <a:ext cx="1909440" cy="990720"/>
            </a:xfrm>
            <a:prstGeom prst="rect">
              <a:avLst/>
            </a:prstGeom>
            <a:noFill/>
            <a:ln w="28440">
              <a:solidFill>
                <a:srgbClr val="40404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17" name="CustomShape 25_2"/>
            <p:cNvSpPr/>
            <p:nvPr/>
          </p:nvSpPr>
          <p:spPr>
            <a:xfrm>
              <a:off x="3556440" y="2014560"/>
              <a:ext cx="2003040" cy="9115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40404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r">
                <a:lnSpc>
                  <a:spcPct val="100000"/>
                </a:lnSpc>
              </a:pPr>
              <a:r>
                <a:rPr b="1" lang="uk-UA" sz="12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ОРГАНІЗАЦІЯ РОБІТ З</a:t>
              </a:r>
              <a:endParaRPr b="0" lang="en-US" sz="1200" spc="-1" strike="noStrike">
                <a:latin typeface="Arial"/>
              </a:endParaRPr>
            </a:p>
            <a:p>
              <a:pPr algn="r">
                <a:lnSpc>
                  <a:spcPct val="100000"/>
                </a:lnSpc>
              </a:pPr>
              <a:r>
                <a:rPr b="1" lang="uk-UA" sz="12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гасіння пожеж</a:t>
              </a:r>
              <a:endParaRPr b="0" lang="en-US" sz="1200" spc="-1" strike="noStrike">
                <a:latin typeface="Arial"/>
              </a:endParaRPr>
            </a:p>
            <a:p>
              <a:pPr algn="r">
                <a:lnSpc>
                  <a:spcPct val="100000"/>
                </a:lnSpc>
              </a:pPr>
              <a:r>
                <a:rPr b="1" lang="uk-UA" sz="12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ліквідації наслідків НС</a:t>
              </a:r>
              <a:endParaRPr b="0" lang="en-US" sz="1200" spc="-1" strike="noStrike">
                <a:latin typeface="Arial"/>
              </a:endParaRPr>
            </a:p>
            <a:p>
              <a:pPr algn="r">
                <a:lnSpc>
                  <a:spcPct val="100000"/>
                </a:lnSpc>
              </a:pPr>
              <a:endParaRPr b="0" lang="en-US" sz="12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8" name="Picture 1" descr=""/>
          <p:cNvPicPr/>
          <p:nvPr/>
        </p:nvPicPr>
        <p:blipFill>
          <a:blip r:embed="rId1"/>
          <a:stretch/>
        </p:blipFill>
        <p:spPr>
          <a:xfrm>
            <a:off x="970200" y="2478240"/>
            <a:ext cx="2658240" cy="2012040"/>
          </a:xfrm>
          <a:prstGeom prst="rect">
            <a:avLst/>
          </a:prstGeom>
          <a:ln w="9360">
            <a:solidFill>
              <a:srgbClr val="cc0000"/>
            </a:solidFill>
            <a:round/>
          </a:ln>
          <a:effectLst>
            <a:outerShdw algn="ctr" dir="2700000" dist="101823" rotWithShape="0">
              <a:srgbClr val="808080"/>
            </a:outerShdw>
          </a:effectLst>
        </p:spPr>
      </p:pic>
      <p:pic>
        <p:nvPicPr>
          <p:cNvPr id="1419" name="Picture 2_2" descr=""/>
          <p:cNvPicPr/>
          <p:nvPr/>
        </p:nvPicPr>
        <p:blipFill>
          <a:blip r:embed="rId2"/>
          <a:stretch/>
        </p:blipFill>
        <p:spPr>
          <a:xfrm>
            <a:off x="970200" y="4764240"/>
            <a:ext cx="2658240" cy="1743840"/>
          </a:xfrm>
          <a:prstGeom prst="rect">
            <a:avLst/>
          </a:prstGeom>
          <a:ln w="9360">
            <a:solidFill>
              <a:srgbClr val="cc0000"/>
            </a:solidFill>
            <a:round/>
          </a:ln>
          <a:effectLst>
            <a:outerShdw algn="ctr" dir="2700000" dist="101823" rotWithShape="0">
              <a:srgbClr val="808080"/>
            </a:outerShdw>
          </a:effectLst>
        </p:spPr>
      </p:pic>
      <p:pic>
        <p:nvPicPr>
          <p:cNvPr id="1420" name="Picture 3_3" descr=""/>
          <p:cNvPicPr/>
          <p:nvPr/>
        </p:nvPicPr>
        <p:blipFill>
          <a:blip r:embed="rId3"/>
          <a:stretch/>
        </p:blipFill>
        <p:spPr>
          <a:xfrm>
            <a:off x="5438160" y="4764240"/>
            <a:ext cx="2708280" cy="1743840"/>
          </a:xfrm>
          <a:prstGeom prst="rect">
            <a:avLst/>
          </a:prstGeom>
          <a:ln w="9360">
            <a:solidFill>
              <a:srgbClr val="cc0000"/>
            </a:solidFill>
            <a:round/>
          </a:ln>
          <a:effectLst>
            <a:outerShdw algn="ctr" dir="2700000" dist="101823" rotWithShape="0">
              <a:srgbClr val="808080"/>
            </a:outerShdw>
          </a:effectLst>
        </p:spPr>
      </p:pic>
      <p:pic>
        <p:nvPicPr>
          <p:cNvPr id="1421" name="Picture 4_0" descr=""/>
          <p:cNvPicPr/>
          <p:nvPr/>
        </p:nvPicPr>
        <p:blipFill>
          <a:blip r:embed="rId4"/>
          <a:stretch/>
        </p:blipFill>
        <p:spPr>
          <a:xfrm>
            <a:off x="5435640" y="2478240"/>
            <a:ext cx="2679480" cy="2019960"/>
          </a:xfrm>
          <a:prstGeom prst="rect">
            <a:avLst/>
          </a:prstGeom>
          <a:ln w="9360">
            <a:solidFill>
              <a:srgbClr val="cc0000"/>
            </a:solidFill>
            <a:round/>
          </a:ln>
          <a:effectLst>
            <a:outerShdw algn="ctr" dir="2700000" dist="101823" rotWithShape="0">
              <a:srgbClr val="808080"/>
            </a:outerShdw>
          </a:effectLst>
        </p:spPr>
      </p:pic>
      <p:sp>
        <p:nvSpPr>
          <p:cNvPr id="1422" name="CustomShape 1_14"/>
          <p:cNvSpPr/>
          <p:nvPr/>
        </p:nvSpPr>
        <p:spPr>
          <a:xfrm>
            <a:off x="365400" y="4613400"/>
            <a:ext cx="3867840" cy="86400"/>
          </a:xfrm>
          <a:prstGeom prst="rect">
            <a:avLst/>
          </a:prstGeom>
          <a:solidFill>
            <a:srgbClr val="d00f0a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3" name="CustomShape 2_1"/>
          <p:cNvSpPr/>
          <p:nvPr/>
        </p:nvSpPr>
        <p:spPr>
          <a:xfrm>
            <a:off x="369000" y="6673680"/>
            <a:ext cx="3867840" cy="86400"/>
          </a:xfrm>
          <a:prstGeom prst="rect">
            <a:avLst/>
          </a:prstGeom>
          <a:solidFill>
            <a:srgbClr val="d00f0a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4" name="CustomShape 3_14"/>
          <p:cNvSpPr/>
          <p:nvPr/>
        </p:nvSpPr>
        <p:spPr>
          <a:xfrm>
            <a:off x="4847760" y="4638600"/>
            <a:ext cx="3868920" cy="84960"/>
          </a:xfrm>
          <a:prstGeom prst="rect">
            <a:avLst/>
          </a:prstGeom>
          <a:solidFill>
            <a:srgbClr val="d00f0a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5" name="CustomShape 4_6"/>
          <p:cNvSpPr/>
          <p:nvPr/>
        </p:nvSpPr>
        <p:spPr>
          <a:xfrm>
            <a:off x="4851000" y="6678720"/>
            <a:ext cx="3868920" cy="86400"/>
          </a:xfrm>
          <a:prstGeom prst="rect">
            <a:avLst/>
          </a:prstGeom>
          <a:solidFill>
            <a:srgbClr val="d00f0a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6" name="CustomShape 5_1"/>
          <p:cNvSpPr/>
          <p:nvPr/>
        </p:nvSpPr>
        <p:spPr>
          <a:xfrm>
            <a:off x="0" y="0"/>
            <a:ext cx="9140400" cy="1089720"/>
          </a:xfrm>
          <a:prstGeom prst="rect">
            <a:avLst/>
          </a:prstGeom>
          <a:solidFill>
            <a:srgbClr val="d00f0a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ПРОБЛЕМАТИКА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427" name="CustomShape 6_0"/>
          <p:cNvSpPr/>
          <p:nvPr/>
        </p:nvSpPr>
        <p:spPr>
          <a:xfrm>
            <a:off x="141840" y="1071720"/>
            <a:ext cx="8867520" cy="1283400"/>
          </a:xfrm>
          <a:prstGeom prst="rect">
            <a:avLst/>
          </a:prstGeom>
          <a:solidFill>
            <a:srgbClr val="ccff6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uk-UA" sz="1600" spc="-1" strike="noStrike">
                <a:solidFill>
                  <a:srgbClr val="000033"/>
                </a:solidFill>
                <a:latin typeface="Arial"/>
                <a:ea typeface="DejaVu Sans"/>
              </a:rPr>
              <a:t>Більшість органів місцевого самоврядування базового рівня об'єктивно 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600" spc="-1" strike="noStrike">
                <a:solidFill>
                  <a:srgbClr val="ff0000"/>
                </a:solidFill>
                <a:latin typeface="Arial"/>
                <a:ea typeface="DejaVu Sans"/>
              </a:rPr>
              <a:t>не в змозі</a:t>
            </a:r>
            <a:r>
              <a:rPr b="1" lang="uk-UA" sz="1600" spc="-1" strike="noStrike">
                <a:solidFill>
                  <a:srgbClr val="000033"/>
                </a:solidFill>
                <a:latin typeface="Arial"/>
                <a:ea typeface="DejaVu Sans"/>
              </a:rPr>
              <a:t> повністю  відповідати на всі виклики у сфері цивільного захисту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600" spc="-1" strike="noStrike">
                <a:solidFill>
                  <a:srgbClr val="1818ff"/>
                </a:solidFill>
                <a:latin typeface="Arial"/>
                <a:ea typeface="DejaVu Sans"/>
              </a:rPr>
              <a:t>ЗАВДАННЯ</a:t>
            </a:r>
            <a:r>
              <a:rPr b="0" lang="uk-UA" sz="1600" spc="-1" strike="noStrike">
                <a:solidFill>
                  <a:srgbClr val="1818ff"/>
                </a:solidFill>
                <a:latin typeface="Arial"/>
                <a:ea typeface="DejaVu Sans"/>
              </a:rPr>
              <a:t> 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600" spc="-1" strike="noStrike">
                <a:solidFill>
                  <a:srgbClr val="ff0000"/>
                </a:solidFill>
                <a:latin typeface="Arial"/>
                <a:ea typeface="DejaVu Sans"/>
              </a:rPr>
              <a:t>побудова ефективної системи цивільного захисту на рівні територіальних громад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CustomShape 1_16"/>
          <p:cNvSpPr/>
          <p:nvPr/>
        </p:nvSpPr>
        <p:spPr>
          <a:xfrm>
            <a:off x="0" y="0"/>
            <a:ext cx="9140400" cy="1089720"/>
          </a:xfrm>
          <a:prstGeom prst="rect">
            <a:avLst/>
          </a:prstGeom>
          <a:solidFill>
            <a:srgbClr val="d00f0a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9" name="CustomShape 2_4"/>
          <p:cNvSpPr/>
          <p:nvPr/>
        </p:nvSpPr>
        <p:spPr>
          <a:xfrm>
            <a:off x="479880" y="0"/>
            <a:ext cx="8226000" cy="1089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Мета реформи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430" name="CustomShape 3_16"/>
          <p:cNvSpPr/>
          <p:nvPr/>
        </p:nvSpPr>
        <p:spPr>
          <a:xfrm>
            <a:off x="411840" y="1143000"/>
            <a:ext cx="3942720" cy="2210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29400" algn="just">
              <a:lnSpc>
                <a:spcPct val="100000"/>
              </a:lnSpc>
              <a:tabLst>
                <a:tab algn="l" pos="0"/>
              </a:tabLst>
            </a:pPr>
            <a:r>
              <a:rPr b="1" lang="uk-UA" sz="1600" spc="-1" strike="noStrike">
                <a:solidFill>
                  <a:srgbClr val="d00f0a"/>
                </a:solidFill>
                <a:latin typeface="Calibri"/>
                <a:ea typeface="DejaVu Sans"/>
              </a:rPr>
              <a:t>	</a:t>
            </a:r>
            <a:r>
              <a:rPr b="1" lang="uk-UA" sz="1600" spc="-1" strike="noStrike">
                <a:solidFill>
                  <a:srgbClr val="d00f0a"/>
                </a:solidFill>
                <a:latin typeface="Calibri"/>
                <a:ea typeface="DejaVu Sans"/>
              </a:rPr>
              <a:t>	</a:t>
            </a:r>
            <a:r>
              <a:rPr b="1" lang="uk-UA" sz="1600" spc="-1" strike="noStrike">
                <a:solidFill>
                  <a:srgbClr val="d00f0a"/>
                </a:solidFill>
                <a:latin typeface="Calibri"/>
                <a:ea typeface="DejaVu Sans"/>
              </a:rPr>
              <a:t>ПОТОЧНИЙ СТАН:</a:t>
            </a:r>
            <a:endParaRPr b="0" lang="en-US" sz="1600" spc="-1" strike="noStrike">
              <a:latin typeface="Arial"/>
            </a:endParaRPr>
          </a:p>
          <a:p>
            <a:pPr marL="343080" indent="-329400" algn="just">
              <a:lnSpc>
                <a:spcPct val="100000"/>
              </a:lnSpc>
              <a:tabLst>
                <a:tab algn="l" pos="0"/>
              </a:tabLst>
            </a:pPr>
            <a:r>
              <a:rPr b="1" lang="uk-UA" sz="1600" spc="-1" strike="noStrike">
                <a:solidFill>
                  <a:srgbClr val="990000"/>
                </a:solidFill>
                <a:latin typeface="Calibri"/>
                <a:ea typeface="DejaVu Sans"/>
              </a:rPr>
              <a:t>	</a:t>
            </a:r>
            <a:r>
              <a:rPr b="1" lang="uk-UA" sz="1600" spc="-1" strike="noStrike">
                <a:solidFill>
                  <a:srgbClr val="990000"/>
                </a:solidFill>
                <a:latin typeface="Calibri"/>
                <a:ea typeface="DejaVu Sans"/>
              </a:rPr>
              <a:t>	</a:t>
            </a:r>
            <a:endParaRPr b="0" lang="en-US" sz="1600" spc="-1" strike="noStrike">
              <a:latin typeface="Arial"/>
            </a:endParaRPr>
          </a:p>
          <a:p>
            <a:pPr marL="343080" indent="-329400" algn="just">
              <a:lnSpc>
                <a:spcPct val="100000"/>
              </a:lnSpc>
              <a:tabLst>
                <a:tab algn="l" pos="0"/>
              </a:tabLst>
            </a:pPr>
            <a:r>
              <a:rPr b="1" lang="uk-UA" sz="1600" spc="-1" strike="noStrike">
                <a:solidFill>
                  <a:srgbClr val="990000"/>
                </a:solidFill>
                <a:latin typeface="Calibri"/>
                <a:ea typeface="DejaVu Sans"/>
              </a:rPr>
              <a:t>	</a:t>
            </a:r>
            <a:r>
              <a:rPr b="0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Надання адміністративних та соціальних послуг, розміщення різних служб, пожежних частин та рятувальних підрозділів, як правило, </a:t>
            </a:r>
            <a:r>
              <a:rPr b="1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здійснюється у районному центрі (містах обласного значення</a:t>
            </a:r>
            <a:r>
              <a:rPr b="0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431" name="Picture 4_3" descr=""/>
          <p:cNvPicPr/>
          <p:nvPr/>
        </p:nvPicPr>
        <p:blipFill>
          <a:blip r:embed="rId1"/>
          <a:srcRect l="0" t="17188" r="0" b="0"/>
          <a:stretch/>
        </p:blipFill>
        <p:spPr>
          <a:xfrm>
            <a:off x="554760" y="3762360"/>
            <a:ext cx="3558240" cy="2720160"/>
          </a:xfrm>
          <a:prstGeom prst="rect">
            <a:avLst/>
          </a:prstGeom>
          <a:ln w="9360">
            <a:noFill/>
          </a:ln>
        </p:spPr>
      </p:pic>
      <p:pic>
        <p:nvPicPr>
          <p:cNvPr id="1432" name="Picture 5_0" descr=""/>
          <p:cNvPicPr/>
          <p:nvPr/>
        </p:nvPicPr>
        <p:blipFill>
          <a:blip r:embed="rId2"/>
          <a:srcRect l="0" t="7309" r="0" b="0"/>
          <a:stretch/>
        </p:blipFill>
        <p:spPr>
          <a:xfrm>
            <a:off x="5234400" y="3762360"/>
            <a:ext cx="3357000" cy="2737440"/>
          </a:xfrm>
          <a:prstGeom prst="rect">
            <a:avLst/>
          </a:prstGeom>
          <a:ln w="9360">
            <a:noFill/>
          </a:ln>
        </p:spPr>
      </p:pic>
      <p:sp>
        <p:nvSpPr>
          <p:cNvPr id="1433" name="CustomShape 4_7"/>
          <p:cNvSpPr/>
          <p:nvPr/>
        </p:nvSpPr>
        <p:spPr>
          <a:xfrm>
            <a:off x="428760" y="3643200"/>
            <a:ext cx="8403480" cy="40320"/>
          </a:xfrm>
          <a:prstGeom prst="rect">
            <a:avLst/>
          </a:prstGeom>
          <a:solidFill>
            <a:srgbClr val="d00f0a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4" name="CustomShape 5_0"/>
          <p:cNvSpPr/>
          <p:nvPr/>
        </p:nvSpPr>
        <p:spPr>
          <a:xfrm>
            <a:off x="379800" y="6626160"/>
            <a:ext cx="8403480" cy="43560"/>
          </a:xfrm>
          <a:prstGeom prst="rect">
            <a:avLst/>
          </a:prstGeom>
          <a:solidFill>
            <a:srgbClr val="d00f0a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5" name="CustomShape 7_3"/>
          <p:cNvSpPr/>
          <p:nvPr/>
        </p:nvSpPr>
        <p:spPr>
          <a:xfrm>
            <a:off x="4727520" y="1143000"/>
            <a:ext cx="3942720" cy="2369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uk-UA" sz="1600" spc="-1" strike="noStrike">
                <a:solidFill>
                  <a:srgbClr val="d00f0a"/>
                </a:solidFill>
                <a:latin typeface="Calibri"/>
                <a:ea typeface="DejaVu Sans"/>
              </a:rPr>
              <a:t>ПЛАНУЄТЬСЯ: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uk-UA" sz="1400" spc="-1" strike="noStrike">
                <a:solidFill>
                  <a:srgbClr val="000000"/>
                </a:solidFill>
                <a:latin typeface="Arial"/>
                <a:ea typeface="DejaVu Sans"/>
              </a:rPr>
              <a:t>Такі послуги, при необхідності, надаватимуться у кожному центрі громади шляхом </a:t>
            </a:r>
            <a:r>
              <a:rPr b="1" lang="uk-UA" sz="1400" spc="-1" strike="noStrike">
                <a:solidFill>
                  <a:srgbClr val="000000"/>
                </a:solidFill>
                <a:latin typeface="Arial"/>
                <a:ea typeface="DejaVu Sans"/>
              </a:rPr>
              <a:t>створення</a:t>
            </a:r>
            <a:r>
              <a:rPr b="0" lang="uk-UA" sz="1400" spc="-1" strike="noStrike">
                <a:solidFill>
                  <a:srgbClr val="000000"/>
                </a:solidFill>
                <a:latin typeface="Arial"/>
                <a:ea typeface="DejaVu Sans"/>
              </a:rPr>
              <a:t> відповідних </a:t>
            </a:r>
            <a:r>
              <a:rPr b="1" lang="uk-UA" sz="1400" spc="-1" strike="noStrike">
                <a:solidFill>
                  <a:srgbClr val="000000"/>
                </a:solidFill>
                <a:latin typeface="Arial"/>
                <a:ea typeface="DejaVu Sans"/>
              </a:rPr>
              <a:t>органів управління та сил цивільного захисту</a:t>
            </a:r>
            <a:r>
              <a:rPr b="0" lang="uk-UA" sz="1400" spc="-1" strike="noStrike">
                <a:solidFill>
                  <a:srgbClr val="000000"/>
                </a:solidFill>
                <a:latin typeface="Arial"/>
                <a:ea typeface="DejaVu Sans"/>
              </a:rPr>
              <a:t> (місцевих пожежних частин, комунальних та добровільних рятувальних формувань), та </a:t>
            </a:r>
            <a:r>
              <a:rPr b="1" lang="uk-UA" sz="1400" spc="-1" strike="noStrike">
                <a:solidFill>
                  <a:srgbClr val="000000"/>
                </a:solidFill>
                <a:latin typeface="Arial"/>
                <a:ea typeface="DejaVu Sans"/>
              </a:rPr>
              <a:t>їх належного забезпечення та розвитком</a:t>
            </a:r>
            <a:r>
              <a:rPr b="0" lang="uk-UA" sz="1400" spc="-1" strike="noStrike">
                <a:solidFill>
                  <a:srgbClr val="000000"/>
                </a:solidFill>
                <a:latin typeface="Arial"/>
                <a:ea typeface="DejaVu Sans"/>
              </a:rPr>
              <a:t> необхідної </a:t>
            </a:r>
            <a:r>
              <a:rPr b="1" lang="uk-UA" sz="1400" spc="-1" strike="noStrike">
                <a:solidFill>
                  <a:srgbClr val="000000"/>
                </a:solidFill>
                <a:latin typeface="Arial"/>
                <a:ea typeface="DejaVu Sans"/>
              </a:rPr>
              <a:t>інфраструктури цивільного захисту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CustomShape 1_18"/>
          <p:cNvSpPr/>
          <p:nvPr/>
        </p:nvSpPr>
        <p:spPr>
          <a:xfrm>
            <a:off x="0" y="0"/>
            <a:ext cx="9140400" cy="1091160"/>
          </a:xfrm>
          <a:prstGeom prst="rect">
            <a:avLst/>
          </a:prstGeom>
          <a:solidFill>
            <a:srgbClr val="d00f0a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609480" indent="-585000" algn="ctr">
              <a:lnSpc>
                <a:spcPct val="100000"/>
              </a:lnSpc>
              <a:spcBef>
                <a:spcPts val="1426"/>
              </a:spcBef>
              <a:tabLst>
                <a:tab algn="l" pos="0"/>
              </a:tabLst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Основні заходи  щодо удосконалення системи цивільного захисту </a:t>
            </a:r>
            <a:br/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в територіальних громадах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437" name="CustomShape 2_11"/>
          <p:cNvSpPr/>
          <p:nvPr/>
        </p:nvSpPr>
        <p:spPr>
          <a:xfrm>
            <a:off x="270360" y="1463760"/>
            <a:ext cx="2696400" cy="1558080"/>
          </a:xfrm>
          <a:prstGeom prst="rect">
            <a:avLst/>
          </a:prstGeom>
          <a:solidFill>
            <a:srgbClr val="7f7f7f"/>
          </a:solidFill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600" spc="-1" strike="noStrike">
                <a:solidFill>
                  <a:srgbClr val="ffff00"/>
                </a:solidFill>
                <a:latin typeface="Arial"/>
                <a:ea typeface="DejaVu Sans"/>
              </a:rPr>
              <a:t>Утворення місцевої ланки єдиної державної системи цивільного захисту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438" name="CustomShape 3_18"/>
          <p:cNvSpPr/>
          <p:nvPr/>
        </p:nvSpPr>
        <p:spPr>
          <a:xfrm>
            <a:off x="3286080" y="1428840"/>
            <a:ext cx="2696400" cy="1559520"/>
          </a:xfrm>
          <a:prstGeom prst="rect">
            <a:avLst/>
          </a:prstGeom>
          <a:solidFill>
            <a:srgbClr val="7f7f7f"/>
          </a:solidFill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600" spc="-1" strike="noStrike">
                <a:solidFill>
                  <a:srgbClr val="ffff00"/>
                </a:solidFill>
                <a:latin typeface="Arial"/>
                <a:ea typeface="DejaVu Sans"/>
              </a:rPr>
              <a:t>Утворення підрозділів з питань цивільного захисту </a:t>
            </a:r>
            <a:br/>
            <a:r>
              <a:rPr b="0" lang="uk-UA" sz="1600" spc="-1" strike="noStrike">
                <a:solidFill>
                  <a:srgbClr val="ffff00"/>
                </a:solidFill>
                <a:latin typeface="Arial"/>
                <a:ea typeface="DejaVu Sans"/>
              </a:rPr>
              <a:t>в структурі виконавчих органів місцевих рад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439" name="CustomShape 4_8"/>
          <p:cNvSpPr/>
          <p:nvPr/>
        </p:nvSpPr>
        <p:spPr>
          <a:xfrm>
            <a:off x="6101280" y="3311640"/>
            <a:ext cx="2696400" cy="1467360"/>
          </a:xfrm>
          <a:prstGeom prst="rect">
            <a:avLst/>
          </a:prstGeom>
          <a:solidFill>
            <a:srgbClr val="7f7f7f"/>
          </a:solidFill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600" spc="-1" strike="noStrike">
                <a:solidFill>
                  <a:srgbClr val="ffff00"/>
                </a:solidFill>
                <a:latin typeface="Arial"/>
                <a:ea typeface="DejaVu Sans"/>
              </a:rPr>
              <a:t>Організації евакуації населення у  разі виникнення НС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440" name="CustomShape 5_3"/>
          <p:cNvSpPr/>
          <p:nvPr/>
        </p:nvSpPr>
        <p:spPr>
          <a:xfrm>
            <a:off x="3186720" y="3338640"/>
            <a:ext cx="2696400" cy="1483560"/>
          </a:xfrm>
          <a:prstGeom prst="rect">
            <a:avLst/>
          </a:prstGeom>
          <a:solidFill>
            <a:srgbClr val="7f7f7f"/>
          </a:solidFill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600" spc="-1" strike="noStrike">
                <a:solidFill>
                  <a:srgbClr val="ffff00"/>
                </a:solidFill>
                <a:latin typeface="Arial"/>
                <a:ea typeface="DejaVu Sans"/>
              </a:rPr>
              <a:t>Організації оповіщення про загрозу або виникнення НС та інформування у сфері цивільного захисту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441" name="CustomShape 6_4"/>
          <p:cNvSpPr/>
          <p:nvPr/>
        </p:nvSpPr>
        <p:spPr>
          <a:xfrm>
            <a:off x="6215040" y="1428840"/>
            <a:ext cx="2707200" cy="1569600"/>
          </a:xfrm>
          <a:prstGeom prst="rect">
            <a:avLst/>
          </a:prstGeom>
          <a:solidFill>
            <a:srgbClr val="7f7f7f"/>
          </a:solidFill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600" spc="-1" strike="noStrike">
                <a:solidFill>
                  <a:srgbClr val="ffff00"/>
                </a:solidFill>
                <a:latin typeface="Arial"/>
                <a:ea typeface="DejaVu Sans"/>
              </a:rPr>
              <a:t>Утворення комунальних аварійно-рятувальних служб, формувань 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1600" spc="-1" strike="noStrike">
                <a:solidFill>
                  <a:srgbClr val="ffff00"/>
                </a:solidFill>
                <a:latin typeface="Arial"/>
                <a:ea typeface="DejaVu Sans"/>
              </a:rPr>
              <a:t>місцевої та добровільної пожежної охорони 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442" name="CustomShape 7_4"/>
          <p:cNvSpPr/>
          <p:nvPr/>
        </p:nvSpPr>
        <p:spPr>
          <a:xfrm>
            <a:off x="357120" y="5072040"/>
            <a:ext cx="2696400" cy="1499400"/>
          </a:xfrm>
          <a:prstGeom prst="rect">
            <a:avLst/>
          </a:prstGeom>
          <a:solidFill>
            <a:srgbClr val="7f7f7f"/>
          </a:solidFill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600" spc="-1" strike="noStrike">
                <a:solidFill>
                  <a:srgbClr val="ffff00"/>
                </a:solidFill>
                <a:latin typeface="Arial"/>
                <a:ea typeface="DejaVu Sans"/>
              </a:rPr>
              <a:t>Заходи щодо забезпечення пожежної безпеки на об'єктах та території громади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443" name="CustomShape 8_0"/>
          <p:cNvSpPr/>
          <p:nvPr/>
        </p:nvSpPr>
        <p:spPr>
          <a:xfrm>
            <a:off x="8476560" y="6442200"/>
            <a:ext cx="1327320" cy="394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fld id="{64AF0FB2-D9D6-4F89-BAD1-0189549A6A59}" type="slidenum">
              <a:rPr b="1" lang="uk-UA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&lt;number&gt;</a:t>
            </a:fld>
            <a:r>
              <a:rPr b="1" lang="uk-UA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444" name="CustomShape 9_0"/>
          <p:cNvSpPr/>
          <p:nvPr/>
        </p:nvSpPr>
        <p:spPr>
          <a:xfrm>
            <a:off x="3185640" y="5153040"/>
            <a:ext cx="2696400" cy="1467360"/>
          </a:xfrm>
          <a:prstGeom prst="rect">
            <a:avLst/>
          </a:prstGeom>
          <a:solidFill>
            <a:srgbClr val="7f7f7f"/>
          </a:solidFill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600" spc="-1" strike="noStrike">
                <a:solidFill>
                  <a:srgbClr val="ffff00"/>
                </a:solidFill>
                <a:latin typeface="Arial"/>
                <a:ea typeface="DejaVu Sans"/>
              </a:rPr>
              <a:t>Формування культури безпеки життєдіяльності населення, його обізнаності щодо практичних дій в умовах НС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445" name="CustomShape 10_0"/>
          <p:cNvSpPr/>
          <p:nvPr/>
        </p:nvSpPr>
        <p:spPr>
          <a:xfrm>
            <a:off x="285840" y="3357720"/>
            <a:ext cx="2696400" cy="1499400"/>
          </a:xfrm>
          <a:prstGeom prst="rect">
            <a:avLst/>
          </a:prstGeom>
          <a:solidFill>
            <a:srgbClr val="7f7f7f"/>
          </a:solidFill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600" spc="-1" strike="noStrike">
                <a:solidFill>
                  <a:srgbClr val="ffff00"/>
                </a:solidFill>
                <a:latin typeface="Arial"/>
                <a:ea typeface="DejaVu Sans"/>
              </a:rPr>
              <a:t>Заходи щодо укриття населення у фонді 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1600" spc="-1" strike="noStrike">
                <a:solidFill>
                  <a:srgbClr val="ffff00"/>
                </a:solidFill>
                <a:latin typeface="Arial"/>
                <a:ea typeface="DejaVu Sans"/>
              </a:rPr>
              <a:t>захисних споруд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446" name="CustomShape 11_2"/>
          <p:cNvSpPr/>
          <p:nvPr/>
        </p:nvSpPr>
        <p:spPr>
          <a:xfrm>
            <a:off x="6143760" y="5143680"/>
            <a:ext cx="2712600" cy="1569600"/>
          </a:xfrm>
          <a:prstGeom prst="rect">
            <a:avLst/>
          </a:prstGeom>
          <a:solidFill>
            <a:srgbClr val="7f7f7f"/>
          </a:solidFill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600" spc="-1" strike="noStrike">
                <a:solidFill>
                  <a:srgbClr val="ffff00"/>
                </a:solidFill>
                <a:latin typeface="Arial"/>
                <a:ea typeface="DejaVu Sans"/>
              </a:rPr>
              <a:t>Заходи щодо радіаційного та хімічного захисту населення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Овал 12"/>
          <p:cNvSpPr/>
          <p:nvPr/>
        </p:nvSpPr>
        <p:spPr>
          <a:xfrm>
            <a:off x="408240" y="2211480"/>
            <a:ext cx="1531800" cy="2043000"/>
          </a:xfrm>
          <a:prstGeom prst="ellipse">
            <a:avLst/>
          </a:prstGeom>
          <a:solidFill>
            <a:schemeClr val="bg1"/>
          </a:solidFill>
          <a:ln w="44450">
            <a:solidFill>
              <a:srgbClr val="d00f0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8" name="Объект 2_4"/>
          <p:cNvSpPr/>
          <p:nvPr/>
        </p:nvSpPr>
        <p:spPr>
          <a:xfrm>
            <a:off x="16200" y="4610160"/>
            <a:ext cx="2163960" cy="836280"/>
          </a:xfrm>
          <a:prstGeom prst="rect">
            <a:avLst/>
          </a:prstGeom>
          <a:noFill/>
          <a:ln w="0">
            <a:solidFill>
              <a:srgbClr val="66ff33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uk-UA" sz="1700" spc="-1" strike="noStrike">
                <a:solidFill>
                  <a:srgbClr val="404040"/>
                </a:solidFill>
                <a:latin typeface="Calibri"/>
                <a:ea typeface="DejaVu Sans"/>
              </a:rPr>
              <a:t>зменшення часу реагування </a:t>
            </a:r>
            <a:r>
              <a:rPr b="0" lang="uk-UA" sz="1700" spc="-1" strike="noStrike">
                <a:solidFill>
                  <a:srgbClr val="404040"/>
                </a:solidFill>
                <a:latin typeface="Calibri"/>
                <a:ea typeface="DejaVu Sans"/>
              </a:rPr>
              <a:t>на пожежі та НС</a:t>
            </a:r>
            <a:endParaRPr b="0" lang="en-US" sz="1700" spc="-1" strike="noStrike">
              <a:latin typeface="Arial"/>
            </a:endParaRPr>
          </a:p>
        </p:txBody>
      </p:sp>
      <p:sp>
        <p:nvSpPr>
          <p:cNvPr id="1449" name="Объект 2_5"/>
          <p:cNvSpPr/>
          <p:nvPr/>
        </p:nvSpPr>
        <p:spPr>
          <a:xfrm>
            <a:off x="2360520" y="4613400"/>
            <a:ext cx="2165400" cy="838080"/>
          </a:xfrm>
          <a:prstGeom prst="rect">
            <a:avLst/>
          </a:prstGeom>
          <a:noFill/>
          <a:ln w="9525">
            <a:solidFill>
              <a:srgbClr val="66ff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uk-UA" sz="1700" spc="-1" strike="noStrike">
                <a:solidFill>
                  <a:srgbClr val="404040"/>
                </a:solidFill>
                <a:latin typeface="Calibri"/>
                <a:ea typeface="DejaVu Sans"/>
              </a:rPr>
              <a:t>збільшення відчуття безпеки </a:t>
            </a:r>
            <a:r>
              <a:rPr b="0" lang="uk-UA" sz="1700" spc="-1" strike="noStrike">
                <a:solidFill>
                  <a:srgbClr val="404040"/>
                </a:solidFill>
                <a:latin typeface="Calibri"/>
                <a:ea typeface="DejaVu Sans"/>
              </a:rPr>
              <a:t>серед громадян</a:t>
            </a:r>
            <a:endParaRPr b="0" lang="en-US" sz="1700" spc="-1" strike="noStrike">
              <a:latin typeface="Arial"/>
            </a:endParaRPr>
          </a:p>
        </p:txBody>
      </p:sp>
      <p:sp>
        <p:nvSpPr>
          <p:cNvPr id="1450" name="Объект 2_6"/>
          <p:cNvSpPr/>
          <p:nvPr/>
        </p:nvSpPr>
        <p:spPr>
          <a:xfrm>
            <a:off x="4622040" y="4627440"/>
            <a:ext cx="2163960" cy="836280"/>
          </a:xfrm>
          <a:prstGeom prst="rect">
            <a:avLst/>
          </a:prstGeom>
          <a:noFill/>
          <a:ln w="9525">
            <a:solidFill>
              <a:srgbClr val="66ff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uk-UA" sz="1700" spc="-1" strike="noStrike">
                <a:solidFill>
                  <a:srgbClr val="404040"/>
                </a:solidFill>
                <a:latin typeface="Calibri"/>
                <a:ea typeface="DejaVu Sans"/>
              </a:rPr>
              <a:t>доступ жителів</a:t>
            </a:r>
            <a:r>
              <a:rPr b="0" lang="uk-UA" sz="1700" spc="-1" strike="noStrike">
                <a:solidFill>
                  <a:srgbClr val="404040"/>
                </a:solidFill>
                <a:latin typeface="Calibri"/>
                <a:ea typeface="DejaVu Sans"/>
              </a:rPr>
              <a:t> до</a:t>
            </a:r>
            <a:r>
              <a:rPr b="0" lang="en-US" sz="1700" spc="-1" strike="noStrike">
                <a:solidFill>
                  <a:srgbClr val="404040"/>
                </a:solidFill>
                <a:latin typeface="Calibri"/>
                <a:ea typeface="DejaVu Sans"/>
              </a:rPr>
              <a:t> </a:t>
            </a:r>
            <a:r>
              <a:rPr b="0" lang="uk-UA" sz="1700" spc="-1" strike="noStrike">
                <a:solidFill>
                  <a:srgbClr val="404040"/>
                </a:solidFill>
                <a:latin typeface="Calibri"/>
                <a:ea typeface="DejaVu Sans"/>
              </a:rPr>
              <a:t>надання </a:t>
            </a:r>
            <a:r>
              <a:rPr b="1" lang="uk-UA" sz="1700" spc="-1" strike="noStrike">
                <a:solidFill>
                  <a:srgbClr val="404040"/>
                </a:solidFill>
                <a:latin typeface="Calibri"/>
                <a:ea typeface="DejaVu Sans"/>
              </a:rPr>
              <a:t>базових</a:t>
            </a:r>
            <a:r>
              <a:rPr b="1" lang="en-US" sz="1700" spc="-1" strike="noStrike">
                <a:solidFill>
                  <a:srgbClr val="404040"/>
                </a:solidFill>
                <a:latin typeface="Calibri"/>
                <a:ea typeface="DejaVu Sans"/>
              </a:rPr>
              <a:t> </a:t>
            </a:r>
            <a:r>
              <a:rPr b="1" lang="uk-UA" sz="1700" spc="-1" strike="noStrike">
                <a:solidFill>
                  <a:srgbClr val="404040"/>
                </a:solidFill>
                <a:latin typeface="Calibri"/>
                <a:ea typeface="DejaVu Sans"/>
              </a:rPr>
              <a:t>послуг</a:t>
            </a:r>
            <a:endParaRPr b="0" lang="en-US" sz="1700" spc="-1" strike="noStrike">
              <a:latin typeface="Arial"/>
            </a:endParaRPr>
          </a:p>
        </p:txBody>
      </p:sp>
      <p:sp>
        <p:nvSpPr>
          <p:cNvPr id="1451" name="Объект 2_7"/>
          <p:cNvSpPr/>
          <p:nvPr/>
        </p:nvSpPr>
        <p:spPr>
          <a:xfrm>
            <a:off x="6951960" y="4610160"/>
            <a:ext cx="2165400" cy="836280"/>
          </a:xfrm>
          <a:prstGeom prst="rect">
            <a:avLst/>
          </a:prstGeom>
          <a:noFill/>
          <a:ln w="9525">
            <a:solidFill>
              <a:srgbClr val="66ff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700" spc="-1" strike="noStrike">
                <a:solidFill>
                  <a:srgbClr val="404040"/>
                </a:solidFill>
                <a:latin typeface="Calibri"/>
                <a:ea typeface="DejaVu Sans"/>
              </a:rPr>
              <a:t>забезпечення </a:t>
            </a:r>
            <a:br/>
            <a:r>
              <a:rPr b="1" lang="uk-UA" sz="1700" spc="-1" strike="noStrike">
                <a:solidFill>
                  <a:srgbClr val="404040"/>
                </a:solidFill>
                <a:latin typeface="Calibri"/>
                <a:ea typeface="DejaVu Sans"/>
              </a:rPr>
              <a:t>ефективного управління </a:t>
            </a:r>
            <a:endParaRPr b="0" lang="en-US" sz="1700" spc="-1" strike="noStrike">
              <a:latin typeface="Arial"/>
            </a:endParaRPr>
          </a:p>
        </p:txBody>
      </p:sp>
      <p:sp>
        <p:nvSpPr>
          <p:cNvPr id="1452" name="Овал 13_1"/>
          <p:cNvSpPr/>
          <p:nvPr/>
        </p:nvSpPr>
        <p:spPr>
          <a:xfrm>
            <a:off x="2677320" y="2211480"/>
            <a:ext cx="1532880" cy="2043000"/>
          </a:xfrm>
          <a:prstGeom prst="ellipse">
            <a:avLst/>
          </a:prstGeom>
          <a:solidFill>
            <a:schemeClr val="bg1"/>
          </a:solidFill>
          <a:ln w="44450">
            <a:solidFill>
              <a:srgbClr val="d00f0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3" name="Овал 15_1"/>
          <p:cNvSpPr/>
          <p:nvPr/>
        </p:nvSpPr>
        <p:spPr>
          <a:xfrm>
            <a:off x="4934880" y="2211480"/>
            <a:ext cx="1531800" cy="2043000"/>
          </a:xfrm>
          <a:prstGeom prst="ellipse">
            <a:avLst/>
          </a:prstGeom>
          <a:solidFill>
            <a:schemeClr val="bg1"/>
          </a:solidFill>
          <a:ln w="44450">
            <a:solidFill>
              <a:srgbClr val="d00f0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4" name="Овал 16_1"/>
          <p:cNvSpPr/>
          <p:nvPr/>
        </p:nvSpPr>
        <p:spPr>
          <a:xfrm>
            <a:off x="7189920" y="2211480"/>
            <a:ext cx="1531800" cy="2043000"/>
          </a:xfrm>
          <a:prstGeom prst="ellipse">
            <a:avLst/>
          </a:prstGeom>
          <a:solidFill>
            <a:schemeClr val="bg1"/>
          </a:solidFill>
          <a:ln w="44450">
            <a:solidFill>
              <a:srgbClr val="d00f0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5" name="Прямоугольник 3_1"/>
          <p:cNvSpPr/>
          <p:nvPr/>
        </p:nvSpPr>
        <p:spPr>
          <a:xfrm>
            <a:off x="0" y="0"/>
            <a:ext cx="9142200" cy="1091880"/>
          </a:xfrm>
          <a:prstGeom prst="rect">
            <a:avLst/>
          </a:prstGeom>
          <a:solidFill>
            <a:srgbClr val="d00f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Arial"/>
                <a:ea typeface="DejaVu Sans"/>
              </a:rPr>
              <a:t>ЯКИЙ РЕЗУЛЬТАТ ОТРИМАЄМО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456" name="Picture 2_3" descr="C:\Users\admin\Downloads\noun_805844_cc.png"/>
          <p:cNvPicPr/>
          <p:nvPr/>
        </p:nvPicPr>
        <p:blipFill>
          <a:blip r:embed="rId1"/>
          <a:srcRect l="0" t="0" r="0" b="13897"/>
          <a:stretch/>
        </p:blipFill>
        <p:spPr>
          <a:xfrm>
            <a:off x="2935800" y="2647800"/>
            <a:ext cx="1017360" cy="1168200"/>
          </a:xfrm>
          <a:prstGeom prst="rect">
            <a:avLst/>
          </a:prstGeom>
          <a:ln w="9525">
            <a:noFill/>
          </a:ln>
        </p:spPr>
      </p:pic>
      <p:pic>
        <p:nvPicPr>
          <p:cNvPr id="1457" name="Picture 3_4" descr="C:\Users\admin\Downloads\noun_131786_cc.png"/>
          <p:cNvPicPr/>
          <p:nvPr/>
        </p:nvPicPr>
        <p:blipFill>
          <a:blip r:embed="rId2"/>
          <a:srcRect l="0" t="0" r="0" b="13119"/>
          <a:stretch/>
        </p:blipFill>
        <p:spPr>
          <a:xfrm>
            <a:off x="5196600" y="2647800"/>
            <a:ext cx="1007640" cy="1168200"/>
          </a:xfrm>
          <a:prstGeom prst="rect">
            <a:avLst/>
          </a:prstGeom>
          <a:ln w="9525">
            <a:noFill/>
          </a:ln>
        </p:spPr>
      </p:pic>
      <p:pic>
        <p:nvPicPr>
          <p:cNvPr id="1458" name="Picture 4_4" descr="C:\Users\admin\Downloads\noun_781267_cc.png"/>
          <p:cNvPicPr/>
          <p:nvPr/>
        </p:nvPicPr>
        <p:blipFill>
          <a:blip r:embed="rId3"/>
          <a:srcRect l="0" t="17018" r="0" b="31995"/>
          <a:stretch/>
        </p:blipFill>
        <p:spPr>
          <a:xfrm>
            <a:off x="183240" y="2552760"/>
            <a:ext cx="2002320" cy="1360440"/>
          </a:xfrm>
          <a:prstGeom prst="rect">
            <a:avLst/>
          </a:prstGeom>
          <a:ln w="9525">
            <a:noFill/>
          </a:ln>
        </p:spPr>
      </p:pic>
      <p:sp>
        <p:nvSpPr>
          <p:cNvPr id="1459" name="Text Box 49_1"/>
          <p:cNvSpPr/>
          <p:nvPr/>
        </p:nvSpPr>
        <p:spPr>
          <a:xfrm>
            <a:off x="8270640" y="6442200"/>
            <a:ext cx="1327320" cy="394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fld id="{555CA14C-B827-452D-9D82-9FBD55012C35}" type="slidenum">
              <a:rPr b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&lt;number&gt;</a:t>
            </a:fld>
            <a:r>
              <a:rPr b="1" lang="uk-UA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460" name="Picture 4_5" descr="C:\Users\admin\Downloads\noun_666368_cc.png"/>
          <p:cNvPicPr/>
          <p:nvPr/>
        </p:nvPicPr>
        <p:blipFill>
          <a:blip r:embed="rId4"/>
          <a:srcRect l="0" t="0" r="0" b="14978"/>
          <a:stretch/>
        </p:blipFill>
        <p:spPr>
          <a:xfrm>
            <a:off x="7340760" y="2487600"/>
            <a:ext cx="1164240" cy="1319400"/>
          </a:xfrm>
          <a:prstGeom prst="rect">
            <a:avLst/>
          </a:prstGeom>
          <a:ln w="9525">
            <a:noFill/>
          </a:ln>
        </p:spPr>
      </p:pic>
      <p:sp>
        <p:nvSpPr>
          <p:cNvPr id="1461" name="Прямокутник 1_2"/>
          <p:cNvSpPr/>
          <p:nvPr/>
        </p:nvSpPr>
        <p:spPr>
          <a:xfrm>
            <a:off x="2691360" y="6072840"/>
            <a:ext cx="3672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https://decentralization.gov.ua/safety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" name="Группа 1_1"/>
          <p:cNvGrpSpPr/>
          <p:nvPr/>
        </p:nvGrpSpPr>
        <p:grpSpPr>
          <a:xfrm>
            <a:off x="355320" y="729360"/>
            <a:ext cx="8470440" cy="6028560"/>
            <a:chOff x="355320" y="729360"/>
            <a:chExt cx="8470440" cy="6028560"/>
          </a:xfrm>
        </p:grpSpPr>
        <p:sp>
          <p:nvSpPr>
            <p:cNvPr id="864" name="CustomShape 1_4"/>
            <p:cNvSpPr/>
            <p:nvPr/>
          </p:nvSpPr>
          <p:spPr>
            <a:xfrm>
              <a:off x="355680" y="729360"/>
              <a:ext cx="3818880" cy="500760"/>
            </a:xfrm>
            <a:prstGeom prst="ellipse">
              <a:avLst/>
            </a:prstGeom>
            <a:solidFill>
              <a:srgbClr val="c0fa94"/>
            </a:solidFill>
            <a:ln w="0">
              <a:noFill/>
            </a:ln>
            <a:effectLst>
              <a:outerShdw blurRad="0" dir="2700000" dist="71276">
                <a:srgbClr val="127622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865" name="CustomShape 2_6"/>
            <p:cNvSpPr/>
            <p:nvPr/>
          </p:nvSpPr>
          <p:spPr>
            <a:xfrm>
              <a:off x="796680" y="794160"/>
              <a:ext cx="2920320" cy="2898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ЗАПОБІГАННЯ ВИНИКНЕННЮ НС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866" name="CustomShape 3_6"/>
            <p:cNvSpPr/>
            <p:nvPr/>
          </p:nvSpPr>
          <p:spPr>
            <a:xfrm>
              <a:off x="395280" y="1378440"/>
              <a:ext cx="1761480" cy="716760"/>
            </a:xfrm>
            <a:prstGeom prst="rect">
              <a:avLst/>
            </a:prstGeom>
            <a:solidFill>
              <a:srgbClr val="c0fa94"/>
            </a:solidFill>
            <a:ln w="0">
              <a:noFill/>
            </a:ln>
            <a:effectLst>
              <a:outerShdw blurRad="0" dir="2700000" dist="71276">
                <a:srgbClr val="127622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867" name="CustomShape 4_4"/>
            <p:cNvSpPr/>
            <p:nvPr/>
          </p:nvSpPr>
          <p:spPr>
            <a:xfrm>
              <a:off x="441360" y="1454760"/>
              <a:ext cx="1689840" cy="486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Моніторинг і 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прогнозування НС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868" name="CustomShape 6_1"/>
            <p:cNvSpPr/>
            <p:nvPr/>
          </p:nvSpPr>
          <p:spPr>
            <a:xfrm>
              <a:off x="2414520" y="1380240"/>
              <a:ext cx="1686960" cy="716760"/>
            </a:xfrm>
            <a:prstGeom prst="rect">
              <a:avLst/>
            </a:prstGeom>
            <a:solidFill>
              <a:srgbClr val="c0fa94"/>
            </a:solidFill>
            <a:ln w="0">
              <a:noFill/>
            </a:ln>
            <a:effectLst>
              <a:outerShdw blurRad="0" dir="2700000" dist="71276">
                <a:srgbClr val="127622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869" name="CustomShape 7_1"/>
            <p:cNvSpPr/>
            <p:nvPr/>
          </p:nvSpPr>
          <p:spPr>
            <a:xfrm>
              <a:off x="2490840" y="1384920"/>
              <a:ext cx="1463040" cy="685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Стандартизація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та експертиза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у сфері ЦЗ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870" name="CustomShape 8_1"/>
            <p:cNvSpPr/>
            <p:nvPr/>
          </p:nvSpPr>
          <p:spPr>
            <a:xfrm>
              <a:off x="355680" y="979560"/>
              <a:ext cx="38160" cy="755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1" name="CustomShape 9_1"/>
            <p:cNvSpPr/>
            <p:nvPr/>
          </p:nvSpPr>
          <p:spPr>
            <a:xfrm flipH="1">
              <a:off x="4099680" y="979560"/>
              <a:ext cx="71280" cy="757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2" name="CustomShape 10_1"/>
            <p:cNvSpPr/>
            <p:nvPr/>
          </p:nvSpPr>
          <p:spPr>
            <a:xfrm>
              <a:off x="412560" y="2149920"/>
              <a:ext cx="1743840" cy="716760"/>
            </a:xfrm>
            <a:prstGeom prst="rect">
              <a:avLst/>
            </a:prstGeom>
            <a:solidFill>
              <a:srgbClr val="c0fa94"/>
            </a:solidFill>
            <a:ln w="0">
              <a:noFill/>
            </a:ln>
            <a:effectLst>
              <a:outerShdw blurRad="0" dir="2700000" dist="71276">
                <a:srgbClr val="127622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873" name="CustomShape 11_1"/>
            <p:cNvSpPr/>
            <p:nvPr/>
          </p:nvSpPr>
          <p:spPr>
            <a:xfrm>
              <a:off x="619200" y="2262600"/>
              <a:ext cx="1277280" cy="486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Сертифікація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засобів ЦЗ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874" name="CustomShape 12_1"/>
            <p:cNvSpPr/>
            <p:nvPr/>
          </p:nvSpPr>
          <p:spPr>
            <a:xfrm>
              <a:off x="2431800" y="2151720"/>
              <a:ext cx="1670760" cy="716760"/>
            </a:xfrm>
            <a:prstGeom prst="rect">
              <a:avLst/>
            </a:prstGeom>
            <a:solidFill>
              <a:srgbClr val="c0fa94"/>
            </a:solidFill>
            <a:ln w="0">
              <a:noFill/>
            </a:ln>
            <a:effectLst>
              <a:outerShdw blurRad="0" dir="2700000" dist="71276">
                <a:srgbClr val="127622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875" name="CustomShape 13_1"/>
            <p:cNvSpPr/>
            <p:nvPr/>
          </p:nvSpPr>
          <p:spPr>
            <a:xfrm>
              <a:off x="2458800" y="2192760"/>
              <a:ext cx="1643760" cy="685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Забезпечення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техногенної та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пожежної безпеки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876" name="CustomShape 14_1"/>
            <p:cNvSpPr/>
            <p:nvPr/>
          </p:nvSpPr>
          <p:spPr>
            <a:xfrm>
              <a:off x="1387440" y="2980440"/>
              <a:ext cx="1778760" cy="626400"/>
            </a:xfrm>
            <a:prstGeom prst="rect">
              <a:avLst/>
            </a:prstGeom>
            <a:solidFill>
              <a:srgbClr val="c0fa94"/>
            </a:solidFill>
            <a:ln w="0">
              <a:noFill/>
            </a:ln>
            <a:effectLst>
              <a:outerShdw blurRad="0" dir="2700000" dist="71276">
                <a:srgbClr val="779f92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877" name="CustomShape 15_1"/>
            <p:cNvSpPr/>
            <p:nvPr/>
          </p:nvSpPr>
          <p:spPr>
            <a:xfrm>
              <a:off x="1449360" y="2948400"/>
              <a:ext cx="1650240" cy="685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Державний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нагляд і контроль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у сфері ЦЗ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878" name="CustomShape 16_1"/>
            <p:cNvSpPr/>
            <p:nvPr/>
          </p:nvSpPr>
          <p:spPr>
            <a:xfrm>
              <a:off x="355680" y="979560"/>
              <a:ext cx="55440" cy="15289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9" name="CustomShape 17_1"/>
            <p:cNvSpPr/>
            <p:nvPr/>
          </p:nvSpPr>
          <p:spPr>
            <a:xfrm>
              <a:off x="355680" y="979560"/>
              <a:ext cx="1030320" cy="2312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0" name="CustomShape 18_1"/>
            <p:cNvSpPr/>
            <p:nvPr/>
          </p:nvSpPr>
          <p:spPr>
            <a:xfrm flipH="1">
              <a:off x="4102560" y="979560"/>
              <a:ext cx="69840" cy="1530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1" name="CustomShape 19_1"/>
            <p:cNvSpPr/>
            <p:nvPr/>
          </p:nvSpPr>
          <p:spPr>
            <a:xfrm>
              <a:off x="355680" y="3828240"/>
              <a:ext cx="3818880" cy="500760"/>
            </a:xfrm>
            <a:prstGeom prst="ellipse">
              <a:avLst/>
            </a:prstGeom>
            <a:solidFill>
              <a:srgbClr val="fd7d9c"/>
            </a:solidFill>
            <a:ln w="0">
              <a:noFill/>
            </a:ln>
            <a:effectLst>
              <a:outerShdw blurRad="0" dir="2700000" dist="71276">
                <a:srgbClr val="355269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882" name="CustomShape 20_1"/>
            <p:cNvSpPr/>
            <p:nvPr/>
          </p:nvSpPr>
          <p:spPr>
            <a:xfrm>
              <a:off x="1322280" y="3891600"/>
              <a:ext cx="1872360" cy="288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РЕАГУВАННЯ НА НС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883" name="CustomShape 21_1"/>
            <p:cNvSpPr/>
            <p:nvPr/>
          </p:nvSpPr>
          <p:spPr>
            <a:xfrm>
              <a:off x="396720" y="4402800"/>
              <a:ext cx="1761480" cy="716760"/>
            </a:xfrm>
            <a:prstGeom prst="rect">
              <a:avLst/>
            </a:prstGeom>
            <a:solidFill>
              <a:srgbClr val="fd7d9c"/>
            </a:solidFill>
            <a:ln w="0">
              <a:noFill/>
            </a:ln>
            <a:effectLst>
              <a:outerShdw blurRad="0" dir="2700000" dist="71276">
                <a:srgbClr val="779f92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884" name="CustomShape 22_1"/>
            <p:cNvSpPr/>
            <p:nvPr/>
          </p:nvSpPr>
          <p:spPr>
            <a:xfrm>
              <a:off x="890640" y="4551840"/>
              <a:ext cx="793080" cy="486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Гасіння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пожеж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885" name="CustomShape 23_1"/>
            <p:cNvSpPr/>
            <p:nvPr/>
          </p:nvSpPr>
          <p:spPr>
            <a:xfrm>
              <a:off x="2414520" y="4406040"/>
              <a:ext cx="1686960" cy="716760"/>
            </a:xfrm>
            <a:prstGeom prst="rect">
              <a:avLst/>
            </a:prstGeom>
            <a:solidFill>
              <a:srgbClr val="fd7d9c"/>
            </a:solidFill>
            <a:ln w="0">
              <a:noFill/>
            </a:ln>
            <a:effectLst>
              <a:outerShdw blurRad="0" dir="2700000" dist="71276">
                <a:srgbClr val="779f92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886" name="CustomShape 24_1"/>
            <p:cNvSpPr/>
            <p:nvPr/>
          </p:nvSpPr>
          <p:spPr>
            <a:xfrm>
              <a:off x="2485800" y="4445640"/>
              <a:ext cx="1478880" cy="685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Проведення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аварійно-рятув.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робіт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887" name="CustomShape 25_1"/>
            <p:cNvSpPr/>
            <p:nvPr/>
          </p:nvSpPr>
          <p:spPr>
            <a:xfrm>
              <a:off x="355680" y="4078800"/>
              <a:ext cx="39600" cy="682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8" name="CustomShape 26_1"/>
            <p:cNvSpPr/>
            <p:nvPr/>
          </p:nvSpPr>
          <p:spPr>
            <a:xfrm flipH="1">
              <a:off x="4094280" y="4188240"/>
              <a:ext cx="82440" cy="757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9" name="CustomShape 27_1"/>
            <p:cNvSpPr/>
            <p:nvPr/>
          </p:nvSpPr>
          <p:spPr>
            <a:xfrm>
              <a:off x="414360" y="5212440"/>
              <a:ext cx="1743840" cy="716760"/>
            </a:xfrm>
            <a:prstGeom prst="rect">
              <a:avLst/>
            </a:prstGeom>
            <a:solidFill>
              <a:srgbClr val="fd7d9c"/>
            </a:solidFill>
            <a:ln w="0">
              <a:noFill/>
            </a:ln>
            <a:effectLst>
              <a:outerShdw blurRad="0" dir="2700000" dist="71276">
                <a:srgbClr val="779f92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890" name="CustomShape 28_1"/>
            <p:cNvSpPr/>
            <p:nvPr/>
          </p:nvSpPr>
          <p:spPr>
            <a:xfrm>
              <a:off x="479160" y="5217120"/>
              <a:ext cx="1604160" cy="685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Організація робіт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з ліквідації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наслідків НС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891" name="CustomShape 29_1"/>
            <p:cNvSpPr/>
            <p:nvPr/>
          </p:nvSpPr>
          <p:spPr>
            <a:xfrm>
              <a:off x="2431800" y="5213880"/>
              <a:ext cx="1670760" cy="716760"/>
            </a:xfrm>
            <a:prstGeom prst="rect">
              <a:avLst/>
            </a:prstGeom>
            <a:solidFill>
              <a:srgbClr val="fd7d9c"/>
            </a:solidFill>
            <a:ln w="0">
              <a:noFill/>
            </a:ln>
            <a:effectLst>
              <a:outerShdw blurRad="0" dir="2700000" dist="71276">
                <a:srgbClr val="779f92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892" name="CustomShape 30_1"/>
            <p:cNvSpPr/>
            <p:nvPr/>
          </p:nvSpPr>
          <p:spPr>
            <a:xfrm>
              <a:off x="2593800" y="5220360"/>
              <a:ext cx="1383480" cy="685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Надання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допомоги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постраждалим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893" name="CustomShape 31_1"/>
            <p:cNvSpPr/>
            <p:nvPr/>
          </p:nvSpPr>
          <p:spPr>
            <a:xfrm>
              <a:off x="1387440" y="6041160"/>
              <a:ext cx="1778760" cy="716760"/>
            </a:xfrm>
            <a:prstGeom prst="rect">
              <a:avLst/>
            </a:prstGeom>
            <a:solidFill>
              <a:srgbClr val="fd7d9c"/>
            </a:solidFill>
            <a:ln w="0">
              <a:noFill/>
            </a:ln>
            <a:effectLst>
              <a:outerShdw blurRad="0" dir="2700000" dist="71276">
                <a:srgbClr val="779f92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894" name="CustomShape 32_1"/>
            <p:cNvSpPr/>
            <p:nvPr/>
          </p:nvSpPr>
          <p:spPr>
            <a:xfrm>
              <a:off x="1447560" y="6047280"/>
              <a:ext cx="1664640" cy="685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Проведення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відновлювальних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робіт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895" name="CustomShape 33_1"/>
            <p:cNvSpPr/>
            <p:nvPr/>
          </p:nvSpPr>
          <p:spPr>
            <a:xfrm>
              <a:off x="355320" y="4078440"/>
              <a:ext cx="57240" cy="14922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6" name="CustomShape 34_1"/>
            <p:cNvSpPr/>
            <p:nvPr/>
          </p:nvSpPr>
          <p:spPr>
            <a:xfrm>
              <a:off x="355680" y="4078440"/>
              <a:ext cx="1030320" cy="23209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7" name="CustomShape 35_1"/>
            <p:cNvSpPr/>
            <p:nvPr/>
          </p:nvSpPr>
          <p:spPr>
            <a:xfrm flipH="1">
              <a:off x="4096440" y="4188600"/>
              <a:ext cx="79200" cy="15652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8" name="CustomShape 36_1"/>
            <p:cNvSpPr/>
            <p:nvPr/>
          </p:nvSpPr>
          <p:spPr>
            <a:xfrm>
              <a:off x="4927680" y="732240"/>
              <a:ext cx="3818880" cy="500760"/>
            </a:xfrm>
            <a:prstGeom prst="ellipse">
              <a:avLst/>
            </a:prstGeom>
            <a:solidFill>
              <a:srgbClr val="33cccc"/>
            </a:solidFill>
            <a:ln w="0">
              <a:noFill/>
            </a:ln>
            <a:effectLst>
              <a:outerShdw blurRad="0" dir="2700000" dist="71276">
                <a:srgbClr val="779f92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899" name="CustomShape 37_1"/>
            <p:cNvSpPr/>
            <p:nvPr/>
          </p:nvSpPr>
          <p:spPr>
            <a:xfrm>
              <a:off x="5317920" y="795960"/>
              <a:ext cx="3021840" cy="2898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ЗАХИСТ НАСЕЛЕННЯ І ТЕРИТОРІЙ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900" name="CustomShape 38_1"/>
            <p:cNvSpPr/>
            <p:nvPr/>
          </p:nvSpPr>
          <p:spPr>
            <a:xfrm>
              <a:off x="4968720" y="1380240"/>
              <a:ext cx="1761480" cy="716760"/>
            </a:xfrm>
            <a:prstGeom prst="rect">
              <a:avLst/>
            </a:prstGeom>
            <a:solidFill>
              <a:srgbClr val="33cccc"/>
            </a:solidFill>
            <a:ln w="0">
              <a:noFill/>
            </a:ln>
            <a:effectLst>
              <a:outerShdw blurRad="0" dir="2700000" dist="71276">
                <a:srgbClr val="779f92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901" name="CustomShape 39_1"/>
            <p:cNvSpPr/>
            <p:nvPr/>
          </p:nvSpPr>
          <p:spPr>
            <a:xfrm>
              <a:off x="5121360" y="1384920"/>
              <a:ext cx="1480320" cy="685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Оповіщення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про загрозу або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виникнення НС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902" name="CustomShape 40_1"/>
            <p:cNvSpPr/>
            <p:nvPr/>
          </p:nvSpPr>
          <p:spPr>
            <a:xfrm>
              <a:off x="7023240" y="1381680"/>
              <a:ext cx="1686960" cy="716760"/>
            </a:xfrm>
            <a:prstGeom prst="rect">
              <a:avLst/>
            </a:prstGeom>
            <a:solidFill>
              <a:srgbClr val="33cccc"/>
            </a:solidFill>
            <a:ln w="0">
              <a:noFill/>
            </a:ln>
            <a:effectLst>
              <a:outerShdw blurRad="0" dir="2700000" dist="71276">
                <a:srgbClr val="779f92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903" name="CustomShape 41_1"/>
            <p:cNvSpPr/>
            <p:nvPr/>
          </p:nvSpPr>
          <p:spPr>
            <a:xfrm>
              <a:off x="7189920" y="1386360"/>
              <a:ext cx="1218600" cy="685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Укриття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у захисних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спорудах ЦЗ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904" name="CustomShape 42_1"/>
            <p:cNvSpPr/>
            <p:nvPr/>
          </p:nvSpPr>
          <p:spPr>
            <a:xfrm>
              <a:off x="4927680" y="984600"/>
              <a:ext cx="39600" cy="752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5" name="CustomShape 43_1"/>
            <p:cNvSpPr/>
            <p:nvPr/>
          </p:nvSpPr>
          <p:spPr>
            <a:xfrm flipH="1">
              <a:off x="8709480" y="984240"/>
              <a:ext cx="33480" cy="7542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6" name="CustomShape 44_1"/>
            <p:cNvSpPr/>
            <p:nvPr/>
          </p:nvSpPr>
          <p:spPr>
            <a:xfrm>
              <a:off x="4968720" y="2188080"/>
              <a:ext cx="1743840" cy="716760"/>
            </a:xfrm>
            <a:prstGeom prst="rect">
              <a:avLst/>
            </a:prstGeom>
            <a:solidFill>
              <a:srgbClr val="33cccc"/>
            </a:solidFill>
            <a:ln w="0">
              <a:noFill/>
            </a:ln>
            <a:effectLst>
              <a:outerShdw blurRad="0" dir="2700000" dist="71276">
                <a:srgbClr val="779f92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907" name="CustomShape 45_1"/>
            <p:cNvSpPr/>
            <p:nvPr/>
          </p:nvSpPr>
          <p:spPr>
            <a:xfrm>
              <a:off x="5240160" y="2192760"/>
              <a:ext cx="1180440" cy="685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Проведення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евакуації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населення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908" name="CustomShape 46_1"/>
            <p:cNvSpPr/>
            <p:nvPr/>
          </p:nvSpPr>
          <p:spPr>
            <a:xfrm>
              <a:off x="7039080" y="2191320"/>
              <a:ext cx="1670760" cy="716760"/>
            </a:xfrm>
            <a:prstGeom prst="rect">
              <a:avLst/>
            </a:prstGeom>
            <a:solidFill>
              <a:srgbClr val="33cccc"/>
            </a:solidFill>
            <a:ln w="0">
              <a:noFill/>
            </a:ln>
            <a:effectLst>
              <a:outerShdw blurRad="0" dir="2700000" dist="71276">
                <a:srgbClr val="779f92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909" name="CustomShape 47_1"/>
            <p:cNvSpPr/>
            <p:nvPr/>
          </p:nvSpPr>
          <p:spPr>
            <a:xfrm>
              <a:off x="7016760" y="2194560"/>
              <a:ext cx="1680480" cy="685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Радіаційний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та хімічний захист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населення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910" name="CustomShape 48_1"/>
            <p:cNvSpPr/>
            <p:nvPr/>
          </p:nvSpPr>
          <p:spPr>
            <a:xfrm>
              <a:off x="4968720" y="3018240"/>
              <a:ext cx="1778760" cy="716760"/>
            </a:xfrm>
            <a:prstGeom prst="rect">
              <a:avLst/>
            </a:prstGeom>
            <a:solidFill>
              <a:srgbClr val="33cccc"/>
            </a:solidFill>
            <a:ln w="0">
              <a:noFill/>
            </a:ln>
            <a:effectLst>
              <a:outerShdw blurRad="0" dir="2700000" dist="71276">
                <a:srgbClr val="779f92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911" name="CustomShape 49_1"/>
            <p:cNvSpPr/>
            <p:nvPr/>
          </p:nvSpPr>
          <p:spPr>
            <a:xfrm>
              <a:off x="5016600" y="2988360"/>
              <a:ext cx="1726560" cy="685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Медичний та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біологічний захист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населення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912" name="CustomShape 50_1"/>
            <p:cNvSpPr/>
            <p:nvPr/>
          </p:nvSpPr>
          <p:spPr>
            <a:xfrm>
              <a:off x="4927680" y="984240"/>
              <a:ext cx="39600" cy="15606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3" name="CustomShape 51_1"/>
            <p:cNvSpPr/>
            <p:nvPr/>
          </p:nvSpPr>
          <p:spPr>
            <a:xfrm>
              <a:off x="4927680" y="984240"/>
              <a:ext cx="39600" cy="23907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4" name="CustomShape 52_1"/>
            <p:cNvSpPr/>
            <p:nvPr/>
          </p:nvSpPr>
          <p:spPr>
            <a:xfrm flipH="1">
              <a:off x="8709480" y="984600"/>
              <a:ext cx="33480" cy="15638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5" name="CustomShape 53_1"/>
            <p:cNvSpPr/>
            <p:nvPr/>
          </p:nvSpPr>
          <p:spPr>
            <a:xfrm>
              <a:off x="4929120" y="4153680"/>
              <a:ext cx="3818880" cy="500760"/>
            </a:xfrm>
            <a:prstGeom prst="ellipse">
              <a:avLst/>
            </a:prstGeom>
            <a:solidFill>
              <a:srgbClr val="e6e905"/>
            </a:solidFill>
            <a:ln w="0">
              <a:noFill/>
            </a:ln>
            <a:effectLst>
              <a:outerShdw blurRad="0" dir="2700000" dist="71276">
                <a:srgbClr val="779f92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916" name="CustomShape 54_1"/>
            <p:cNvSpPr/>
            <p:nvPr/>
          </p:nvSpPr>
          <p:spPr>
            <a:xfrm>
              <a:off x="5865840" y="4147200"/>
              <a:ext cx="1936080" cy="486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Підготовка органів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управління та сил ЦЗ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917" name="CustomShape 55_1"/>
            <p:cNvSpPr/>
            <p:nvPr/>
          </p:nvSpPr>
          <p:spPr>
            <a:xfrm>
              <a:off x="4967280" y="4804560"/>
              <a:ext cx="3818880" cy="500760"/>
            </a:xfrm>
            <a:prstGeom prst="ellipse">
              <a:avLst/>
            </a:prstGeom>
            <a:solidFill>
              <a:srgbClr val="acb20c"/>
            </a:solidFill>
            <a:ln w="0">
              <a:noFill/>
            </a:ln>
            <a:effectLst>
              <a:outerShdw blurRad="0" dir="2700000" dist="71276">
                <a:srgbClr val="779f92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918" name="CustomShape 56_1"/>
            <p:cNvSpPr/>
            <p:nvPr/>
          </p:nvSpPr>
          <p:spPr>
            <a:xfrm>
              <a:off x="5548320" y="4902840"/>
              <a:ext cx="2715480" cy="2898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Навчання населення діям у НС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919" name="CustomShape 57_1"/>
            <p:cNvSpPr/>
            <p:nvPr/>
          </p:nvSpPr>
          <p:spPr>
            <a:xfrm>
              <a:off x="5005440" y="5490360"/>
              <a:ext cx="3818880" cy="500760"/>
            </a:xfrm>
            <a:prstGeom prst="ellipse">
              <a:avLst/>
            </a:prstGeom>
            <a:solidFill>
              <a:srgbClr val="33cccc"/>
            </a:solidFill>
            <a:ln w="0">
              <a:noFill/>
            </a:ln>
            <a:effectLst>
              <a:outerShdw blurRad="0" dir="2700000" dist="71276">
                <a:srgbClr val="779f92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920" name="CustomShape 58_1"/>
            <p:cNvSpPr/>
            <p:nvPr/>
          </p:nvSpPr>
          <p:spPr>
            <a:xfrm>
              <a:off x="5796000" y="5482440"/>
              <a:ext cx="2229840" cy="4881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Створення матеріальних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і фінансових ресурсів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921" name="CustomShape 59_1"/>
            <p:cNvSpPr/>
            <p:nvPr/>
          </p:nvSpPr>
          <p:spPr>
            <a:xfrm>
              <a:off x="5006880" y="6104520"/>
              <a:ext cx="3818880" cy="499320"/>
            </a:xfrm>
            <a:prstGeom prst="ellipse">
              <a:avLst/>
            </a:prstGeom>
            <a:solidFill>
              <a:srgbClr val="ff5429"/>
            </a:solidFill>
            <a:ln w="0">
              <a:noFill/>
            </a:ln>
            <a:effectLst>
              <a:outerShdw blurRad="0" dir="2700000" dist="71276">
                <a:srgbClr val="779f92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922" name="CustomShape 60_1"/>
            <p:cNvSpPr/>
            <p:nvPr/>
          </p:nvSpPr>
          <p:spPr>
            <a:xfrm>
              <a:off x="5945040" y="6095160"/>
              <a:ext cx="2009160" cy="4881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Виконання державних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цільових програм ЦЗ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923" name="CustomShape 61_1"/>
            <p:cNvSpPr/>
            <p:nvPr/>
          </p:nvSpPr>
          <p:spPr>
            <a:xfrm>
              <a:off x="7000920" y="3045240"/>
              <a:ext cx="1653480" cy="716760"/>
            </a:xfrm>
            <a:prstGeom prst="rect">
              <a:avLst/>
            </a:prstGeom>
            <a:solidFill>
              <a:srgbClr val="33cccc"/>
            </a:solidFill>
            <a:ln w="0">
              <a:noFill/>
            </a:ln>
            <a:effectLst>
              <a:outerShdw blurRad="0" dir="2700000" dist="71276">
                <a:srgbClr val="779f92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924" name="CustomShape 62_1"/>
            <p:cNvSpPr/>
            <p:nvPr/>
          </p:nvSpPr>
          <p:spPr>
            <a:xfrm>
              <a:off x="7262640" y="2969280"/>
              <a:ext cx="1123200" cy="685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Інженерний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захист</a:t>
              </a:r>
              <a:endParaRPr b="0" lang="en-US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1" lang="uk-UA" sz="1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територій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925" name="CustomShape 63_1"/>
            <p:cNvSpPr/>
            <p:nvPr/>
          </p:nvSpPr>
          <p:spPr>
            <a:xfrm flipH="1">
              <a:off x="8653680" y="984600"/>
              <a:ext cx="90360" cy="2417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26" name="CustomShape 1_8"/>
          <p:cNvSpPr/>
          <p:nvPr/>
        </p:nvSpPr>
        <p:spPr>
          <a:xfrm>
            <a:off x="14040" y="-14400"/>
            <a:ext cx="9140400" cy="469440"/>
          </a:xfrm>
          <a:prstGeom prst="rect">
            <a:avLst/>
          </a:prstGeom>
          <a:solidFill>
            <a:srgbClr val="c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ОСНОВНІ ЗАВДАННЯ ЦИВІЛЬНОГО ЗАХИСТУ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CustomShape 1_2"/>
          <p:cNvSpPr/>
          <p:nvPr/>
        </p:nvSpPr>
        <p:spPr>
          <a:xfrm>
            <a:off x="360" y="0"/>
            <a:ext cx="9140040" cy="933480"/>
          </a:xfrm>
          <a:prstGeom prst="rect">
            <a:avLst/>
          </a:prstGeom>
          <a:solidFill>
            <a:srgbClr val="d00f0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3" name="CustomShape 3_4"/>
          <p:cNvSpPr/>
          <p:nvPr/>
        </p:nvSpPr>
        <p:spPr>
          <a:xfrm>
            <a:off x="360" y="160920"/>
            <a:ext cx="9140400" cy="572400"/>
          </a:xfrm>
          <a:prstGeom prst="rect">
            <a:avLst/>
          </a:prstGeom>
          <a:solidFill>
            <a:srgbClr val="c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НАПРЯМКИ УДОСКОНАЛЕННЯ ЗАКОНОДАВСТВА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У СФЕРІ ЦИВІЛЬНОГО ЗАХИСТУ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464" name="CustomShape 4_2"/>
          <p:cNvSpPr/>
          <p:nvPr/>
        </p:nvSpPr>
        <p:spPr>
          <a:xfrm>
            <a:off x="357120" y="986400"/>
            <a:ext cx="8559720" cy="544104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Подальші зміни у повноваженнях 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суб'єктів забезпечення цивільного захисту залежать: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ff0000"/>
                </a:solidFill>
                <a:latin typeface="Arial"/>
                <a:ea typeface="Times New Roman"/>
              </a:rPr>
              <a:t>прийняття змін до Конституції України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(щодо закріплення реформованої системи місцевого самоврядування та територіальної організації влади і децентралізації владних повноважень)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1" i="1" lang="uk-UA" sz="1400" spc="-1" strike="noStrike">
                <a:solidFill>
                  <a:srgbClr val="1818ff"/>
                </a:solidFill>
                <a:latin typeface="Arial"/>
                <a:ea typeface="Times New Roman"/>
              </a:rPr>
              <a:t>(розроблені конституційною комісії, утвореної  Президентом України, 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uk-UA" sz="1400" spc="-1" strike="noStrike">
                <a:solidFill>
                  <a:srgbClr val="1818ff"/>
                </a:solidFill>
                <a:latin typeface="Arial"/>
                <a:ea typeface="Times New Roman"/>
              </a:rPr>
              <a:t>готуються  до направлення до Верховної Ради України)      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ff0000"/>
                </a:solidFill>
                <a:latin typeface="Arial"/>
                <a:ea typeface="DejaVu Sans"/>
              </a:rPr>
              <a:t>прийняття проект Закону про внесення змін до Закону України </a:t>
            </a:r>
            <a:br/>
            <a:r>
              <a:rPr b="1" lang="uk-UA" sz="2000" spc="-1" strike="noStrike">
                <a:solidFill>
                  <a:srgbClr val="ff0000"/>
                </a:solidFill>
                <a:latin typeface="Arial"/>
                <a:ea typeface="DejaVu Sans"/>
              </a:rPr>
              <a:t>"Про місцеві державні адміністрації"</a:t>
            </a:r>
            <a:r>
              <a:rPr b="1" i="1" lang="uk-UA" sz="2000" spc="-1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Arial"/>
                <a:ea typeface="DejaVu Sans"/>
              </a:rPr>
              <a:t>та деяких інших законодавчих актів України щодо реформування територіальної організації виконавчої влади в Україні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uk-UA" sz="1400" spc="-1" strike="noStrike">
                <a:solidFill>
                  <a:srgbClr val="1818ff"/>
                </a:solidFill>
                <a:latin typeface="Arial"/>
                <a:ea typeface="DejaVu Sans"/>
              </a:rPr>
              <a:t>(реєстраційний № 4298 від 30.10.2020, готується до другого читання у Парламенті)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1" lang="uk-UA" sz="2000" spc="-1" strike="noStrike">
                <a:solidFill>
                  <a:srgbClr val="ff0000"/>
                </a:solidFill>
                <a:latin typeface="Arial"/>
                <a:ea typeface="DejaVu Sans"/>
              </a:rPr>
              <a:t>прийняття </a:t>
            </a:r>
            <a:r>
              <a:rPr b="1" lang="uk-UA" sz="2000" spc="-1" strike="noStrike">
                <a:solidFill>
                  <a:srgbClr val="ff0000"/>
                </a:solidFill>
                <a:latin typeface="Arial"/>
                <a:ea typeface="Times New Roman"/>
              </a:rPr>
              <a:t>проекту Закону України «Про префектів» </a:t>
            </a:r>
            <a:br/>
            <a:r>
              <a:rPr b="1" i="1" lang="uk-UA" sz="1400" spc="-1" strike="noStrike">
                <a:solidFill>
                  <a:srgbClr val="1818ff"/>
                </a:solidFill>
                <a:latin typeface="Arial"/>
                <a:ea typeface="Times New Roman"/>
              </a:rPr>
              <a:t>(редакції законопроекту на сайті Мінрегіону)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Rectangle 3"/>
          <p:cNvSpPr/>
          <p:nvPr/>
        </p:nvSpPr>
        <p:spPr>
          <a:xfrm>
            <a:off x="258480" y="1166760"/>
            <a:ext cx="8621280" cy="5689440"/>
          </a:xfrm>
          <a:prstGeom prst="rect">
            <a:avLst/>
          </a:prstGeom>
          <a:solidFill>
            <a:srgbClr val="fdea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83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uk-UA" sz="1800" spc="-1" strike="noStrike">
                <a:solidFill>
                  <a:srgbClr val="c0504d"/>
                </a:solidFill>
                <a:latin typeface="Calibri"/>
                <a:ea typeface="DejaVu Sans"/>
              </a:rPr>
              <a:t>щодо організації та забезпечення пожежної безпеки та заходів ЦЗ на території ОТГ:</a:t>
            </a:r>
            <a:endParaRPr b="0" lang="en-US" sz="1800" spc="-1" strike="noStrike">
              <a:latin typeface="Arial"/>
            </a:endParaRPr>
          </a:p>
          <a:p>
            <a:pPr algn="just">
              <a:lnSpc>
                <a:spcPct val="83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algn="just">
              <a:lnSpc>
                <a:spcPct val="83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матеріали </a:t>
            </a:r>
            <a:r>
              <a:rPr b="1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КРАЩИХ ПРАКТИК </a:t>
            </a:r>
            <a:r>
              <a:rPr b="0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2016 – 2017 років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endParaRPr b="0" lang="en-US" sz="1800" spc="-1" strike="noStrike">
              <a:latin typeface="Arial"/>
            </a:endParaRPr>
          </a:p>
          <a:p>
            <a:pPr algn="just">
              <a:lnSpc>
                <a:spcPct val="83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1"/>
              </a:rPr>
              <a:t>https://decentralization.gov.ua/uploads/library/file/330/Krashipraktiki_09_2018.pdf</a:t>
            </a:r>
            <a:r>
              <a:rPr b="0" lang="ru-RU" sz="1800" spc="-1" strike="noStrike">
                <a:solidFill>
                  <a:srgbClr val="8b8b8b"/>
                </a:solidFill>
                <a:latin typeface="Calibri"/>
                <a:ea typeface="DejaVu Sans"/>
              </a:rPr>
              <a:t>;</a:t>
            </a:r>
            <a:endParaRPr b="0" lang="en-US" sz="1800" spc="-1" strike="noStrike">
              <a:latin typeface="Arial"/>
            </a:endParaRPr>
          </a:p>
          <a:p>
            <a:pPr algn="just">
              <a:lnSpc>
                <a:spcPct val="83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r>
              <a:rPr b="0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матеріали </a:t>
            </a:r>
            <a:r>
              <a:rPr b="1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КРАЩИХ ПРАКТИК </a:t>
            </a:r>
            <a:r>
              <a:rPr b="0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2018 – 2020 років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b="0" lang="en-US" sz="1800" spc="-1" strike="noStrike">
              <a:latin typeface="Arial"/>
            </a:endParaRPr>
          </a:p>
          <a:p>
            <a:pPr algn="just">
              <a:lnSpc>
                <a:spcPct val="83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r>
              <a:rPr b="0" lang="ru-RU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2"/>
              </a:rPr>
              <a:t>https://idundcz.dsns.gov.ua/ua/Zbirka-kraschih-praktik.html</a:t>
            </a:r>
            <a:r>
              <a:rPr b="0" lang="ru-RU" sz="1800" spc="-1" strike="noStrike">
                <a:solidFill>
                  <a:srgbClr val="8b8b8b"/>
                </a:solidFill>
                <a:latin typeface="Calibri"/>
                <a:ea typeface="DejaVu Sans"/>
              </a:rPr>
              <a:t>.</a:t>
            </a:r>
            <a:endParaRPr b="0" lang="en-US" sz="1800" spc="-1" strike="noStrike">
              <a:latin typeface="Arial"/>
            </a:endParaRPr>
          </a:p>
          <a:p>
            <a:pPr algn="just">
              <a:lnSpc>
                <a:spcPct val="83000"/>
              </a:lnSpc>
              <a:spcBef>
                <a:spcPts val="479"/>
              </a:spcBef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algn="just">
              <a:lnSpc>
                <a:spcPct val="83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МЕТОДИЧНИЙ ПОРАДНИК «</a:t>
            </a:r>
            <a:r>
              <a:rPr b="1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Перші кроки щодо організації цивільного захисту на базовому рівні місцевого самоврядування</a:t>
            </a:r>
            <a:r>
              <a:rPr b="0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» розміщено на сайті ІДУ НД ЦЗ за посиланням: </a:t>
            </a:r>
            <a:endParaRPr b="0" lang="en-US" sz="1800" spc="-1" strike="noStrike">
              <a:latin typeface="Arial"/>
            </a:endParaRPr>
          </a:p>
          <a:p>
            <a:pPr algn="just">
              <a:lnSpc>
                <a:spcPct val="83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3"/>
              </a:rPr>
              <a:t>https://idundcz.dsns.gov.ua/ua/Nadzvichayni-podiyi/3718.html</a:t>
            </a:r>
            <a:r>
              <a:rPr b="0" lang="en-US" sz="1800" spc="-1" strike="noStrike">
                <a:solidFill>
                  <a:srgbClr val="8b8b8b"/>
                </a:solidFill>
                <a:latin typeface="Calibri"/>
                <a:ea typeface="DejaVu Sans"/>
              </a:rPr>
              <a:t>.</a:t>
            </a:r>
            <a:endParaRPr b="0" lang="en-US" sz="1800" spc="-1" strike="noStrike">
              <a:latin typeface="Arial"/>
            </a:endParaRPr>
          </a:p>
          <a:p>
            <a:pPr algn="just">
              <a:lnSpc>
                <a:spcPct val="83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algn="just">
              <a:lnSpc>
                <a:spcPct val="83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uk-UA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      </a:t>
            </a:r>
            <a:r>
              <a:rPr b="0" lang="uk-UA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Порадник містить алгоритм дій керівників (фахівців) територіальних громад щодо першочергових рішень стосовно організації та здійснення заходів цивільного захисту на території громади, зразки типових та формалізованих документів з цих питань.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83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uk-UA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      </a:t>
            </a:r>
            <a:r>
              <a:rPr b="0" lang="uk-UA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Для зручності у використанні Порадник складається із 12-ти тематичних серій, кожна з яких має відповідну спрямованість. На цей час оприлюднено 9-ть серій, робота з упорядкування Порадника продовжується. 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83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1400" spc="-1" strike="noStrike">
              <a:latin typeface="Arial"/>
            </a:endParaRPr>
          </a:p>
          <a:p>
            <a:pPr algn="ctr">
              <a:lnSpc>
                <a:spcPct val="83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1400" spc="-1" strike="noStrike">
              <a:latin typeface="Arial"/>
            </a:endParaRPr>
          </a:p>
          <a:p>
            <a:pPr algn="ctr">
              <a:lnSpc>
                <a:spcPct val="83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1400" spc="-1" strike="noStrike">
              <a:latin typeface="Arial"/>
            </a:endParaRPr>
          </a:p>
        </p:txBody>
      </p:sp>
      <p:sp>
        <p:nvSpPr>
          <p:cNvPr id="1466" name="Прямоугольник 6_2"/>
          <p:cNvSpPr/>
          <p:nvPr/>
        </p:nvSpPr>
        <p:spPr>
          <a:xfrm>
            <a:off x="0" y="0"/>
            <a:ext cx="9142200" cy="1091880"/>
          </a:xfrm>
          <a:prstGeom prst="rect">
            <a:avLst/>
          </a:prstGeom>
          <a:solidFill>
            <a:srgbClr val="d00f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МЕТОДИЧНІ РЕКОМЕНДАЦІЇ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Rectangle 3_0"/>
          <p:cNvSpPr/>
          <p:nvPr/>
        </p:nvSpPr>
        <p:spPr>
          <a:xfrm>
            <a:off x="145440" y="662040"/>
            <a:ext cx="8838720" cy="69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83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uk-UA" sz="2400" spc="-1" strike="noStrike">
                <a:solidFill>
                  <a:srgbClr val="c0504d"/>
                </a:solidFill>
                <a:latin typeface="Calibri"/>
                <a:ea typeface="DejaVu Sans"/>
              </a:rPr>
              <a:t>для органів місцевого самоврядування щодо організації та забезпечення пожежної безпеки та заходів ЦЗ на території ОТГ</a:t>
            </a:r>
            <a:r>
              <a:rPr b="1" lang="en-US" sz="2400" spc="-1" strike="noStrike">
                <a:solidFill>
                  <a:srgbClr val="c0504d"/>
                </a:solidFill>
                <a:latin typeface="Calibri"/>
                <a:ea typeface="DejaVu Sans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468" name="Прямоугольник 6_0"/>
          <p:cNvSpPr/>
          <p:nvPr/>
        </p:nvSpPr>
        <p:spPr>
          <a:xfrm>
            <a:off x="0" y="0"/>
            <a:ext cx="9142200" cy="660240"/>
          </a:xfrm>
          <a:prstGeom prst="rect">
            <a:avLst/>
          </a:prstGeom>
          <a:solidFill>
            <a:srgbClr val="d00f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3600" spc="-1" strike="noStrike">
                <a:solidFill>
                  <a:srgbClr val="ffffff"/>
                </a:solidFill>
                <a:latin typeface="Calibri"/>
                <a:ea typeface="DejaVu Sans"/>
              </a:rPr>
              <a:t>МЕТОДИЧНІ РЕКОМЕНДАЦІЇ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469" name="Прямоугольник 1_2"/>
          <p:cNvSpPr/>
          <p:nvPr/>
        </p:nvSpPr>
        <p:spPr>
          <a:xfrm>
            <a:off x="263520" y="1596240"/>
            <a:ext cx="8720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1"/>
              </a:rPr>
              <a:t> </a:t>
            </a:r>
            <a:r>
              <a:rPr b="0" lang="ru-RU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2"/>
              </a:rPr>
              <a:t>Головна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→</a:t>
            </a:r>
            <a:r>
              <a:rPr b="0" lang="ru-RU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3"/>
              </a:rPr>
              <a:t>Діяльність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→</a:t>
            </a:r>
            <a:r>
              <a:rPr b="0" lang="ru-RU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4"/>
              </a:rPr>
              <a:t>Реформування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→</a:t>
            </a:r>
            <a:r>
              <a:rPr b="0" lang="ru-RU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5"/>
              </a:rPr>
              <a:t>Організація</a:t>
            </a:r>
            <a:r>
              <a:rPr b="0" lang="ru-RU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6"/>
              </a:rPr>
              <a:t> </a:t>
            </a:r>
            <a:r>
              <a:rPr b="0" lang="ru-RU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7"/>
              </a:rPr>
              <a:t>заходів</a:t>
            </a:r>
            <a:r>
              <a:rPr b="0" lang="ru-RU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8"/>
              </a:rPr>
              <a:t> цивільного захисту </a:t>
            </a:r>
            <a:r>
              <a:rPr b="0" lang="ru-RU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9"/>
              </a:rPr>
              <a:t>під</a:t>
            </a:r>
            <a:r>
              <a:rPr b="0" lang="ru-RU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10"/>
              </a:rPr>
              <a:t> час </a:t>
            </a:r>
            <a:r>
              <a:rPr b="0" lang="ru-RU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11"/>
              </a:rPr>
              <a:t>реформування</a:t>
            </a:r>
            <a:r>
              <a:rPr b="0" lang="ru-RU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12"/>
              </a:rPr>
              <a:t> </a:t>
            </a:r>
            <a:r>
              <a:rPr b="0" lang="ru-RU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13"/>
              </a:rPr>
              <a:t>місцевого</a:t>
            </a:r>
            <a:r>
              <a:rPr b="0" lang="ru-RU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14"/>
              </a:rPr>
              <a:t> </a:t>
            </a:r>
            <a:r>
              <a:rPr b="0" lang="ru-RU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15"/>
              </a:rPr>
              <a:t>самоврядування</a:t>
            </a:r>
            <a:r>
              <a:rPr b="0" lang="ru-RU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16"/>
              </a:rPr>
              <a:t> та </a:t>
            </a:r>
            <a:r>
              <a:rPr b="0" lang="ru-RU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17"/>
              </a:rPr>
              <a:t>територіальної</a:t>
            </a:r>
            <a:r>
              <a:rPr b="0" lang="ru-RU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18"/>
              </a:rPr>
              <a:t> </a:t>
            </a:r>
            <a:r>
              <a:rPr b="0" lang="ru-RU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19"/>
              </a:rPr>
              <a:t>організації</a:t>
            </a:r>
            <a:r>
              <a:rPr b="0" lang="ru-RU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20"/>
              </a:rPr>
              <a:t> </a:t>
            </a:r>
            <a:r>
              <a:rPr b="0" lang="ru-RU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21"/>
              </a:rPr>
              <a:t>влади</a:t>
            </a:r>
            <a:r>
              <a:rPr b="0" lang="ru-RU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22"/>
              </a:rPr>
              <a:t> в </a:t>
            </a:r>
            <a:r>
              <a:rPr b="0" lang="ru-RU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23"/>
              </a:rPr>
              <a:t>Україні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70" name="Прямоугольник 2_1"/>
          <p:cNvSpPr/>
          <p:nvPr/>
        </p:nvSpPr>
        <p:spPr>
          <a:xfrm>
            <a:off x="1130400" y="1261800"/>
            <a:ext cx="6870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http://www.dsns.gov.ua/ua/Organizaciya-zahodiv-civilnogo-zahistu.html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71" name="Прямоугольник 4_1"/>
          <p:cNvSpPr/>
          <p:nvPr/>
        </p:nvSpPr>
        <p:spPr>
          <a:xfrm>
            <a:off x="210600" y="2184120"/>
            <a:ext cx="8720640" cy="4478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I. </a:t>
            </a:r>
            <a:r>
              <a:rPr b="1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Методична допомога з організації і реалізації заходів цивільного захисту в територіальних громадах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24"/>
              </a:rPr>
              <a:t>Алгоритм забезпечення безпеки територіальних громад.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25"/>
              </a:rPr>
              <a:t>Практичний порадник з організації цивільного захисту в територіальних громадах.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26"/>
              </a:rPr>
              <a:t>Практичний порадник з реалізації заходів цивільного захисту в територіальних громадах.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27"/>
              </a:rPr>
              <a:t>Актуальні проблеми забезпечення захисту населення і територій територіальних громад.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II. </a:t>
            </a:r>
            <a:r>
              <a:rPr b="1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Поради і досвід зі створення місцевих пожежних команд та залучення добровільних пожежних в територіальних громадах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Реформа пожежної охорони - </a:t>
            </a:r>
            <a:r>
              <a:rPr b="0" lang="uk-UA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28"/>
              </a:rPr>
              <a:t>Частина А</a:t>
            </a:r>
            <a:r>
              <a:rPr b="0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0" lang="uk-UA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29"/>
              </a:rPr>
              <a:t>організації цивільного захисту в територіальних громадах</a:t>
            </a:r>
            <a:r>
              <a:rPr b="0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uk-UA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30"/>
              </a:rPr>
              <a:t>Частина Б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Орієнтовний бюджет створення місцевих пожежних команд.(</a:t>
            </a:r>
            <a:r>
              <a:rPr b="0" lang="uk-UA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31"/>
              </a:rPr>
              <a:t>Частина А</a:t>
            </a:r>
            <a:r>
              <a:rPr b="0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0" lang="uk-UA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32"/>
              </a:rPr>
              <a:t>Частина Б</a:t>
            </a:r>
            <a:r>
              <a:rPr b="0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33"/>
              </a:rPr>
              <a:t>Досвід створення Центрів безпеки громадян у Донецькі області.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Хто може бути добровільним пожежним.(</a:t>
            </a:r>
            <a:r>
              <a:rPr b="0" lang="uk-UA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34"/>
              </a:rPr>
              <a:t>Частина А</a:t>
            </a:r>
            <a:r>
              <a:rPr b="0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0" lang="uk-UA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35"/>
              </a:rPr>
              <a:t>Частина Б</a:t>
            </a:r>
            <a:r>
              <a:rPr b="0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Добір добровільних пожежних.(</a:t>
            </a:r>
            <a:r>
              <a:rPr b="0" lang="uk-UA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36"/>
              </a:rPr>
              <a:t>Частина А</a:t>
            </a:r>
            <a:r>
              <a:rPr b="0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0" lang="uk-UA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37"/>
              </a:rPr>
              <a:t>Частина Б</a:t>
            </a:r>
            <a:r>
              <a:rPr b="0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Анкета кандидата добровольця.(</a:t>
            </a:r>
            <a:r>
              <a:rPr b="0" lang="uk-UA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38"/>
              </a:rPr>
              <a:t>Частина А</a:t>
            </a:r>
            <a:r>
              <a:rPr b="0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0" lang="uk-UA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39"/>
              </a:rPr>
              <a:t>Частина Б</a:t>
            </a:r>
            <a:r>
              <a:rPr b="0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40"/>
              </a:rPr>
              <a:t>Добровольці-вогнеборці</a:t>
            </a:r>
            <a:r>
              <a:rPr b="0" lang="uk-UA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41"/>
              </a:rPr>
              <a:t> </a:t>
            </a:r>
            <a:r>
              <a:rPr b="0" lang="uk-UA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42"/>
              </a:rPr>
              <a:t>Дерцена</a:t>
            </a:r>
            <a:r>
              <a:rPr b="0" lang="uk-UA" sz="1800" spc="-1" strike="noStrike" u="sng">
                <a:solidFill>
                  <a:srgbClr val="666699"/>
                </a:solidFill>
                <a:uFillTx/>
                <a:latin typeface="Calibri"/>
                <a:ea typeface="DejaVu Sans"/>
                <a:hlinkClick r:id="rId43"/>
              </a:rPr>
              <a:t>.(Відео)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72" name="Прямокутник 3_1"/>
          <p:cNvSpPr/>
          <p:nvPr/>
        </p:nvSpPr>
        <p:spPr>
          <a:xfrm>
            <a:off x="5242680" y="6370200"/>
            <a:ext cx="3672720" cy="363960"/>
          </a:xfrm>
          <a:prstGeom prst="rect">
            <a:avLst/>
          </a:prstGeom>
          <a:solidFill>
            <a:srgbClr val="4bddff">
              <a:alpha val="63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https://decentralization.gov.ua/safety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Text Box 1_3"/>
          <p:cNvSpPr/>
          <p:nvPr/>
        </p:nvSpPr>
        <p:spPr>
          <a:xfrm>
            <a:off x="208440" y="4321080"/>
            <a:ext cx="8733960" cy="672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algn="ctr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uk-UA" sz="3200" spc="-1" strike="noStrike">
                <a:solidFill>
                  <a:srgbClr val="000000"/>
                </a:solidFill>
                <a:latin typeface="Arial"/>
                <a:ea typeface="DejaVu Sans"/>
              </a:rPr>
              <a:t>ДЯКУЮ ЗА УВАГУ!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474" name="Picture 2_0" descr=""/>
          <p:cNvPicPr/>
          <p:nvPr/>
        </p:nvPicPr>
        <p:blipFill>
          <a:blip r:embed="rId1"/>
          <a:stretch/>
        </p:blipFill>
        <p:spPr>
          <a:xfrm>
            <a:off x="3388320" y="1719360"/>
            <a:ext cx="2304360" cy="230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" name="Picture 97" descr=""/>
          <p:cNvPicPr/>
          <p:nvPr/>
        </p:nvPicPr>
        <p:blipFill>
          <a:blip r:embed="rId1"/>
          <a:srcRect l="0" t="15462" r="0" b="2824"/>
          <a:stretch/>
        </p:blipFill>
        <p:spPr>
          <a:xfrm>
            <a:off x="0" y="0"/>
            <a:ext cx="9497880" cy="6855840"/>
          </a:xfrm>
          <a:prstGeom prst="rect">
            <a:avLst/>
          </a:prstGeom>
          <a:ln w="9360">
            <a:noFill/>
          </a:ln>
        </p:spPr>
      </p:pic>
      <p:sp>
        <p:nvSpPr>
          <p:cNvPr id="928" name="CustomShape 1"/>
          <p:cNvSpPr/>
          <p:nvPr/>
        </p:nvSpPr>
        <p:spPr>
          <a:xfrm>
            <a:off x="228600" y="1892880"/>
            <a:ext cx="4148640" cy="3106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ЄДИНА ДЕРЖАВНА СИСТЕМА ЦИВІЛЬНОГО ЗАХИСТУ це </a:t>
            </a:r>
            <a:r>
              <a:rPr b="0" lang="uk-UA" sz="1800" spc="-1" strike="noStrike">
                <a:solidFill>
                  <a:srgbClr val="ff0000"/>
                </a:solidFill>
                <a:latin typeface="Arial"/>
                <a:ea typeface="DejaVu Sans"/>
              </a:rPr>
              <a:t>сукупність органів управління , сил і засобів</a:t>
            </a:r>
            <a:r>
              <a:rPr b="0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 центральних та місцевих органів виконавчої влади, Ради міністрів Автономної Республіки Крим, виконавчих органів рад, підприємств, установ та організацій, </a:t>
            </a:r>
            <a:r>
              <a:rPr b="0" lang="uk-UA" sz="1800" spc="-1" strike="noStrike">
                <a:solidFill>
                  <a:srgbClr val="ff0000"/>
                </a:solidFill>
                <a:latin typeface="Arial"/>
                <a:ea typeface="DejaVu Sans"/>
              </a:rPr>
              <a:t>які забезпечують реалізацію державної політики у сфері цивільного захисту</a:t>
            </a:r>
            <a:r>
              <a:rPr b="0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29" name="CustomShape 1_9"/>
          <p:cNvSpPr/>
          <p:nvPr/>
        </p:nvSpPr>
        <p:spPr>
          <a:xfrm>
            <a:off x="-23400" y="-16200"/>
            <a:ext cx="9521280" cy="469440"/>
          </a:xfrm>
          <a:prstGeom prst="rect">
            <a:avLst/>
          </a:prstGeom>
          <a:solidFill>
            <a:srgbClr val="c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ЄДИНА ДЕРЖАВНА СИСТЕМА ЦИВІЛЬНОГО ЗАХИСТУ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930" name="" descr=""/>
          <p:cNvPicPr/>
          <p:nvPr/>
        </p:nvPicPr>
        <p:blipFill>
          <a:blip r:embed="rId2"/>
          <a:stretch/>
        </p:blipFill>
        <p:spPr>
          <a:xfrm>
            <a:off x="4379400" y="978120"/>
            <a:ext cx="4816080" cy="5253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CustomShape 1_6"/>
          <p:cNvSpPr/>
          <p:nvPr/>
        </p:nvSpPr>
        <p:spPr>
          <a:xfrm>
            <a:off x="1360440" y="815400"/>
            <a:ext cx="6989400" cy="448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uk-UA" sz="2200" spc="-1" strike="noStrike">
                <a:solidFill>
                  <a:srgbClr val="cc0000"/>
                </a:solidFill>
                <a:latin typeface="Arial"/>
                <a:ea typeface="DejaVu Sans"/>
              </a:rPr>
              <a:t>організаційно складається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uk-UA" sz="2200" spc="-1" strike="noStrike">
                <a:solidFill>
                  <a:srgbClr val="cc0000"/>
                </a:solidFill>
                <a:latin typeface="Arial"/>
                <a:ea typeface="DejaVu Sans"/>
              </a:rPr>
              <a:t> 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932" name="CustomShape 2_8"/>
          <p:cNvSpPr/>
          <p:nvPr/>
        </p:nvSpPr>
        <p:spPr>
          <a:xfrm>
            <a:off x="539640" y="4500720"/>
            <a:ext cx="8062560" cy="192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just"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1800" spc="-1" strike="noStrike">
              <a:latin typeface="Arial"/>
            </a:endParaRPr>
          </a:p>
        </p:txBody>
      </p:sp>
      <p:graphicFrame>
        <p:nvGraphicFramePr>
          <p:cNvPr id="933" name=""/>
          <p:cNvGraphicFramePr/>
          <p:nvPr/>
        </p:nvGraphicFramePr>
        <p:xfrm>
          <a:off x="539640" y="1371600"/>
          <a:ext cx="8053200" cy="3831480"/>
        </p:xfrm>
        <a:graphic>
          <a:graphicData uri="http://schemas.openxmlformats.org/drawingml/2006/table">
            <a:tbl>
              <a:tblPr/>
              <a:tblGrid>
                <a:gridCol w="3881520"/>
                <a:gridCol w="4172040"/>
              </a:tblGrid>
              <a:tr h="104076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uk-UA" sz="2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Територіальні </a:t>
                      </a:r>
                      <a:endParaRPr b="0" lang="en-US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uk-UA" sz="2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підсистеми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uk-UA" sz="2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Функціональні </a:t>
                      </a:r>
                      <a:endParaRPr b="0" lang="en-US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uk-UA" sz="2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підсистеми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</a:tr>
              <a:tr h="279108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uk-UA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Територіальні підсистеми ЄДС ЦЗ діють в АР Крим, областях, містах Києві та Севастополі. 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uk-UA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Керівництво територіальною підсистемою ЄДС ЦЗ та її ланкою покладається на орган виконавчої влади, що створив таку підсистему, ланку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uk-UA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Функціональні підсистеми ЄДС ЦЗ створюються центральними органами виконавчої влади у відповідній сфері суспільного життя. Керівництво функціональною підсистемою ЄДС ЦЗ покладається на керівника органу або суб'єкту, що створив таку підсистему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sp>
        <p:nvSpPr>
          <p:cNvPr id="934" name="CustomShape 1_10"/>
          <p:cNvSpPr/>
          <p:nvPr/>
        </p:nvSpPr>
        <p:spPr>
          <a:xfrm>
            <a:off x="-23400" y="-16200"/>
            <a:ext cx="9521280" cy="469440"/>
          </a:xfrm>
          <a:prstGeom prst="rect">
            <a:avLst/>
          </a:prstGeom>
          <a:solidFill>
            <a:srgbClr val="c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ЄДИНА ДЕРЖАВНА СИСТЕМА ЦИВІЛЬНОГО ЗАХИСТУ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5" name="Group 28_1"/>
          <p:cNvGrpSpPr/>
          <p:nvPr/>
        </p:nvGrpSpPr>
        <p:grpSpPr>
          <a:xfrm>
            <a:off x="937440" y="1279440"/>
            <a:ext cx="7508880" cy="4881600"/>
            <a:chOff x="937440" y="1279440"/>
            <a:chExt cx="7508880" cy="4881600"/>
          </a:xfrm>
        </p:grpSpPr>
        <p:sp>
          <p:nvSpPr>
            <p:cNvPr id="936" name="Text Box 29_1"/>
            <p:cNvSpPr/>
            <p:nvPr/>
          </p:nvSpPr>
          <p:spPr>
            <a:xfrm>
              <a:off x="939600" y="1279440"/>
              <a:ext cx="7506720" cy="7574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ed4b75"/>
                </a:gs>
                <a:gs pos="50000">
                  <a:srgbClr val="fef320"/>
                </a:gs>
                <a:gs pos="100000">
                  <a:srgbClr val="ed4b75"/>
                </a:gs>
              </a:gsLst>
              <a:lin ang="2700000"/>
            </a:gradFill>
            <a:ln cap="sq" w="22320">
              <a:solidFill>
                <a:srgbClr val="0000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rm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  <a:tab algn="l" pos="10332720"/>
                  <a:tab algn="l" pos="10782000"/>
                </a:tabLst>
              </a:pPr>
              <a:r>
                <a:rPr b="1" lang="uk-UA" sz="2000" spc="-1" strike="noStrike">
                  <a:solidFill>
                    <a:srgbClr val="000099"/>
                  </a:solidFill>
                  <a:latin typeface="Arial"/>
                  <a:ea typeface="WenQuanYi Micro Hei"/>
                </a:rPr>
                <a:t>повсякденного функціонування</a:t>
              </a:r>
              <a:endParaRPr b="0" lang="en-US" sz="2000" spc="-1" strike="noStrike">
                <a:latin typeface="Arial"/>
              </a:endParaRPr>
            </a:p>
          </p:txBody>
        </p:sp>
        <p:grpSp>
          <p:nvGrpSpPr>
            <p:cNvPr id="937" name="Group 30_1"/>
            <p:cNvGrpSpPr/>
            <p:nvPr/>
          </p:nvGrpSpPr>
          <p:grpSpPr>
            <a:xfrm>
              <a:off x="937440" y="2341440"/>
              <a:ext cx="7508520" cy="3819600"/>
              <a:chOff x="937440" y="2341440"/>
              <a:chExt cx="7508520" cy="3819600"/>
            </a:xfrm>
          </p:grpSpPr>
          <p:sp>
            <p:nvSpPr>
              <p:cNvPr id="938" name="Text Box 32_1"/>
              <p:cNvSpPr/>
              <p:nvPr/>
            </p:nvSpPr>
            <p:spPr>
              <a:xfrm>
                <a:off x="937440" y="4437000"/>
                <a:ext cx="7506360" cy="64152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d4b75"/>
                  </a:gs>
                  <a:gs pos="50000">
                    <a:srgbClr val="fef320"/>
                  </a:gs>
                  <a:gs pos="100000">
                    <a:srgbClr val="ed4b75"/>
                  </a:gs>
                </a:gsLst>
                <a:lin ang="2700000"/>
              </a:gradFill>
              <a:ln cap="sq" w="22320">
                <a:solidFill>
                  <a:srgbClr val="0000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rm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  <a:tab algn="l" pos="10332720"/>
                    <a:tab algn="l" pos="10782000"/>
                  </a:tabLst>
                </a:pPr>
                <a:r>
                  <a:rPr b="1" lang="uk-UA" sz="2000" spc="-1" strike="noStrike">
                    <a:solidFill>
                      <a:srgbClr val="000099"/>
                    </a:solidFill>
                    <a:latin typeface="Arial"/>
                    <a:ea typeface="WenQuanYi Micro Hei"/>
                  </a:rPr>
                  <a:t>в умовах надзвичайного стану </a:t>
                </a:r>
                <a:endParaRPr b="0" lang="en-US" sz="2000" spc="-1" strike="noStrike">
                  <a:latin typeface="Arial"/>
                </a:endParaRPr>
              </a:p>
            </p:txBody>
          </p:sp>
          <p:sp>
            <p:nvSpPr>
              <p:cNvPr id="939" name="Text Box 33_1"/>
              <p:cNvSpPr/>
              <p:nvPr/>
            </p:nvSpPr>
            <p:spPr>
              <a:xfrm>
                <a:off x="939600" y="5444280"/>
                <a:ext cx="7504200" cy="7167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d4b75"/>
                  </a:gs>
                  <a:gs pos="50000">
                    <a:srgbClr val="fef320"/>
                  </a:gs>
                  <a:gs pos="100000">
                    <a:srgbClr val="ed4b75"/>
                  </a:gs>
                </a:gsLst>
                <a:lin ang="2700000"/>
              </a:gradFill>
              <a:ln cap="sq" w="22320">
                <a:solidFill>
                  <a:srgbClr val="0000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rm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  <a:tab algn="l" pos="10332720"/>
                    <a:tab algn="l" pos="10782000"/>
                  </a:tabLst>
                </a:pPr>
                <a:r>
                  <a:rPr b="1" lang="uk-UA" sz="2000" spc="-1" strike="noStrike">
                    <a:solidFill>
                      <a:srgbClr val="000099"/>
                    </a:solidFill>
                    <a:latin typeface="Arial"/>
                    <a:ea typeface="WenQuanYi Micro Hei"/>
                  </a:rPr>
                  <a:t>в умовах воєнного стану </a:t>
                </a:r>
                <a:endParaRPr b="0" lang="en-US" sz="2000" spc="-1" strike="noStrike">
                  <a:latin typeface="Arial"/>
                </a:endParaRPr>
              </a:p>
            </p:txBody>
          </p:sp>
          <p:sp>
            <p:nvSpPr>
              <p:cNvPr id="940" name="Text Box 39_1"/>
              <p:cNvSpPr/>
              <p:nvPr/>
            </p:nvSpPr>
            <p:spPr>
              <a:xfrm>
                <a:off x="939600" y="2341440"/>
                <a:ext cx="7506360" cy="72540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d4b75"/>
                  </a:gs>
                  <a:gs pos="50000">
                    <a:srgbClr val="fef320"/>
                  </a:gs>
                  <a:gs pos="100000">
                    <a:srgbClr val="ed4b75"/>
                  </a:gs>
                </a:gsLst>
                <a:lin ang="2700000"/>
              </a:gradFill>
              <a:ln cap="sq" w="22320">
                <a:solidFill>
                  <a:srgbClr val="0000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rm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  <a:tab algn="l" pos="10332720"/>
                    <a:tab algn="l" pos="10782000"/>
                  </a:tabLst>
                </a:pPr>
                <a:r>
                  <a:rPr b="1" lang="uk-UA" sz="2000" spc="-1" strike="noStrike">
                    <a:solidFill>
                      <a:srgbClr val="000099"/>
                    </a:solidFill>
                    <a:latin typeface="Arial"/>
                    <a:ea typeface="WenQuanYi Micro Hei"/>
                  </a:rPr>
                  <a:t>підвищеної готовності </a:t>
                </a:r>
                <a:endParaRPr b="0" lang="en-US" sz="2000" spc="-1" strike="noStrike">
                  <a:latin typeface="Arial"/>
                </a:endParaRPr>
              </a:p>
            </p:txBody>
          </p:sp>
          <p:sp>
            <p:nvSpPr>
              <p:cNvPr id="941" name="Text Box 40_1"/>
              <p:cNvSpPr/>
              <p:nvPr/>
            </p:nvSpPr>
            <p:spPr>
              <a:xfrm>
                <a:off x="937440" y="3429360"/>
                <a:ext cx="7508160" cy="68544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d4b75"/>
                  </a:gs>
                  <a:gs pos="50000">
                    <a:srgbClr val="fef320"/>
                  </a:gs>
                  <a:gs pos="100000">
                    <a:srgbClr val="ed4b75"/>
                  </a:gs>
                </a:gsLst>
                <a:lin ang="2700000"/>
              </a:gradFill>
              <a:ln cap="sq" w="22320">
                <a:solidFill>
                  <a:srgbClr val="0000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rm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  <a:tab algn="l" pos="10332720"/>
                    <a:tab algn="l" pos="10782000"/>
                  </a:tabLst>
                </a:pPr>
                <a:r>
                  <a:rPr b="1" lang="uk-UA" sz="2000" spc="-1" strike="noStrike">
                    <a:solidFill>
                      <a:srgbClr val="000099"/>
                    </a:solidFill>
                    <a:latin typeface="Arial"/>
                    <a:ea typeface="WenQuanYi Micro Hei"/>
                  </a:rPr>
                  <a:t>надзвичайної ситуації </a:t>
                </a:r>
                <a:endParaRPr b="0" lang="en-US" sz="2000" spc="-1" strike="noStrike">
                  <a:latin typeface="Arial"/>
                </a:endParaRPr>
              </a:p>
            </p:txBody>
          </p:sp>
        </p:grpSp>
      </p:grpSp>
      <p:sp>
        <p:nvSpPr>
          <p:cNvPr id="942" name="CustomShape 1_11"/>
          <p:cNvSpPr/>
          <p:nvPr/>
        </p:nvSpPr>
        <p:spPr>
          <a:xfrm>
            <a:off x="-23400" y="-16200"/>
            <a:ext cx="9165240" cy="469440"/>
          </a:xfrm>
          <a:prstGeom prst="rect">
            <a:avLst/>
          </a:prstGeom>
          <a:solidFill>
            <a:srgbClr val="c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ЄДИНА ДЕРЖАВНА СИСТЕМА ЦИВІЛЬНОГО ЗАХИСТУ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943" name=""/>
          <p:cNvSpPr/>
          <p:nvPr/>
        </p:nvSpPr>
        <p:spPr>
          <a:xfrm>
            <a:off x="2966760" y="567720"/>
            <a:ext cx="4538880" cy="60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ff0000"/>
                </a:solidFill>
                <a:latin typeface="Arial"/>
                <a:ea typeface="DejaVu Sans"/>
              </a:rPr>
              <a:t>режими функціонування: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CustomShape 1_13"/>
          <p:cNvSpPr/>
          <p:nvPr/>
        </p:nvSpPr>
        <p:spPr>
          <a:xfrm>
            <a:off x="360" y="0"/>
            <a:ext cx="9140040" cy="933480"/>
          </a:xfrm>
          <a:prstGeom prst="rect">
            <a:avLst/>
          </a:prstGeom>
          <a:solidFill>
            <a:srgbClr val="d00f0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45" name="Рисунок 425_0" descr=""/>
          <p:cNvPicPr/>
          <p:nvPr/>
        </p:nvPicPr>
        <p:blipFill>
          <a:blip r:embed="rId1"/>
          <a:stretch/>
        </p:blipFill>
        <p:spPr>
          <a:xfrm>
            <a:off x="1143000" y="1173960"/>
            <a:ext cx="3447000" cy="5224680"/>
          </a:xfrm>
          <a:prstGeom prst="rect">
            <a:avLst/>
          </a:prstGeom>
          <a:ln w="0">
            <a:noFill/>
          </a:ln>
          <a:effectLst>
            <a:outerShdw dir="2700000" dist="101823">
              <a:srgbClr val="808080"/>
            </a:outerShdw>
          </a:effectLst>
        </p:spPr>
      </p:pic>
      <p:sp>
        <p:nvSpPr>
          <p:cNvPr id="946" name="CustomShape 3_10"/>
          <p:cNvSpPr/>
          <p:nvPr/>
        </p:nvSpPr>
        <p:spPr>
          <a:xfrm>
            <a:off x="360" y="160920"/>
            <a:ext cx="9140400" cy="572400"/>
          </a:xfrm>
          <a:prstGeom prst="rect">
            <a:avLst/>
          </a:prstGeom>
          <a:solidFill>
            <a:srgbClr val="c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6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ПОВНОВАЖЕННЯ МІСЦЕВИХ ДЕРЖАВНИХ АДМІНІСТРАЦІЙ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ТА ОРГАНІВ МІСЦЕВОГО САМОВРЯДУВАННЯ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947" name="Рисунок 5_1" descr=""/>
          <p:cNvPicPr/>
          <p:nvPr/>
        </p:nvPicPr>
        <p:blipFill>
          <a:blip r:embed="rId2"/>
          <a:stretch/>
        </p:blipFill>
        <p:spPr>
          <a:xfrm>
            <a:off x="4978800" y="1148760"/>
            <a:ext cx="3249360" cy="5250600"/>
          </a:xfrm>
          <a:prstGeom prst="rect">
            <a:avLst/>
          </a:prstGeom>
          <a:ln w="0">
            <a:noFill/>
          </a:ln>
          <a:effectLst>
            <a:outerShdw dir="2700000" dist="101823">
              <a:srgbClr val="808080"/>
            </a:outerShdw>
          </a:effectLst>
        </p:spPr>
      </p:pic>
      <p:sp>
        <p:nvSpPr>
          <p:cNvPr id="948" name=""/>
          <p:cNvSpPr/>
          <p:nvPr/>
        </p:nvSpPr>
        <p:spPr>
          <a:xfrm>
            <a:off x="2136600" y="5907960"/>
            <a:ext cx="235260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lang="uk-UA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Стаття 19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949" name=""/>
          <p:cNvSpPr/>
          <p:nvPr/>
        </p:nvSpPr>
        <p:spPr>
          <a:xfrm>
            <a:off x="5268960" y="5836320"/>
            <a:ext cx="2779200" cy="6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2a6099"/>
                </a:solidFill>
                <a:latin typeface="Calibri"/>
                <a:ea typeface="DejaVu Sans"/>
              </a:rPr>
              <a:t> </a:t>
            </a:r>
            <a:r>
              <a:rPr b="1" lang="uk-UA" sz="2400" spc="-1" strike="noStrike">
                <a:solidFill>
                  <a:srgbClr val="2a6099"/>
                </a:solidFill>
                <a:latin typeface="Calibri"/>
                <a:ea typeface="DejaVu Sans"/>
              </a:rPr>
              <a:t>Статті 26, 33, 36, 38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CustomShape 1"/>
          <p:cNvSpPr/>
          <p:nvPr/>
        </p:nvSpPr>
        <p:spPr>
          <a:xfrm>
            <a:off x="360" y="0"/>
            <a:ext cx="9140400" cy="711000"/>
          </a:xfrm>
          <a:prstGeom prst="rect">
            <a:avLst/>
          </a:prstGeom>
          <a:solidFill>
            <a:srgbClr val="c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ПОВНОВАЖЕННЯ МІСЦЕВИХ ДЕРЖАВНИХ АДМІНІСТРАЦІЙ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951" name="CustomShape 2"/>
          <p:cNvSpPr/>
          <p:nvPr/>
        </p:nvSpPr>
        <p:spPr>
          <a:xfrm>
            <a:off x="304920" y="908640"/>
            <a:ext cx="8656200" cy="5757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3120">
              <a:lnSpc>
                <a:spcPct val="100000"/>
              </a:lnSpc>
              <a:spcBef>
                <a:spcPts val="281"/>
              </a:spcBef>
              <a:buClr>
                <a:srgbClr val="00007d"/>
              </a:buClr>
              <a:buSzPct val="75000"/>
              <a:buFont typeface="Wingdings" charset="2"/>
              <a:buChar char=""/>
            </a:pPr>
            <a:r>
              <a:rPr b="1" lang="uk-UA" sz="1400" spc="-1" strike="noStrike">
                <a:solidFill>
                  <a:srgbClr val="00007d"/>
                </a:solidFill>
                <a:latin typeface="Arial"/>
                <a:ea typeface="DejaVu Sans"/>
              </a:rPr>
              <a:t>    </a:t>
            </a:r>
            <a:r>
              <a:rPr b="1" lang="uk-UA" sz="1300" spc="-1" strike="noStrike">
                <a:solidFill>
                  <a:srgbClr val="c00000"/>
                </a:solidFill>
                <a:latin typeface="Arial"/>
                <a:ea typeface="DejaVu Sans"/>
              </a:rPr>
              <a:t>ЗАБЕЗПЕЧЕННЯ ЦИВІЛЬНОГО ЗАХИСТУ НА ВІДПОВІДНІЙ ТЕРИТОРІЇ</a:t>
            </a:r>
            <a:endParaRPr b="0" lang="en-US" sz="1300" spc="-1" strike="noStrike">
              <a:latin typeface="Arial"/>
            </a:endParaRPr>
          </a:p>
          <a:p>
            <a:pPr lvl="1" marL="343080" indent="-339480">
              <a:lnSpc>
                <a:spcPct val="100000"/>
              </a:lnSpc>
              <a:spcBef>
                <a:spcPts val="261"/>
              </a:spcBef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b="0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розроблення, забезпечення реалізації регіональних, місцевих програм та планів заходів з ЦЗ;</a:t>
            </a:r>
            <a:endParaRPr b="0" lang="en-US" sz="1300" spc="-1" strike="noStrike">
              <a:latin typeface="Arial"/>
            </a:endParaRPr>
          </a:p>
          <a:p>
            <a:pPr lvl="1" marL="343080" indent="-339480">
              <a:lnSpc>
                <a:spcPct val="100000"/>
              </a:lnSpc>
              <a:spcBef>
                <a:spcPts val="261"/>
              </a:spcBef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b="0" lang="uk-UA" sz="1300" spc="-1" strike="noStrike">
                <a:solidFill>
                  <a:srgbClr val="00005e"/>
                </a:solidFill>
                <a:latin typeface="Arial"/>
                <a:ea typeface="DejaVu Sans"/>
              </a:rPr>
              <a:t>створення, керівництво та забезпечення функціонування:</a:t>
            </a:r>
            <a:endParaRPr b="0" lang="en-US" sz="13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r>
              <a:rPr b="0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	</a:t>
            </a:r>
            <a:r>
              <a:rPr b="0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	</a:t>
            </a:r>
            <a:r>
              <a:rPr b="1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територіальних підсистем єдиної державної системи цивільного захисту та їх ланок;</a:t>
            </a:r>
            <a:r>
              <a:rPr b="0" lang="uk-UA" sz="1800" spc="-1" strike="noStrike">
                <a:solidFill>
                  <a:srgbClr val="00007d"/>
                </a:solidFill>
                <a:latin typeface="Arial"/>
                <a:ea typeface="DejaVu Sans"/>
              </a:rPr>
              <a:t>	</a:t>
            </a:r>
            <a:endParaRPr b="0" lang="en-US" sz="18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r>
              <a:rPr b="0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	</a:t>
            </a:r>
            <a:r>
              <a:rPr b="0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	</a:t>
            </a:r>
            <a:r>
              <a:rPr b="0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комісій з питань ТЕБ та НС; органів з евакуації;</a:t>
            </a:r>
            <a:endParaRPr b="0" lang="en-US" sz="13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r>
              <a:rPr b="0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	</a:t>
            </a:r>
            <a:r>
              <a:rPr b="0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	</a:t>
            </a:r>
            <a:r>
              <a:rPr b="0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аварійно-рятувальних служб, формувань і спеціалізованих служб ЦЗ, місцевої та добровільної пожежної охорони;</a:t>
            </a:r>
            <a:endParaRPr b="0" lang="en-US" sz="13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r>
              <a:rPr b="0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	</a:t>
            </a:r>
            <a:r>
              <a:rPr b="0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	</a:t>
            </a:r>
            <a:r>
              <a:rPr b="0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територіальної системи централізованого оповіщення;</a:t>
            </a:r>
            <a:endParaRPr b="0" lang="en-US" sz="13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r>
              <a:rPr b="0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	</a:t>
            </a:r>
            <a:r>
              <a:rPr b="0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	</a:t>
            </a:r>
            <a:r>
              <a:rPr b="0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фонду захисних споруд ЦЗ, планування і організація роботи з дообладнання заглиблених приміщень для укриття населення;</a:t>
            </a:r>
            <a:endParaRPr b="0" lang="en-US" sz="13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r>
              <a:rPr b="0" lang="uk-UA" sz="13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uk-UA" sz="13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накопичення і підтримання у готовності ЗІЗ для населення (ПЗХЗ, АЕС) та формувань</a:t>
            </a:r>
            <a:endParaRPr b="0" lang="en-US" sz="13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r>
              <a:rPr b="0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	</a:t>
            </a:r>
            <a:r>
              <a:rPr b="0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	</a:t>
            </a:r>
            <a:r>
              <a:rPr b="0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матеріальних резервів для запобігання та ліквідації наслідків НС.</a:t>
            </a:r>
            <a:endParaRPr b="0" lang="en-US" sz="13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r>
              <a:rPr b="0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	</a:t>
            </a:r>
            <a:r>
              <a:rPr b="0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	</a:t>
            </a:r>
            <a:endParaRPr b="0" lang="en-US" sz="1300" spc="-1" strike="noStrike">
              <a:latin typeface="Arial"/>
            </a:endParaRPr>
          </a:p>
          <a:p>
            <a:pPr lvl="1" marL="343080" indent="-339480">
              <a:lnSpc>
                <a:spcPct val="100000"/>
              </a:lnSpc>
              <a:spcBef>
                <a:spcPts val="261"/>
              </a:spcBef>
              <a:buClr>
                <a:srgbClr val="00007d"/>
              </a:buClr>
              <a:buSzPct val="75000"/>
              <a:buFont typeface="Wingdings" charset="2"/>
              <a:buChar char=""/>
              <a:tabLst>
                <a:tab algn="l" pos="0"/>
              </a:tabLst>
            </a:pPr>
            <a:r>
              <a:rPr b="1" lang="uk-UA" sz="1300" spc="-1" strike="noStrike">
                <a:solidFill>
                  <a:srgbClr val="c00000"/>
                </a:solidFill>
                <a:latin typeface="Arial"/>
                <a:ea typeface="DejaVu Sans"/>
              </a:rPr>
              <a:t>КООРДИНАЦІЯ ВИКОНАННЯ ЗАВДАНЬ ТЕРИТОРІАЛЬНИМИ ПІДСИСТЕМАМИ ТА ЇХ ЛАНКАМИ</a:t>
            </a:r>
            <a:endParaRPr b="0" lang="en-US" sz="1300" spc="-1" strike="noStrike">
              <a:latin typeface="Arial"/>
            </a:endParaRPr>
          </a:p>
          <a:p>
            <a:pPr lvl="1" marL="343080" indent="-339480">
              <a:lnSpc>
                <a:spcPct val="100000"/>
              </a:lnSpc>
              <a:spcBef>
                <a:spcPts val="261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algn="l" pos="0"/>
              </a:tabLst>
            </a:pPr>
            <a:r>
              <a:rPr b="0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забезпечення готовності органів управління та підпорядкованих їм сил ЦЗ, організація і проведення підготовки керівного складу та фахівців органів виконавчої влади, органів місцевого самоврядування, суб’єктів господарювання;</a:t>
            </a:r>
            <a:endParaRPr b="0" lang="en-US" sz="1300" spc="-1" strike="noStrike">
              <a:latin typeface="Arial"/>
            </a:endParaRPr>
          </a:p>
          <a:p>
            <a:pPr lvl="1" marL="343080" indent="-339480">
              <a:lnSpc>
                <a:spcPct val="100000"/>
              </a:lnSpc>
              <a:spcBef>
                <a:spcPts val="261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algn="l" pos="0"/>
              </a:tabLst>
            </a:pPr>
            <a:r>
              <a:rPr b="0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організація та здійснення заходів щодо захисту населення і територій від надзвичайних ситуацій;</a:t>
            </a:r>
            <a:endParaRPr b="0" lang="en-US" sz="1300" spc="-1" strike="noStrike">
              <a:latin typeface="Arial"/>
            </a:endParaRPr>
          </a:p>
          <a:p>
            <a:pPr lvl="1" marL="343080" indent="-339480">
              <a:lnSpc>
                <a:spcPct val="100000"/>
              </a:lnSpc>
              <a:spcBef>
                <a:spcPts val="261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algn="l" pos="0"/>
              </a:tabLst>
            </a:pPr>
            <a:r>
              <a:rPr b="0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проведення моніторингу і прогнозування виникнення надзвичайних ситуацій, планування заходів ЦЗ;</a:t>
            </a:r>
            <a:endParaRPr b="0" lang="en-US" sz="1300" spc="-1" strike="noStrike">
              <a:latin typeface="Arial"/>
            </a:endParaRPr>
          </a:p>
          <a:p>
            <a:pPr lvl="1" marL="343080" indent="-339480">
              <a:lnSpc>
                <a:spcPct val="100000"/>
              </a:lnSpc>
              <a:spcBef>
                <a:spcPts val="261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algn="l" pos="0"/>
              </a:tabLst>
            </a:pPr>
            <a:r>
              <a:rPr b="0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ліквідація наслідків надзвичайних ситуацій;</a:t>
            </a:r>
            <a:endParaRPr b="0" lang="en-US" sz="1300" spc="-1" strike="noStrike">
              <a:latin typeface="Arial"/>
            </a:endParaRPr>
          </a:p>
          <a:p>
            <a:pPr lvl="1" marL="343080" indent="-339480">
              <a:lnSpc>
                <a:spcPct val="100000"/>
              </a:lnSpc>
              <a:spcBef>
                <a:spcPts val="261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algn="l" pos="0"/>
              </a:tabLst>
            </a:pPr>
            <a:r>
              <a:rPr b="0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забезпечення сталого функціонування суб’єктів господарювання і територій в особливий період;</a:t>
            </a:r>
            <a:endParaRPr b="0" lang="en-US" sz="1300" spc="-1" strike="noStrike">
              <a:latin typeface="Arial"/>
            </a:endParaRPr>
          </a:p>
          <a:p>
            <a:pPr lvl="1" marL="343080" indent="-339480">
              <a:lnSpc>
                <a:spcPct val="100000"/>
              </a:lnSpc>
              <a:spcBef>
                <a:spcPts val="261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algn="l" pos="0"/>
              </a:tabLst>
            </a:pPr>
            <a:r>
              <a:rPr b="0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навчання населення щодо поведінки та дій у разі виникнення надзвичайної ситуації;</a:t>
            </a:r>
            <a:endParaRPr b="0" lang="en-US" sz="1300" spc="-1" strike="noStrike">
              <a:latin typeface="Arial"/>
            </a:endParaRPr>
          </a:p>
          <a:p>
            <a:pPr lvl="1" marL="343080" indent="-339480">
              <a:lnSpc>
                <a:spcPct val="100000"/>
              </a:lnSpc>
              <a:spcBef>
                <a:spcPts val="261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algn="l" pos="0"/>
              </a:tabLst>
            </a:pPr>
            <a:r>
              <a:rPr b="0" lang="uk-UA" sz="1300" spc="-1" strike="noStrike">
                <a:solidFill>
                  <a:srgbClr val="00007d"/>
                </a:solidFill>
                <a:latin typeface="Arial"/>
                <a:ea typeface="DejaVu Sans"/>
              </a:rPr>
              <a:t>здійснення заходів щодо соціального захисту постраждалого населення.</a:t>
            </a:r>
            <a:endParaRPr b="0" lang="en-US" sz="1300" spc="-1" strike="noStrike">
              <a:latin typeface="Arial"/>
            </a:endParaRPr>
          </a:p>
          <a:p>
            <a:pPr lvl="1" marL="343080" indent="-339480">
              <a:lnSpc>
                <a:spcPct val="100000"/>
              </a:lnSpc>
              <a:spcBef>
                <a:spcPts val="261"/>
              </a:spcBef>
              <a:buClr>
                <a:srgbClr val="00007d"/>
              </a:buClr>
              <a:buSzPct val="75000"/>
              <a:buFont typeface="Wingdings" charset="2"/>
              <a:buChar char=""/>
              <a:tabLst>
                <a:tab algn="l" pos="0"/>
              </a:tabLst>
            </a:pPr>
            <a:r>
              <a:rPr b="1" lang="uk-UA" sz="1300" spc="-1" strike="noStrike">
                <a:solidFill>
                  <a:srgbClr val="c00000"/>
                </a:solidFill>
                <a:latin typeface="Arial"/>
                <a:ea typeface="DejaVu Sans"/>
              </a:rPr>
              <a:t>ЗАБЕЗПЕЧЕННЯ ПОЖЕЖНОЇ БЕЗПЕКИ НА ВІДПОВІДНИХ ТЕРИТОРІЯХ ТА ОБ’ЄКТАХ</a:t>
            </a:r>
            <a:endParaRPr b="0" lang="en-US" sz="13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261"/>
              </a:spcBef>
              <a:buClr>
                <a:srgbClr val="00007d"/>
              </a:buClr>
              <a:buSzPct val="75000"/>
              <a:buFont typeface="Wingdings" charset="2"/>
              <a:buChar char=""/>
              <a:tabLst>
                <a:tab algn="l" pos="0"/>
              </a:tabLst>
            </a:pPr>
            <a:r>
              <a:rPr b="1" lang="uk-UA" sz="1300" spc="-1" strike="noStrike">
                <a:solidFill>
                  <a:srgbClr val="c00000"/>
                </a:solidFill>
                <a:latin typeface="Arial"/>
                <a:ea typeface="DejaVu Sans"/>
              </a:rPr>
              <a:t>виконання інших завдань і заходів ЦЗ, передбачених Кодексом та іншими законодавчими актами</a:t>
            </a:r>
            <a:endParaRPr b="0" lang="en-US" sz="13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endParaRPr b="0" lang="en-US" sz="13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endParaRPr b="0" lang="en-US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CustomShape 1"/>
          <p:cNvSpPr/>
          <p:nvPr/>
        </p:nvSpPr>
        <p:spPr>
          <a:xfrm rot="10800000">
            <a:off x="360360" y="1000080"/>
            <a:ext cx="8492040" cy="5648040"/>
          </a:xfrm>
          <a:prstGeom prst="roundRect">
            <a:avLst>
              <a:gd name="adj" fmla="val 5008"/>
            </a:avLst>
          </a:prstGeom>
          <a:solidFill>
            <a:schemeClr val="accent3">
              <a:lumMod val="85000"/>
            </a:schemeClr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3" name="CustomShape 2"/>
          <p:cNvSpPr/>
          <p:nvPr/>
        </p:nvSpPr>
        <p:spPr>
          <a:xfrm rot="5400000">
            <a:off x="1846080" y="-414000"/>
            <a:ext cx="2711520" cy="5397120"/>
          </a:xfrm>
          <a:prstGeom prst="roundRect">
            <a:avLst>
              <a:gd name="adj" fmla="val 9039"/>
            </a:avLst>
          </a:prstGeom>
          <a:solidFill>
            <a:schemeClr val="bg1"/>
          </a:solidFill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4" name="CustomShape 3"/>
          <p:cNvSpPr/>
          <p:nvPr/>
        </p:nvSpPr>
        <p:spPr>
          <a:xfrm>
            <a:off x="360" y="0"/>
            <a:ext cx="9140400" cy="599040"/>
          </a:xfrm>
          <a:prstGeom prst="rect">
            <a:avLst/>
          </a:prstGeom>
          <a:solidFill>
            <a:srgbClr val="c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ffffff"/>
                </a:solidFill>
                <a:latin typeface="Arial"/>
                <a:ea typeface="DejaVu Sans"/>
              </a:rPr>
              <a:t>ОРГАНИ УПРАВЛІННЯ </a:t>
            </a:r>
            <a:r>
              <a:rPr b="1" lang="uk-UA" sz="2000" spc="-1" strike="noStrike">
                <a:solidFill>
                  <a:srgbClr val="f2f2f2"/>
                </a:solidFill>
                <a:latin typeface="Arial"/>
                <a:ea typeface="DejaVu Sans"/>
              </a:rPr>
              <a:t>ТЕРИТОРІАЛЬНОЇ ПІДСИСТЕМИ ЄДС ЦЗ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955" name="CustomShape 4"/>
          <p:cNvSpPr/>
          <p:nvPr/>
        </p:nvSpPr>
        <p:spPr>
          <a:xfrm>
            <a:off x="721800" y="1214280"/>
            <a:ext cx="4820760" cy="639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200" spc="-1" strike="noStrike">
                <a:solidFill>
                  <a:srgbClr val="ffffff"/>
                </a:solidFill>
                <a:latin typeface="Arial"/>
                <a:ea typeface="DejaVu Sans"/>
              </a:rPr>
              <a:t>АР Крим, місцеві державні адміністрації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200" spc="-1" strike="noStrike">
                <a:solidFill>
                  <a:srgbClr val="ffffff"/>
                </a:solidFill>
                <a:latin typeface="Arial"/>
                <a:ea typeface="DejaVu Sans"/>
              </a:rPr>
              <a:t>органи місцевого самоврядування 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200" spc="-1" strike="noStrike">
              <a:latin typeface="Arial"/>
            </a:endParaRPr>
          </a:p>
        </p:txBody>
      </p:sp>
      <p:sp>
        <p:nvSpPr>
          <p:cNvPr id="956" name="CustomShape 5"/>
          <p:cNvSpPr/>
          <p:nvPr/>
        </p:nvSpPr>
        <p:spPr>
          <a:xfrm>
            <a:off x="6292800" y="1650240"/>
            <a:ext cx="2201400" cy="42804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1100" spc="-1" strike="noStrike">
                <a:solidFill>
                  <a:srgbClr val="ffffff"/>
                </a:solidFill>
                <a:latin typeface="Arial"/>
                <a:ea typeface="DejaVu Sans"/>
              </a:rPr>
              <a:t>Територіальні органи </a:t>
            </a:r>
            <a:endParaRPr b="0" lang="en-US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100" spc="-1" strike="noStrike">
                <a:solidFill>
                  <a:srgbClr val="ffffff"/>
                </a:solidFill>
                <a:latin typeface="Arial"/>
                <a:ea typeface="DejaVu Sans"/>
              </a:rPr>
              <a:t>ЦОВВ та їх сили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957" name="CustomShape 6"/>
          <p:cNvSpPr/>
          <p:nvPr/>
        </p:nvSpPr>
        <p:spPr>
          <a:xfrm>
            <a:off x="846720" y="2000160"/>
            <a:ext cx="2156760" cy="353880"/>
          </a:xfrm>
          <a:prstGeom prst="rect">
            <a:avLst/>
          </a:prstGeom>
          <a:solidFill>
            <a:schemeClr val="accent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100" spc="-1" strike="noStrike">
                <a:solidFill>
                  <a:srgbClr val="000000"/>
                </a:solidFill>
                <a:latin typeface="Arial"/>
                <a:ea typeface="DejaVu Sans"/>
              </a:rPr>
              <a:t>Структурний підрозділ ЦЗ</a:t>
            </a:r>
            <a:endParaRPr b="0" lang="en-US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800" spc="-1" strike="noStrike">
                <a:solidFill>
                  <a:srgbClr val="000000"/>
                </a:solidFill>
                <a:latin typeface="Arial"/>
                <a:ea typeface="DejaVu Sans"/>
              </a:rPr>
              <a:t>(постійно діючій ОУ ЦЗ)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958" name="CustomShape 7"/>
          <p:cNvSpPr/>
          <p:nvPr/>
        </p:nvSpPr>
        <p:spPr>
          <a:xfrm>
            <a:off x="1285920" y="1000080"/>
            <a:ext cx="3804840" cy="273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9" name="Line 8"/>
          <p:cNvSpPr/>
          <p:nvPr/>
        </p:nvSpPr>
        <p:spPr>
          <a:xfrm>
            <a:off x="6300720" y="2076840"/>
            <a:ext cx="360" cy="8524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0" name="Line 9"/>
          <p:cNvSpPr/>
          <p:nvPr/>
        </p:nvSpPr>
        <p:spPr>
          <a:xfrm>
            <a:off x="6308640" y="2372400"/>
            <a:ext cx="215640" cy="3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61" name="Group 10"/>
          <p:cNvGrpSpPr/>
          <p:nvPr/>
        </p:nvGrpSpPr>
        <p:grpSpPr>
          <a:xfrm>
            <a:off x="705240" y="5976000"/>
            <a:ext cx="850320" cy="460080"/>
            <a:chOff x="705240" y="5976000"/>
            <a:chExt cx="850320" cy="460080"/>
          </a:xfrm>
        </p:grpSpPr>
        <p:sp>
          <p:nvSpPr>
            <p:cNvPr id="962" name="CustomShape 11"/>
            <p:cNvSpPr/>
            <p:nvPr/>
          </p:nvSpPr>
          <p:spPr>
            <a:xfrm>
              <a:off x="705240" y="5976000"/>
              <a:ext cx="850320" cy="46008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60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3" name="CustomShape 12"/>
            <p:cNvSpPr/>
            <p:nvPr/>
          </p:nvSpPr>
          <p:spPr>
            <a:xfrm>
              <a:off x="718560" y="6004080"/>
              <a:ext cx="820440" cy="184680"/>
            </a:xfrm>
            <a:prstGeom prst="roundRect">
              <a:avLst>
                <a:gd name="adj" fmla="val 28356"/>
              </a:avLst>
            </a:prstGeom>
            <a:gradFill rotWithShape="0">
              <a:gsLst>
                <a:gs pos="0">
                  <a:srgbClr val="ffffff">
                    <a:alpha val="70196"/>
                  </a:srgbClr>
                </a:gs>
                <a:gs pos="100000">
                  <a:srgbClr val="cccce6">
                    <a:alpha val="70196"/>
                  </a:srgbClr>
                </a:gs>
              </a:gsLst>
              <a:lin ang="5400000"/>
            </a:gra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64" name="CustomShape 13"/>
          <p:cNvSpPr/>
          <p:nvPr/>
        </p:nvSpPr>
        <p:spPr>
          <a:xfrm>
            <a:off x="611640" y="5958720"/>
            <a:ext cx="1055160" cy="515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349"/>
              </a:spcBef>
            </a:pPr>
            <a:r>
              <a:rPr b="1" lang="uk-UA" sz="700" spc="-1" strike="noStrike">
                <a:solidFill>
                  <a:srgbClr val="000000"/>
                </a:solidFill>
                <a:latin typeface="Arial"/>
                <a:ea typeface="DejaVu Sans"/>
              </a:rPr>
              <a:t>Телекомунікаційна мережа загального і спеціального користування</a:t>
            </a:r>
            <a:endParaRPr b="0" lang="en-US" sz="700" spc="-1" strike="noStrike">
              <a:latin typeface="Arial"/>
            </a:endParaRPr>
          </a:p>
        </p:txBody>
      </p:sp>
      <p:sp>
        <p:nvSpPr>
          <p:cNvPr id="965" name="Line 14"/>
          <p:cNvSpPr/>
          <p:nvPr/>
        </p:nvSpPr>
        <p:spPr>
          <a:xfrm>
            <a:off x="6122880" y="1370520"/>
            <a:ext cx="142920" cy="3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66" name="CustomShape 15"/>
          <p:cNvSpPr/>
          <p:nvPr/>
        </p:nvSpPr>
        <p:spPr>
          <a:xfrm>
            <a:off x="6265800" y="1081800"/>
            <a:ext cx="2228400" cy="501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360">
            <a:solidFill>
              <a:srgbClr val="6666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1400" spc="-1" strike="noStrike">
                <a:solidFill>
                  <a:srgbClr val="ffffff"/>
                </a:solidFill>
                <a:latin typeface="Arial"/>
                <a:ea typeface="DejaVu Sans"/>
              </a:rPr>
              <a:t>Евакокомісія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967" name="Line 16"/>
          <p:cNvSpPr/>
          <p:nvPr/>
        </p:nvSpPr>
        <p:spPr>
          <a:xfrm flipV="1">
            <a:off x="5546160" y="1657440"/>
            <a:ext cx="589320" cy="72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68" name="CustomShape 17"/>
          <p:cNvSpPr/>
          <p:nvPr/>
        </p:nvSpPr>
        <p:spPr>
          <a:xfrm>
            <a:off x="3241800" y="2000160"/>
            <a:ext cx="2156760" cy="3538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100" spc="-1" strike="noStrike">
                <a:solidFill>
                  <a:srgbClr val="000000"/>
                </a:solidFill>
                <a:latin typeface="Arial"/>
                <a:ea typeface="DejaVu Sans"/>
              </a:rPr>
              <a:t>Суб'єкти господарювання</a:t>
            </a:r>
            <a:endParaRPr b="0" lang="en-US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1100" spc="-1" strike="noStrike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b="0" lang="uk-UA" sz="900" spc="-1" strike="noStrike">
                <a:solidFill>
                  <a:srgbClr val="000000"/>
                </a:solidFill>
                <a:latin typeface="Arial"/>
                <a:ea typeface="DejaVu Sans"/>
              </a:rPr>
              <a:t>що належать до сфери управління)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969" name="CustomShape 18"/>
          <p:cNvSpPr/>
          <p:nvPr/>
        </p:nvSpPr>
        <p:spPr>
          <a:xfrm>
            <a:off x="852840" y="2417040"/>
            <a:ext cx="2156760" cy="356760"/>
          </a:xfrm>
          <a:prstGeom prst="rect">
            <a:avLst/>
          </a:prstGeom>
          <a:solidFill>
            <a:schemeClr val="accent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100" spc="-1" strike="noStrike">
                <a:solidFill>
                  <a:srgbClr val="000000"/>
                </a:solidFill>
                <a:latin typeface="Arial"/>
                <a:ea typeface="DejaVu Sans"/>
              </a:rPr>
              <a:t>Пункти управління</a:t>
            </a:r>
            <a:endParaRPr b="0" lang="en-US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1000" spc="-1" strike="noStrike">
                <a:solidFill>
                  <a:srgbClr val="000000"/>
                </a:solidFill>
                <a:latin typeface="Arial"/>
                <a:ea typeface="DejaVu Sans"/>
              </a:rPr>
              <a:t>(оперативно-чергові служби</a:t>
            </a:r>
            <a:r>
              <a:rPr b="0" lang="uk-UA" sz="11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970" name="Line 19"/>
          <p:cNvSpPr/>
          <p:nvPr/>
        </p:nvSpPr>
        <p:spPr>
          <a:xfrm>
            <a:off x="3341520" y="4665960"/>
            <a:ext cx="360" cy="7207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71" name="Line 20"/>
          <p:cNvSpPr/>
          <p:nvPr/>
        </p:nvSpPr>
        <p:spPr>
          <a:xfrm>
            <a:off x="3341520" y="5386680"/>
            <a:ext cx="216000" cy="3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72" name="Line 21"/>
          <p:cNvSpPr/>
          <p:nvPr/>
        </p:nvSpPr>
        <p:spPr>
          <a:xfrm>
            <a:off x="3341520" y="4943520"/>
            <a:ext cx="216000" cy="3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73" name="Line 22"/>
          <p:cNvSpPr/>
          <p:nvPr/>
        </p:nvSpPr>
        <p:spPr>
          <a:xfrm>
            <a:off x="6122880" y="1369080"/>
            <a:ext cx="360" cy="39337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74" name="Line 23"/>
          <p:cNvSpPr/>
          <p:nvPr/>
        </p:nvSpPr>
        <p:spPr>
          <a:xfrm flipV="1">
            <a:off x="6135480" y="1866960"/>
            <a:ext cx="152640" cy="540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75" name="CustomShape 24"/>
          <p:cNvSpPr/>
          <p:nvPr/>
        </p:nvSpPr>
        <p:spPr>
          <a:xfrm>
            <a:off x="3341520" y="4269240"/>
            <a:ext cx="2093400" cy="3805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ts val="1001"/>
              </a:lnSpc>
            </a:pPr>
            <a:r>
              <a:rPr b="0" lang="uk-UA" sz="1100" spc="-1" strike="noStrike">
                <a:solidFill>
                  <a:srgbClr val="000000"/>
                </a:solidFill>
                <a:latin typeface="Arial"/>
                <a:ea typeface="DejaVu Sans"/>
              </a:rPr>
              <a:t>Підприємства, установи,</a:t>
            </a:r>
            <a:endParaRPr b="0" lang="en-US" sz="1100" spc="-1" strike="noStrike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b="0" lang="uk-UA" sz="1100" spc="-1" strike="noStrike">
                <a:solidFill>
                  <a:srgbClr val="000000"/>
                </a:solidFill>
                <a:latin typeface="Arial"/>
                <a:ea typeface="DejaVu Sans"/>
              </a:rPr>
              <a:t>організацій</a:t>
            </a:r>
            <a:endParaRPr b="0" lang="en-US" sz="1100" spc="-1" strike="noStrike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b="0" lang="uk-UA" sz="800" spc="-1" strike="noStrike">
                <a:solidFill>
                  <a:srgbClr val="000000"/>
                </a:solidFill>
                <a:latin typeface="Arial"/>
                <a:ea typeface="DejaVu Sans"/>
              </a:rPr>
              <a:t>(суб'єкти забезпечення ЦЗ) 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976" name="CustomShape 25"/>
          <p:cNvSpPr/>
          <p:nvPr/>
        </p:nvSpPr>
        <p:spPr>
          <a:xfrm>
            <a:off x="1176480" y="4271760"/>
            <a:ext cx="1845720" cy="375840"/>
          </a:xfrm>
          <a:prstGeom prst="rect">
            <a:avLst/>
          </a:prstGeom>
          <a:solidFill>
            <a:srgbClr val="ff996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100" spc="-1" strike="noStrike">
                <a:solidFill>
                  <a:srgbClr val="000000"/>
                </a:solidFill>
                <a:latin typeface="Arial"/>
                <a:ea typeface="DejaVu Sans"/>
              </a:rPr>
              <a:t>Центри управління в НС</a:t>
            </a:r>
            <a:endParaRPr b="0" lang="en-US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800" spc="-1" strike="noStrike">
                <a:solidFill>
                  <a:srgbClr val="000000"/>
                </a:solidFill>
                <a:latin typeface="Arial"/>
                <a:ea typeface="DejaVu Sans"/>
              </a:rPr>
              <a:t>(оперативно чергові служби)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977" name="CustomShape 26"/>
          <p:cNvSpPr/>
          <p:nvPr/>
        </p:nvSpPr>
        <p:spPr>
          <a:xfrm>
            <a:off x="3559320" y="5207400"/>
            <a:ext cx="1856880" cy="3783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900" spc="-1" strike="noStrike">
                <a:solidFill>
                  <a:srgbClr val="000000"/>
                </a:solidFill>
                <a:latin typeface="Arial"/>
                <a:ea typeface="DejaVu Sans"/>
              </a:rPr>
              <a:t>Чергові (диспетчерські) служби,</a:t>
            </a:r>
            <a:endParaRPr b="0" lang="en-US" sz="9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900" spc="-1" strike="noStrike">
                <a:solidFill>
                  <a:srgbClr val="000000"/>
                </a:solidFill>
                <a:latin typeface="Arial"/>
                <a:ea typeface="DejaVu Sans"/>
              </a:rPr>
              <a:t>формування і спецслужби ЦЗ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978" name="CustomShape 27"/>
          <p:cNvSpPr/>
          <p:nvPr/>
        </p:nvSpPr>
        <p:spPr>
          <a:xfrm>
            <a:off x="3557520" y="4791600"/>
            <a:ext cx="1877760" cy="356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360">
            <a:solidFill>
              <a:srgbClr val="6666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100" spc="-1" strike="noStrike">
                <a:solidFill>
                  <a:srgbClr val="000000"/>
                </a:solidFill>
                <a:latin typeface="Arial"/>
                <a:ea typeface="DejaVu Sans"/>
              </a:rPr>
              <a:t>Комісія з НС</a:t>
            </a:r>
            <a:endParaRPr b="0" lang="en-US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800" spc="-1" strike="noStrike">
                <a:solidFill>
                  <a:srgbClr val="000000"/>
                </a:solidFill>
                <a:latin typeface="Arial"/>
                <a:ea typeface="DejaVu Sans"/>
              </a:rPr>
              <a:t>(координаційний орган)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979" name="CustomShape 28"/>
          <p:cNvSpPr/>
          <p:nvPr/>
        </p:nvSpPr>
        <p:spPr>
          <a:xfrm>
            <a:off x="1103760" y="5625360"/>
            <a:ext cx="2012400" cy="321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1400" spc="-1" strike="noStrike">
                <a:solidFill>
                  <a:srgbClr val="000000"/>
                </a:solidFill>
                <a:latin typeface="Arial"/>
                <a:ea typeface="DejaVu Sans"/>
              </a:rPr>
              <a:t>Засоби управління ЦЗ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980" name="Line 29"/>
          <p:cNvSpPr/>
          <p:nvPr/>
        </p:nvSpPr>
        <p:spPr>
          <a:xfrm>
            <a:off x="1041120" y="3314520"/>
            <a:ext cx="360" cy="1152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1" name="Line 30"/>
          <p:cNvSpPr/>
          <p:nvPr/>
        </p:nvSpPr>
        <p:spPr>
          <a:xfrm>
            <a:off x="1041120" y="4454280"/>
            <a:ext cx="135000" cy="3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82" name="Line 31"/>
          <p:cNvSpPr/>
          <p:nvPr/>
        </p:nvSpPr>
        <p:spPr>
          <a:xfrm flipH="1">
            <a:off x="1963440" y="2296080"/>
            <a:ext cx="3240" cy="12060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83" name="Line 32"/>
          <p:cNvSpPr/>
          <p:nvPr/>
        </p:nvSpPr>
        <p:spPr>
          <a:xfrm>
            <a:off x="4266000" y="2296080"/>
            <a:ext cx="3600" cy="1252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84" name="CustomShape 33"/>
          <p:cNvSpPr/>
          <p:nvPr/>
        </p:nvSpPr>
        <p:spPr>
          <a:xfrm>
            <a:off x="6554880" y="2655000"/>
            <a:ext cx="1939680" cy="54396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100" spc="-1" strike="noStrike">
                <a:solidFill>
                  <a:srgbClr val="ffffff"/>
                </a:solidFill>
                <a:latin typeface="Arial"/>
                <a:ea typeface="DejaVu Sans"/>
              </a:rPr>
              <a:t>Суб'єкти господарювання,</a:t>
            </a:r>
            <a:endParaRPr b="0" lang="en-US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1100" spc="-1" strike="noStrike">
                <a:solidFill>
                  <a:srgbClr val="ffffff"/>
                </a:solidFill>
                <a:latin typeface="Arial"/>
                <a:ea typeface="DejaVu Sans"/>
              </a:rPr>
              <a:t>що належать до сфери</a:t>
            </a:r>
            <a:endParaRPr b="0" lang="en-US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1100" spc="-1" strike="noStrike">
                <a:solidFill>
                  <a:srgbClr val="ffffff"/>
                </a:solidFill>
                <a:latin typeface="Arial"/>
                <a:ea typeface="DejaVu Sans"/>
              </a:rPr>
              <a:t>управління (АРС)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985" name="Line 34"/>
          <p:cNvSpPr/>
          <p:nvPr/>
        </p:nvSpPr>
        <p:spPr>
          <a:xfrm>
            <a:off x="6313320" y="2927880"/>
            <a:ext cx="216000" cy="3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86" name="CustomShape 35"/>
          <p:cNvSpPr/>
          <p:nvPr/>
        </p:nvSpPr>
        <p:spPr>
          <a:xfrm>
            <a:off x="6283440" y="3283560"/>
            <a:ext cx="2228400" cy="501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360">
            <a:solidFill>
              <a:srgbClr val="6666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1200" spc="-1" strike="noStrike">
                <a:solidFill>
                  <a:srgbClr val="ffffff"/>
                </a:solidFill>
                <a:latin typeface="Arial"/>
                <a:ea typeface="DejaVu Sans"/>
              </a:rPr>
              <a:t>Спеціальні комісії з 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200" spc="-1" strike="noStrike">
                <a:solidFill>
                  <a:srgbClr val="ffffff"/>
                </a:solidFill>
                <a:latin typeface="Arial"/>
                <a:ea typeface="DejaVu Sans"/>
              </a:rPr>
              <a:t>ліквідації наслідків НС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987" name="CustomShape 36"/>
          <p:cNvSpPr/>
          <p:nvPr/>
        </p:nvSpPr>
        <p:spPr>
          <a:xfrm>
            <a:off x="6278400" y="3882240"/>
            <a:ext cx="2228400" cy="501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360">
            <a:solidFill>
              <a:srgbClr val="6666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1200" spc="-1" strike="noStrike">
                <a:solidFill>
                  <a:srgbClr val="ffffff"/>
                </a:solidFill>
                <a:latin typeface="Arial"/>
                <a:ea typeface="DejaVu Sans"/>
              </a:rPr>
              <a:t>Керівник робіт з 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200" spc="-1" strike="noStrike">
                <a:solidFill>
                  <a:srgbClr val="ffffff"/>
                </a:solidFill>
                <a:latin typeface="Arial"/>
                <a:ea typeface="DejaVu Sans"/>
              </a:rPr>
              <a:t>ліквідації наслідків НС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988" name="CustomShape 37"/>
          <p:cNvSpPr/>
          <p:nvPr/>
        </p:nvSpPr>
        <p:spPr>
          <a:xfrm>
            <a:off x="6529320" y="4467960"/>
            <a:ext cx="1977480" cy="41544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100" spc="-1" strike="noStrike">
                <a:solidFill>
                  <a:srgbClr val="000000"/>
                </a:solidFill>
                <a:latin typeface="Arial"/>
                <a:ea typeface="DejaVu Sans"/>
              </a:rPr>
              <a:t>Штаб з ліквідації</a:t>
            </a:r>
            <a:endParaRPr b="0" lang="en-US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1100" spc="-1" strike="noStrike">
                <a:solidFill>
                  <a:srgbClr val="000000"/>
                </a:solidFill>
                <a:latin typeface="Arial"/>
                <a:ea typeface="DejaVu Sans"/>
              </a:rPr>
              <a:t>наслідків НС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989" name="Line 38"/>
          <p:cNvSpPr/>
          <p:nvPr/>
        </p:nvSpPr>
        <p:spPr>
          <a:xfrm>
            <a:off x="6129000" y="3553200"/>
            <a:ext cx="142920" cy="3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90" name="Line 39"/>
          <p:cNvSpPr/>
          <p:nvPr/>
        </p:nvSpPr>
        <p:spPr>
          <a:xfrm>
            <a:off x="6122880" y="4116960"/>
            <a:ext cx="142920" cy="3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91" name="Line 40"/>
          <p:cNvSpPr/>
          <p:nvPr/>
        </p:nvSpPr>
        <p:spPr>
          <a:xfrm>
            <a:off x="6292800" y="4386960"/>
            <a:ext cx="1440" cy="2998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2" name="Line 41"/>
          <p:cNvSpPr/>
          <p:nvPr/>
        </p:nvSpPr>
        <p:spPr>
          <a:xfrm>
            <a:off x="6305400" y="4686840"/>
            <a:ext cx="216000" cy="3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93" name="Line 42"/>
          <p:cNvSpPr/>
          <p:nvPr/>
        </p:nvSpPr>
        <p:spPr>
          <a:xfrm>
            <a:off x="4511520" y="3890520"/>
            <a:ext cx="1611360" cy="3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94" name="Line 43"/>
          <p:cNvSpPr/>
          <p:nvPr/>
        </p:nvSpPr>
        <p:spPr>
          <a:xfrm>
            <a:off x="4376520" y="4062240"/>
            <a:ext cx="360" cy="21564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95" name="Line 44"/>
          <p:cNvSpPr/>
          <p:nvPr/>
        </p:nvSpPr>
        <p:spPr>
          <a:xfrm>
            <a:off x="2305800" y="3301560"/>
            <a:ext cx="360" cy="33264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96" name="Line 45"/>
          <p:cNvSpPr/>
          <p:nvPr/>
        </p:nvSpPr>
        <p:spPr>
          <a:xfrm flipV="1">
            <a:off x="2377800" y="3364560"/>
            <a:ext cx="360" cy="36000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97" name="CustomShape 46"/>
          <p:cNvSpPr/>
          <p:nvPr/>
        </p:nvSpPr>
        <p:spPr>
          <a:xfrm>
            <a:off x="3241800" y="2417040"/>
            <a:ext cx="2156760" cy="356760"/>
          </a:xfrm>
          <a:prstGeom prst="rect">
            <a:avLst/>
          </a:prstGeom>
          <a:solidFill>
            <a:srgbClr val="ff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1100" spc="-1" strike="noStrike">
                <a:solidFill>
                  <a:srgbClr val="000000"/>
                </a:solidFill>
                <a:latin typeface="Arial"/>
                <a:ea typeface="DejaVu Sans"/>
              </a:rPr>
              <a:t>Територіальні спеціалізовані </a:t>
            </a:r>
            <a:endParaRPr b="0" lang="en-US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1100" spc="-1" strike="noStrike">
                <a:solidFill>
                  <a:srgbClr val="000000"/>
                </a:solidFill>
                <a:latin typeface="Arial"/>
                <a:ea typeface="DejaVu Sans"/>
              </a:rPr>
              <a:t>служби, формування ЦЗ</a:t>
            </a:r>
            <a:endParaRPr b="0" lang="en-US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1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998" name="CustomShape 47"/>
          <p:cNvSpPr/>
          <p:nvPr/>
        </p:nvSpPr>
        <p:spPr>
          <a:xfrm>
            <a:off x="3241800" y="2856240"/>
            <a:ext cx="2156760" cy="572400"/>
          </a:xfrm>
          <a:prstGeom prst="rect">
            <a:avLst/>
          </a:prstGeom>
          <a:solidFill>
            <a:srgbClr val="ff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100" spc="-1" strike="noStrike">
                <a:solidFill>
                  <a:srgbClr val="000000"/>
                </a:solidFill>
                <a:latin typeface="Arial"/>
                <a:ea typeface="DejaVu Sans"/>
              </a:rPr>
              <a:t>Регіональні, комунальні,</a:t>
            </a:r>
            <a:endParaRPr b="0" lang="en-US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1100" spc="-1" strike="noStrike">
                <a:solidFill>
                  <a:srgbClr val="000000"/>
                </a:solidFill>
                <a:latin typeface="Arial"/>
                <a:ea typeface="DejaVu Sans"/>
              </a:rPr>
              <a:t>громадські А Р С, підрозділи</a:t>
            </a:r>
            <a:endParaRPr b="0" lang="en-US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1100" spc="-1" strike="noStrike">
                <a:solidFill>
                  <a:srgbClr val="000000"/>
                </a:solidFill>
                <a:latin typeface="Arial"/>
                <a:ea typeface="DejaVu Sans"/>
              </a:rPr>
              <a:t>місцевої, добровільної охорони 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999" name="Line 48"/>
          <p:cNvSpPr/>
          <p:nvPr/>
        </p:nvSpPr>
        <p:spPr>
          <a:xfrm>
            <a:off x="3071520" y="1857240"/>
            <a:ext cx="45720" cy="17859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00" name="Group 49"/>
          <p:cNvGrpSpPr/>
          <p:nvPr/>
        </p:nvGrpSpPr>
        <p:grpSpPr>
          <a:xfrm>
            <a:off x="954000" y="4724280"/>
            <a:ext cx="2098080" cy="661680"/>
            <a:chOff x="954000" y="4724280"/>
            <a:chExt cx="2098080" cy="661680"/>
          </a:xfrm>
        </p:grpSpPr>
        <p:sp>
          <p:nvSpPr>
            <p:cNvPr id="1001" name="CustomShape 50"/>
            <p:cNvSpPr/>
            <p:nvPr/>
          </p:nvSpPr>
          <p:spPr>
            <a:xfrm>
              <a:off x="954000" y="4724280"/>
              <a:ext cx="2098080" cy="661680"/>
            </a:xfrm>
            <a:prstGeom prst="roundRect">
              <a:avLst>
                <a:gd name="adj" fmla="val 16667"/>
              </a:avLst>
            </a:prstGeom>
            <a:solidFill>
              <a:srgbClr val="ffdbb7"/>
            </a:solidFill>
            <a:ln w="1260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2" name="CustomShape 51"/>
            <p:cNvSpPr/>
            <p:nvPr/>
          </p:nvSpPr>
          <p:spPr>
            <a:xfrm>
              <a:off x="986760" y="4764600"/>
              <a:ext cx="2024640" cy="266400"/>
            </a:xfrm>
            <a:prstGeom prst="roundRect">
              <a:avLst>
                <a:gd name="adj" fmla="val 28356"/>
              </a:avLst>
            </a:prstGeom>
            <a:solidFill>
              <a:srgbClr val="ffdbb7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03" name="CustomShape 52"/>
          <p:cNvSpPr/>
          <p:nvPr/>
        </p:nvSpPr>
        <p:spPr>
          <a:xfrm>
            <a:off x="1085760" y="4728240"/>
            <a:ext cx="2042640" cy="673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ts val="799"/>
              </a:lnSpc>
              <a:spcBef>
                <a:spcPts val="300"/>
              </a:spcBef>
            </a:pPr>
            <a:r>
              <a:rPr b="1" lang="uk-UA" sz="800" spc="-1" strike="noStrike">
                <a:solidFill>
                  <a:srgbClr val="000000"/>
                </a:solidFill>
                <a:latin typeface="Arial"/>
                <a:ea typeface="DejaVu Sans"/>
              </a:rPr>
              <a:t>АР формування спецпризначення</a:t>
            </a:r>
            <a:endParaRPr b="0" lang="en-US" sz="800" spc="-1" strike="noStrike">
              <a:latin typeface="Arial"/>
            </a:endParaRPr>
          </a:p>
          <a:p>
            <a:pPr algn="ctr">
              <a:lnSpc>
                <a:spcPts val="799"/>
              </a:lnSpc>
              <a:spcBef>
                <a:spcPts val="300"/>
              </a:spcBef>
            </a:pPr>
            <a:r>
              <a:rPr b="1" lang="uk-UA" sz="800" spc="-1" strike="noStrike">
                <a:solidFill>
                  <a:srgbClr val="000000"/>
                </a:solidFill>
                <a:latin typeface="Arial"/>
                <a:ea typeface="DejaVu Sans"/>
              </a:rPr>
              <a:t>Пожежно-рятувальні підрозділи (частини)</a:t>
            </a:r>
            <a:endParaRPr b="0" lang="en-US" sz="800" spc="-1" strike="noStrike">
              <a:latin typeface="Arial"/>
            </a:endParaRPr>
          </a:p>
          <a:p>
            <a:pPr algn="ctr">
              <a:lnSpc>
                <a:spcPts val="799"/>
              </a:lnSpc>
              <a:spcBef>
                <a:spcPts val="300"/>
              </a:spcBef>
            </a:pPr>
            <a:r>
              <a:rPr b="1" lang="uk-UA" sz="800" spc="-1" strike="noStrike">
                <a:solidFill>
                  <a:srgbClr val="000000"/>
                </a:solidFill>
                <a:latin typeface="Arial"/>
                <a:ea typeface="DejaVu Sans"/>
              </a:rPr>
              <a:t>Формування та підрозділи забезпечення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1004" name="CustomShape 53"/>
          <p:cNvSpPr txBox="1"/>
          <p:nvPr/>
        </p:nvSpPr>
        <p:spPr>
          <a:xfrm rot="16200000">
            <a:off x="847440" y="4993920"/>
            <a:ext cx="441720" cy="142920"/>
          </a:xfrm>
          <a:prstGeom prst="rect">
            <a:avLst/>
          </a:prstGeom>
        </p:spPr>
        <p:txBody>
          <a:bodyPr wrap="none" lIns="90000" rIns="90000" tIns="45000" bIns="45000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uk-UA" sz="2000" spc="-1" strike="noStrike">
                <a:ln w="0">
                  <a:noFill/>
                </a:ln>
                <a:solidFill>
                  <a:srgbClr val="1818ff"/>
                </a:solidFill>
                <a:latin typeface="Arial Black"/>
                <a:ea typeface="DejaVu Sans"/>
              </a:rPr>
              <a:t>ДСНС</a:t>
            </a:r>
            <a:endParaRPr b="0" lang="en-US" sz="2000" spc="-1" strike="noStrike">
              <a:ln w="0">
                <a:noFill/>
              </a:ln>
              <a:solidFill>
                <a:srgbClr val="1818ff"/>
              </a:solidFill>
              <a:latin typeface="Arial"/>
            </a:endParaRPr>
          </a:p>
        </p:txBody>
      </p:sp>
      <p:sp>
        <p:nvSpPr>
          <p:cNvPr id="1005" name="Line 54"/>
          <p:cNvSpPr/>
          <p:nvPr/>
        </p:nvSpPr>
        <p:spPr>
          <a:xfrm>
            <a:off x="1041120" y="4460040"/>
            <a:ext cx="360" cy="27000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06" name="CustomShape 55"/>
          <p:cNvSpPr/>
          <p:nvPr/>
        </p:nvSpPr>
        <p:spPr>
          <a:xfrm>
            <a:off x="6546960" y="2186640"/>
            <a:ext cx="1947600" cy="37728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100" spc="-1" strike="noStrike">
                <a:solidFill>
                  <a:srgbClr val="ffffff"/>
                </a:solidFill>
                <a:latin typeface="Arial"/>
                <a:ea typeface="DejaVu Sans"/>
              </a:rPr>
              <a:t>Пожежно-рятувальні</a:t>
            </a:r>
            <a:endParaRPr b="0" lang="en-US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1100" spc="-1" strike="noStrike">
                <a:solidFill>
                  <a:srgbClr val="ffffff"/>
                </a:solidFill>
                <a:latin typeface="Arial"/>
                <a:ea typeface="DejaVu Sans"/>
              </a:rPr>
              <a:t>підрозділи ВПО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007" name="CustomShape 56"/>
          <p:cNvSpPr/>
          <p:nvPr/>
        </p:nvSpPr>
        <p:spPr>
          <a:xfrm>
            <a:off x="6554880" y="4942440"/>
            <a:ext cx="1956960" cy="717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1100" spc="-1" strike="noStrike">
                <a:solidFill>
                  <a:srgbClr val="000000"/>
                </a:solidFill>
                <a:latin typeface="Arial"/>
                <a:ea typeface="DejaVu Sans"/>
              </a:rPr>
              <a:t>Суб'єкти моніторингу, </a:t>
            </a:r>
            <a:endParaRPr b="0" lang="en-US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100" spc="-1" strike="noStrike">
                <a:solidFill>
                  <a:srgbClr val="000000"/>
                </a:solidFill>
                <a:latin typeface="Arial"/>
                <a:ea typeface="DejaVu Sans"/>
              </a:rPr>
              <a:t>спостереження,</a:t>
            </a:r>
            <a:endParaRPr b="0" lang="en-US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1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uk-UA" sz="1100" spc="-1" strike="noStrike">
                <a:solidFill>
                  <a:srgbClr val="000000"/>
                </a:solidFill>
                <a:latin typeface="Arial"/>
                <a:ea typeface="DejaVu Sans"/>
              </a:rPr>
              <a:t>лабораторного  контролю</a:t>
            </a:r>
            <a:endParaRPr b="0" lang="en-US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1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uk-UA" sz="1100" spc="-1" strike="noStrike">
                <a:solidFill>
                  <a:srgbClr val="000000"/>
                </a:solidFill>
                <a:latin typeface="Arial"/>
                <a:ea typeface="DejaVu Sans"/>
              </a:rPr>
              <a:t>і прогнозування НС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008" name="Line 57"/>
          <p:cNvSpPr/>
          <p:nvPr/>
        </p:nvSpPr>
        <p:spPr>
          <a:xfrm>
            <a:off x="6129000" y="5302800"/>
            <a:ext cx="425520" cy="3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09" name="CustomShape 58"/>
          <p:cNvSpPr/>
          <p:nvPr/>
        </p:nvSpPr>
        <p:spPr>
          <a:xfrm>
            <a:off x="6564240" y="5726880"/>
            <a:ext cx="1939680" cy="4154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1100" spc="-1" strike="noStrike">
                <a:solidFill>
                  <a:srgbClr val="000000"/>
                </a:solidFill>
                <a:latin typeface="Arial"/>
                <a:ea typeface="DejaVu Sans"/>
              </a:rPr>
              <a:t>Навчально-методичні</a:t>
            </a:r>
            <a:endParaRPr b="0" lang="en-US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100" spc="-1" strike="noStrike">
                <a:solidFill>
                  <a:srgbClr val="000000"/>
                </a:solidFill>
                <a:latin typeface="Arial"/>
                <a:ea typeface="DejaVu Sans"/>
              </a:rPr>
              <a:t>центри ЦЗ та БЖД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010" name="Line 59"/>
          <p:cNvSpPr/>
          <p:nvPr/>
        </p:nvSpPr>
        <p:spPr>
          <a:xfrm>
            <a:off x="6119640" y="5306400"/>
            <a:ext cx="1440" cy="5061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11" name="Line 60"/>
          <p:cNvSpPr/>
          <p:nvPr/>
        </p:nvSpPr>
        <p:spPr>
          <a:xfrm>
            <a:off x="6122160" y="5825160"/>
            <a:ext cx="432000" cy="3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12" name="Group 61"/>
          <p:cNvGrpSpPr/>
          <p:nvPr/>
        </p:nvGrpSpPr>
        <p:grpSpPr>
          <a:xfrm>
            <a:off x="1665720" y="5995080"/>
            <a:ext cx="850320" cy="460080"/>
            <a:chOff x="1665720" y="5995080"/>
            <a:chExt cx="850320" cy="460080"/>
          </a:xfrm>
        </p:grpSpPr>
        <p:sp>
          <p:nvSpPr>
            <p:cNvPr id="1013" name="CustomShape 62"/>
            <p:cNvSpPr/>
            <p:nvPr/>
          </p:nvSpPr>
          <p:spPr>
            <a:xfrm>
              <a:off x="1665720" y="5995080"/>
              <a:ext cx="850320" cy="46008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60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4" name="CustomShape 63"/>
            <p:cNvSpPr/>
            <p:nvPr/>
          </p:nvSpPr>
          <p:spPr>
            <a:xfrm>
              <a:off x="1679040" y="6023160"/>
              <a:ext cx="820440" cy="184680"/>
            </a:xfrm>
            <a:prstGeom prst="roundRect">
              <a:avLst>
                <a:gd name="adj" fmla="val 28356"/>
              </a:avLst>
            </a:prstGeom>
            <a:gradFill rotWithShape="0">
              <a:gsLst>
                <a:gs pos="0">
                  <a:srgbClr val="ffffff">
                    <a:alpha val="70196"/>
                  </a:srgbClr>
                </a:gs>
                <a:gs pos="100000">
                  <a:srgbClr val="cccce6">
                    <a:alpha val="70196"/>
                  </a:srgbClr>
                </a:gs>
              </a:gsLst>
              <a:lin ang="5400000"/>
            </a:gra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15" name="CustomShape 64"/>
          <p:cNvSpPr/>
          <p:nvPr/>
        </p:nvSpPr>
        <p:spPr>
          <a:xfrm>
            <a:off x="1487880" y="6047640"/>
            <a:ext cx="1209240" cy="302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349"/>
              </a:spcBef>
            </a:pPr>
            <a:r>
              <a:rPr b="1" lang="uk-UA" sz="700" spc="-1" strike="noStrike">
                <a:solidFill>
                  <a:srgbClr val="000000"/>
                </a:solidFill>
                <a:latin typeface="Arial"/>
                <a:ea typeface="DejaVu Sans"/>
              </a:rPr>
              <a:t>Державна система урядового зв'язку</a:t>
            </a:r>
            <a:endParaRPr b="0" lang="en-US" sz="700" spc="-1" strike="noStrike">
              <a:latin typeface="Arial"/>
            </a:endParaRPr>
          </a:p>
        </p:txBody>
      </p:sp>
      <p:grpSp>
        <p:nvGrpSpPr>
          <p:cNvPr id="1016" name="Group 65"/>
          <p:cNvGrpSpPr/>
          <p:nvPr/>
        </p:nvGrpSpPr>
        <p:grpSpPr>
          <a:xfrm>
            <a:off x="2640240" y="5993640"/>
            <a:ext cx="850320" cy="460080"/>
            <a:chOff x="2640240" y="5993640"/>
            <a:chExt cx="850320" cy="460080"/>
          </a:xfrm>
        </p:grpSpPr>
        <p:sp>
          <p:nvSpPr>
            <p:cNvPr id="1017" name="CustomShape 66"/>
            <p:cNvSpPr/>
            <p:nvPr/>
          </p:nvSpPr>
          <p:spPr>
            <a:xfrm>
              <a:off x="2640240" y="5993640"/>
              <a:ext cx="850320" cy="46008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60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8" name="CustomShape 67"/>
            <p:cNvSpPr/>
            <p:nvPr/>
          </p:nvSpPr>
          <p:spPr>
            <a:xfrm>
              <a:off x="2653560" y="6021720"/>
              <a:ext cx="820440" cy="184680"/>
            </a:xfrm>
            <a:prstGeom prst="roundRect">
              <a:avLst>
                <a:gd name="adj" fmla="val 28356"/>
              </a:avLst>
            </a:prstGeom>
            <a:gradFill rotWithShape="0">
              <a:gsLst>
                <a:gs pos="0">
                  <a:srgbClr val="ffffff">
                    <a:alpha val="70196"/>
                  </a:srgbClr>
                </a:gs>
                <a:gs pos="100000">
                  <a:srgbClr val="cccce6">
                    <a:alpha val="70196"/>
                  </a:srgbClr>
                </a:gs>
              </a:gsLst>
              <a:lin ang="5400000"/>
            </a:gra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19" name="CustomShape 68"/>
          <p:cNvSpPr/>
          <p:nvPr/>
        </p:nvSpPr>
        <p:spPr>
          <a:xfrm>
            <a:off x="2578320" y="6071400"/>
            <a:ext cx="1004400" cy="272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1" lang="uk-UA" sz="1200" spc="-1" strike="noStrike">
                <a:solidFill>
                  <a:srgbClr val="000000"/>
                </a:solidFill>
                <a:latin typeface="Arial"/>
                <a:ea typeface="DejaVu Sans"/>
              </a:rPr>
              <a:t>АСЦО 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020" name="CustomShape 69"/>
          <p:cNvSpPr/>
          <p:nvPr/>
        </p:nvSpPr>
        <p:spPr>
          <a:xfrm>
            <a:off x="857160" y="2857320"/>
            <a:ext cx="2156760" cy="639720"/>
          </a:xfrm>
          <a:prstGeom prst="rect">
            <a:avLst/>
          </a:prstGeom>
          <a:solidFill>
            <a:srgbClr val="ff996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100" spc="-1" strike="noStrike">
                <a:solidFill>
                  <a:srgbClr val="ffffff"/>
                </a:solidFill>
                <a:latin typeface="Arial"/>
                <a:ea typeface="DejaVu Sans"/>
              </a:rPr>
              <a:t>Територіальні органи</a:t>
            </a:r>
            <a:endParaRPr b="0" lang="en-US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100" spc="-1" strike="noStrike">
                <a:solidFill>
                  <a:srgbClr val="ffffff"/>
                </a:solidFill>
                <a:latin typeface="Arial"/>
                <a:ea typeface="DejaVu Sans"/>
              </a:rPr>
              <a:t>ДСНС та їх підрозділи</a:t>
            </a:r>
            <a:endParaRPr b="0" lang="en-US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800" spc="-1" strike="noStrike">
                <a:solidFill>
                  <a:srgbClr val="000000"/>
                </a:solidFill>
                <a:latin typeface="Arial"/>
                <a:ea typeface="DejaVu Sans"/>
              </a:rPr>
              <a:t>(постійно діючій ОУ ЦЗ)</a:t>
            </a:r>
            <a:endParaRPr b="0" lang="en-US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800" spc="-1" strike="noStrike">
              <a:latin typeface="Arial"/>
            </a:endParaRPr>
          </a:p>
        </p:txBody>
      </p:sp>
      <p:sp>
        <p:nvSpPr>
          <p:cNvPr id="1021" name="CustomShape 70"/>
          <p:cNvSpPr/>
          <p:nvPr/>
        </p:nvSpPr>
        <p:spPr>
          <a:xfrm>
            <a:off x="2017800" y="3639960"/>
            <a:ext cx="2490480" cy="43308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360">
            <a:solidFill>
              <a:srgbClr val="6666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1400" spc="-1" strike="noStrike">
                <a:solidFill>
                  <a:srgbClr val="ffffff"/>
                </a:solidFill>
                <a:latin typeface="Arial"/>
                <a:ea typeface="DejaVu Sans"/>
              </a:rPr>
              <a:t>Комісія ТЕБ та НС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800" spc="-1" strike="noStrike">
                <a:solidFill>
                  <a:srgbClr val="ffffff"/>
                </a:solidFill>
                <a:latin typeface="Arial"/>
                <a:ea typeface="DejaVu Sans"/>
              </a:rPr>
              <a:t>(координаційні органи)</a:t>
            </a:r>
            <a:endParaRPr b="0" lang="en-US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12802</TotalTime>
  <Application>LibreOffice/7.1.3.2$Linux_X86_64 LibreOffice_project/10$Build-2</Application>
  <AppVersion>15.0000</AppVersion>
  <Words>1355</Words>
  <Paragraphs>371</Paragraphs>
  <Company>Home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2010-10-01T07:49:28Z</dcterms:created>
  <dc:creator>Admin</dc:creator>
  <dc:description/>
  <dc:language>uk-UA</dc:language>
  <cp:lastModifiedBy/>
  <cp:lastPrinted>2014-08-12T15:24:33Z</cp:lastPrinted>
  <dcterms:modified xsi:type="dcterms:W3CDTF">2021-06-15T11:08:19Z</dcterms:modified>
  <cp:revision>1273</cp:revision>
  <dc:subject/>
  <dc:title>Лекція: ЦЗ, як система заходів, які реалізуються органами влади, установами та організаціями з метою запобігання і ліквідації НС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17</vt:i4>
  </property>
  <property fmtid="{D5CDD505-2E9C-101B-9397-08002B2CF9AE}" pid="7" name="PresentationFormat">
    <vt:lpwstr>Экран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31</vt:i4>
  </property>
</Properties>
</file>