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309" r:id="rId4"/>
    <p:sldId id="304" r:id="rId5"/>
    <p:sldId id="305" r:id="rId6"/>
    <p:sldId id="306" r:id="rId7"/>
    <p:sldId id="311" r:id="rId8"/>
    <p:sldId id="312" r:id="rId9"/>
    <p:sldId id="313" r:id="rId10"/>
    <p:sldId id="314" r:id="rId11"/>
    <p:sldId id="315" r:id="rId12"/>
    <p:sldId id="316" r:id="rId13"/>
    <p:sldId id="308"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22" r:id="rId27"/>
    <p:sldId id="317" r:id="rId28"/>
    <p:sldId id="318" r:id="rId29"/>
    <p:sldId id="319" r:id="rId30"/>
    <p:sldId id="320" r:id="rId31"/>
    <p:sldId id="321" r:id="rId32"/>
    <p:sldId id="323" r:id="rId33"/>
    <p:sldId id="310"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6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7CCDD-4B75-4A50-BCC3-FC5A4EF199E1}" type="datetimeFigureOut">
              <a:rPr lang="uk-UA" smtClean="0"/>
              <a:t>15.11.2021</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FD50AD-05DF-43AF-BA80-FBAB6CA54829}" type="slidenum">
              <a:rPr lang="uk-UA" smtClean="0"/>
              <a:t>‹№›</a:t>
            </a:fld>
            <a:endParaRPr lang="uk-UA"/>
          </a:p>
        </p:txBody>
      </p:sp>
    </p:spTree>
    <p:extLst>
      <p:ext uri="{BB962C8B-B14F-4D97-AF65-F5344CB8AC3E}">
        <p14:creationId xmlns:p14="http://schemas.microsoft.com/office/powerpoint/2010/main" val="1691746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17">
            <a:extLst>
              <a:ext uri="{FF2B5EF4-FFF2-40B4-BE49-F238E27FC236}">
                <a16:creationId xmlns:a16="http://schemas.microsoft.com/office/drawing/2014/main" id="{696F6185-EA80-4B34-9D13-FB5553D00C2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9pPr>
          </a:lstStyle>
          <a:p>
            <a:fld id="{3A4383B3-E565-4399-AF56-691248DA25A2}" type="slidenum">
              <a:rPr lang="ru-RU" altLang="ru-RU">
                <a:solidFill>
                  <a:srgbClr val="000000"/>
                </a:solidFill>
              </a:rPr>
              <a:pPr/>
              <a:t>4</a:t>
            </a:fld>
            <a:endParaRPr lang="ru-RU" altLang="ru-RU">
              <a:solidFill>
                <a:srgbClr val="000000"/>
              </a:solidFill>
            </a:endParaRPr>
          </a:p>
        </p:txBody>
      </p:sp>
      <p:sp>
        <p:nvSpPr>
          <p:cNvPr id="144387" name="Rectangle 1">
            <a:extLst>
              <a:ext uri="{FF2B5EF4-FFF2-40B4-BE49-F238E27FC236}">
                <a16:creationId xmlns:a16="http://schemas.microsoft.com/office/drawing/2014/main" id="{6BA88BF6-7D73-4698-A721-0071450FB569}"/>
              </a:ext>
            </a:extLst>
          </p:cNvPr>
          <p:cNvSpPr>
            <a:spLocks noGrp="1" noRot="1" noChangeAspect="1" noChangeArrowheads="1" noTextEdit="1"/>
          </p:cNvSpPr>
          <p:nvPr>
            <p:ph type="sldImg"/>
          </p:nvPr>
        </p:nvSpPr>
        <p:spPr>
          <a:xfrm>
            <a:off x="1143000" y="685800"/>
            <a:ext cx="4572000" cy="3429000"/>
          </a:xfrm>
          <a:ln/>
        </p:spPr>
      </p:sp>
      <p:sp>
        <p:nvSpPr>
          <p:cNvPr id="144388" name="Text Box 2">
            <a:extLst>
              <a:ext uri="{FF2B5EF4-FFF2-40B4-BE49-F238E27FC236}">
                <a16:creationId xmlns:a16="http://schemas.microsoft.com/office/drawing/2014/main" id="{F90525D1-CD50-47D6-A186-59A2B49C831A}"/>
              </a:ext>
            </a:extLst>
          </p:cNvPr>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9">
            <a:extLst>
              <a:ext uri="{FF2B5EF4-FFF2-40B4-BE49-F238E27FC236}">
                <a16:creationId xmlns:a16="http://schemas.microsoft.com/office/drawing/2014/main" id="{AC74C351-B976-434A-BCBB-280EA62660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1D8E822E-11F2-460C-B274-E56489501B9E}" type="slidenum">
              <a:rPr lang="ru-RU" altLang="uk-UA"/>
              <a:pPr>
                <a:spcBef>
                  <a:spcPct val="0"/>
                </a:spcBef>
                <a:buClrTx/>
                <a:buFontTx/>
                <a:buNone/>
              </a:pPr>
              <a:t>20</a:t>
            </a:fld>
            <a:endParaRPr lang="ru-RU" altLang="uk-UA"/>
          </a:p>
        </p:txBody>
      </p:sp>
      <p:sp>
        <p:nvSpPr>
          <p:cNvPr id="54275" name="Text Box 1">
            <a:extLst>
              <a:ext uri="{FF2B5EF4-FFF2-40B4-BE49-F238E27FC236}">
                <a16:creationId xmlns:a16="http://schemas.microsoft.com/office/drawing/2014/main" id="{33BE1426-5493-4662-A18D-761270C53755}"/>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CFFBCBF-5AC3-4709-85A0-A9DB265F318D}" type="slidenum">
              <a:rPr lang="ru-RU" altLang="uk-UA"/>
              <a:pPr algn="r" eaLnBrk="1" hangingPunct="1">
                <a:spcBef>
                  <a:spcPct val="0"/>
                </a:spcBef>
                <a:buClrTx/>
                <a:buFontTx/>
                <a:buNone/>
              </a:pPr>
              <a:t>20</a:t>
            </a:fld>
            <a:endParaRPr lang="ru-RU" altLang="uk-UA"/>
          </a:p>
        </p:txBody>
      </p:sp>
      <p:sp>
        <p:nvSpPr>
          <p:cNvPr id="54276" name="Text Box 2">
            <a:extLst>
              <a:ext uri="{FF2B5EF4-FFF2-40B4-BE49-F238E27FC236}">
                <a16:creationId xmlns:a16="http://schemas.microsoft.com/office/drawing/2014/main" id="{B97AE778-ABD6-41C4-98AA-30566EAD6C7D}"/>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0E5FF9E-474F-4AF8-A601-93A74683A1A8}" type="slidenum">
              <a:rPr lang="ru-RU" altLang="uk-UA"/>
              <a:pPr algn="r" eaLnBrk="1" hangingPunct="1">
                <a:spcBef>
                  <a:spcPct val="0"/>
                </a:spcBef>
                <a:buClrTx/>
                <a:buFontTx/>
                <a:buNone/>
              </a:pPr>
              <a:t>20</a:t>
            </a:fld>
            <a:endParaRPr lang="ru-RU" altLang="uk-UA"/>
          </a:p>
        </p:txBody>
      </p:sp>
      <p:sp>
        <p:nvSpPr>
          <p:cNvPr id="54277" name="Text Box 3">
            <a:extLst>
              <a:ext uri="{FF2B5EF4-FFF2-40B4-BE49-F238E27FC236}">
                <a16:creationId xmlns:a16="http://schemas.microsoft.com/office/drawing/2014/main" id="{D40AD062-7362-44FC-ABF1-9FAC27BA79C2}"/>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EFAE9562-03B7-4EFA-8A12-445B26311904}" type="slidenum">
              <a:rPr lang="ru-RU" altLang="uk-UA"/>
              <a:pPr algn="r" eaLnBrk="1" hangingPunct="1">
                <a:spcBef>
                  <a:spcPct val="0"/>
                </a:spcBef>
                <a:buClrTx/>
                <a:buFontTx/>
                <a:buNone/>
              </a:pPr>
              <a:t>20</a:t>
            </a:fld>
            <a:endParaRPr lang="ru-RU" altLang="uk-UA"/>
          </a:p>
        </p:txBody>
      </p:sp>
      <p:sp>
        <p:nvSpPr>
          <p:cNvPr id="54278" name="Text Box 4">
            <a:extLst>
              <a:ext uri="{FF2B5EF4-FFF2-40B4-BE49-F238E27FC236}">
                <a16:creationId xmlns:a16="http://schemas.microsoft.com/office/drawing/2014/main" id="{E245BC8B-0EB9-4034-8297-94E225B6833B}"/>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09933AE-4AB9-4FEB-AF88-E6F3ABD4C874}" type="slidenum">
              <a:rPr lang="ru-RU" altLang="uk-UA"/>
              <a:pPr algn="r" eaLnBrk="1" hangingPunct="1">
                <a:spcBef>
                  <a:spcPct val="0"/>
                </a:spcBef>
                <a:buClrTx/>
                <a:buFontTx/>
                <a:buNone/>
              </a:pPr>
              <a:t>20</a:t>
            </a:fld>
            <a:endParaRPr lang="ru-RU" altLang="uk-UA"/>
          </a:p>
        </p:txBody>
      </p:sp>
      <p:sp>
        <p:nvSpPr>
          <p:cNvPr id="54279" name="Rectangle 5">
            <a:extLst>
              <a:ext uri="{FF2B5EF4-FFF2-40B4-BE49-F238E27FC236}">
                <a16:creationId xmlns:a16="http://schemas.microsoft.com/office/drawing/2014/main" id="{67F4A42D-1BB1-4E78-AA25-88FAAF20D674}"/>
              </a:ext>
            </a:extLst>
          </p:cNvPr>
          <p:cNvSpPr>
            <a:spLocks noGrp="1" noRot="1" noChangeAspect="1" noChangeArrowheads="1" noTextEdit="1"/>
          </p:cNvSpPr>
          <p:nvPr>
            <p:ph type="sldImg"/>
          </p:nvPr>
        </p:nvSpPr>
        <p:spPr>
          <a:xfrm>
            <a:off x="1143000" y="685800"/>
            <a:ext cx="4570413" cy="3427413"/>
          </a:xfrm>
          <a:ln/>
        </p:spPr>
      </p:sp>
      <p:sp>
        <p:nvSpPr>
          <p:cNvPr id="54280" name="Text Box 6">
            <a:extLst>
              <a:ext uri="{FF2B5EF4-FFF2-40B4-BE49-F238E27FC236}">
                <a16:creationId xmlns:a16="http://schemas.microsoft.com/office/drawing/2014/main" id="{00FC81AB-6944-4A96-961F-D1305AC3800B}"/>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9">
            <a:extLst>
              <a:ext uri="{FF2B5EF4-FFF2-40B4-BE49-F238E27FC236}">
                <a16:creationId xmlns:a16="http://schemas.microsoft.com/office/drawing/2014/main" id="{D3BF3021-F0DD-4D4D-B13C-E09C5E19E32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A6EFB480-654A-4913-B515-72445416E67C}" type="slidenum">
              <a:rPr lang="ru-RU" altLang="uk-UA"/>
              <a:pPr>
                <a:spcBef>
                  <a:spcPct val="0"/>
                </a:spcBef>
                <a:buClrTx/>
                <a:buFontTx/>
                <a:buNone/>
              </a:pPr>
              <a:t>21</a:t>
            </a:fld>
            <a:endParaRPr lang="ru-RU" altLang="uk-UA"/>
          </a:p>
        </p:txBody>
      </p:sp>
      <p:sp>
        <p:nvSpPr>
          <p:cNvPr id="56323" name="Text Box 1">
            <a:extLst>
              <a:ext uri="{FF2B5EF4-FFF2-40B4-BE49-F238E27FC236}">
                <a16:creationId xmlns:a16="http://schemas.microsoft.com/office/drawing/2014/main" id="{FF5DA606-27BB-4B55-8BE6-39CC3E1354C6}"/>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9D7E3F22-A8A4-47CC-BEE0-C35C0E2A08C3}" type="slidenum">
              <a:rPr lang="ru-RU" altLang="uk-UA"/>
              <a:pPr algn="r" eaLnBrk="1" hangingPunct="1">
                <a:spcBef>
                  <a:spcPct val="0"/>
                </a:spcBef>
                <a:buClrTx/>
                <a:buFontTx/>
                <a:buNone/>
              </a:pPr>
              <a:t>21</a:t>
            </a:fld>
            <a:endParaRPr lang="ru-RU" altLang="uk-UA"/>
          </a:p>
        </p:txBody>
      </p:sp>
      <p:sp>
        <p:nvSpPr>
          <p:cNvPr id="56324" name="Text Box 2">
            <a:extLst>
              <a:ext uri="{FF2B5EF4-FFF2-40B4-BE49-F238E27FC236}">
                <a16:creationId xmlns:a16="http://schemas.microsoft.com/office/drawing/2014/main" id="{17121514-5218-4205-9849-6F6A83E17D24}"/>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2B07332-3E95-4AA3-A6D5-F9A12EA43EF4}" type="slidenum">
              <a:rPr lang="ru-RU" altLang="uk-UA"/>
              <a:pPr algn="r" eaLnBrk="1" hangingPunct="1">
                <a:spcBef>
                  <a:spcPct val="0"/>
                </a:spcBef>
                <a:buClrTx/>
                <a:buFontTx/>
                <a:buNone/>
              </a:pPr>
              <a:t>21</a:t>
            </a:fld>
            <a:endParaRPr lang="ru-RU" altLang="uk-UA"/>
          </a:p>
        </p:txBody>
      </p:sp>
      <p:sp>
        <p:nvSpPr>
          <p:cNvPr id="56325" name="Text Box 3">
            <a:extLst>
              <a:ext uri="{FF2B5EF4-FFF2-40B4-BE49-F238E27FC236}">
                <a16:creationId xmlns:a16="http://schemas.microsoft.com/office/drawing/2014/main" id="{EC7EEE4A-D7E3-452C-AD17-43AEF8E3C22C}"/>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05E1C16-3F1F-438B-9CD7-2C5F06CD1E93}" type="slidenum">
              <a:rPr lang="ru-RU" altLang="uk-UA"/>
              <a:pPr algn="r" eaLnBrk="1" hangingPunct="1">
                <a:spcBef>
                  <a:spcPct val="0"/>
                </a:spcBef>
                <a:buClrTx/>
                <a:buFontTx/>
                <a:buNone/>
              </a:pPr>
              <a:t>21</a:t>
            </a:fld>
            <a:endParaRPr lang="ru-RU" altLang="uk-UA"/>
          </a:p>
        </p:txBody>
      </p:sp>
      <p:sp>
        <p:nvSpPr>
          <p:cNvPr id="56326" name="Text Box 4">
            <a:extLst>
              <a:ext uri="{FF2B5EF4-FFF2-40B4-BE49-F238E27FC236}">
                <a16:creationId xmlns:a16="http://schemas.microsoft.com/office/drawing/2014/main" id="{9EDDA162-0CAE-4DCB-82B2-269FE379E02B}"/>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EC5E3A8-D04E-489F-ACCD-FD32A86CB410}" type="slidenum">
              <a:rPr lang="ru-RU" altLang="uk-UA"/>
              <a:pPr algn="r" eaLnBrk="1" hangingPunct="1">
                <a:spcBef>
                  <a:spcPct val="0"/>
                </a:spcBef>
                <a:buClrTx/>
                <a:buFontTx/>
                <a:buNone/>
              </a:pPr>
              <a:t>21</a:t>
            </a:fld>
            <a:endParaRPr lang="ru-RU" altLang="uk-UA"/>
          </a:p>
        </p:txBody>
      </p:sp>
      <p:sp>
        <p:nvSpPr>
          <p:cNvPr id="56327" name="Rectangle 5">
            <a:extLst>
              <a:ext uri="{FF2B5EF4-FFF2-40B4-BE49-F238E27FC236}">
                <a16:creationId xmlns:a16="http://schemas.microsoft.com/office/drawing/2014/main" id="{135C9E3B-EE6A-46BA-AE81-AADCCB06D040}"/>
              </a:ext>
            </a:extLst>
          </p:cNvPr>
          <p:cNvSpPr>
            <a:spLocks noGrp="1" noRot="1" noChangeAspect="1" noChangeArrowheads="1" noTextEdit="1"/>
          </p:cNvSpPr>
          <p:nvPr>
            <p:ph type="sldImg"/>
          </p:nvPr>
        </p:nvSpPr>
        <p:spPr>
          <a:xfrm>
            <a:off x="1143000" y="685800"/>
            <a:ext cx="4570413" cy="3427413"/>
          </a:xfrm>
          <a:ln/>
        </p:spPr>
      </p:sp>
      <p:sp>
        <p:nvSpPr>
          <p:cNvPr id="56328" name="Text Box 6">
            <a:extLst>
              <a:ext uri="{FF2B5EF4-FFF2-40B4-BE49-F238E27FC236}">
                <a16:creationId xmlns:a16="http://schemas.microsoft.com/office/drawing/2014/main" id="{7E50DE29-0BC9-47D0-9F79-8942A0E759C5}"/>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9">
            <a:extLst>
              <a:ext uri="{FF2B5EF4-FFF2-40B4-BE49-F238E27FC236}">
                <a16:creationId xmlns:a16="http://schemas.microsoft.com/office/drawing/2014/main" id="{E522B812-1BD0-4589-922F-A83DEE3B59D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EF5FE1BB-0BF3-4A43-B776-D3711F3BAF44}" type="slidenum">
              <a:rPr lang="ru-RU" altLang="uk-UA"/>
              <a:pPr>
                <a:spcBef>
                  <a:spcPct val="0"/>
                </a:spcBef>
                <a:buClrTx/>
                <a:buFontTx/>
                <a:buNone/>
              </a:pPr>
              <a:t>22</a:t>
            </a:fld>
            <a:endParaRPr lang="ru-RU" altLang="uk-UA"/>
          </a:p>
        </p:txBody>
      </p:sp>
      <p:sp>
        <p:nvSpPr>
          <p:cNvPr id="58371" name="Text Box 1">
            <a:extLst>
              <a:ext uri="{FF2B5EF4-FFF2-40B4-BE49-F238E27FC236}">
                <a16:creationId xmlns:a16="http://schemas.microsoft.com/office/drawing/2014/main" id="{D129EA56-CD8D-41A8-ACE1-98FD617A663B}"/>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2E975F2-8379-427B-9AE4-3661D1D42951}" type="slidenum">
              <a:rPr lang="ru-RU" altLang="uk-UA"/>
              <a:pPr algn="r" eaLnBrk="1" hangingPunct="1">
                <a:spcBef>
                  <a:spcPct val="0"/>
                </a:spcBef>
                <a:buClrTx/>
                <a:buFontTx/>
                <a:buNone/>
              </a:pPr>
              <a:t>22</a:t>
            </a:fld>
            <a:endParaRPr lang="ru-RU" altLang="uk-UA"/>
          </a:p>
        </p:txBody>
      </p:sp>
      <p:sp>
        <p:nvSpPr>
          <p:cNvPr id="58372" name="Text Box 2">
            <a:extLst>
              <a:ext uri="{FF2B5EF4-FFF2-40B4-BE49-F238E27FC236}">
                <a16:creationId xmlns:a16="http://schemas.microsoft.com/office/drawing/2014/main" id="{A42503EF-64A3-4859-853E-48F21DA97574}"/>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A91A33B6-B9CB-40C6-B3F7-6D3349F413FE}" type="slidenum">
              <a:rPr lang="ru-RU" altLang="uk-UA"/>
              <a:pPr algn="r" eaLnBrk="1" hangingPunct="1">
                <a:spcBef>
                  <a:spcPct val="0"/>
                </a:spcBef>
                <a:buClrTx/>
                <a:buFontTx/>
                <a:buNone/>
              </a:pPr>
              <a:t>22</a:t>
            </a:fld>
            <a:endParaRPr lang="ru-RU" altLang="uk-UA"/>
          </a:p>
        </p:txBody>
      </p:sp>
      <p:sp>
        <p:nvSpPr>
          <p:cNvPr id="58373" name="Text Box 3">
            <a:extLst>
              <a:ext uri="{FF2B5EF4-FFF2-40B4-BE49-F238E27FC236}">
                <a16:creationId xmlns:a16="http://schemas.microsoft.com/office/drawing/2014/main" id="{43166736-3B1C-4851-837C-866F6AD86E52}"/>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DD82C5B4-41D6-40DE-85DA-710A72C02D97}" type="slidenum">
              <a:rPr lang="ru-RU" altLang="uk-UA"/>
              <a:pPr algn="r" eaLnBrk="1" hangingPunct="1">
                <a:spcBef>
                  <a:spcPct val="0"/>
                </a:spcBef>
                <a:buClrTx/>
                <a:buFontTx/>
                <a:buNone/>
              </a:pPr>
              <a:t>22</a:t>
            </a:fld>
            <a:endParaRPr lang="ru-RU" altLang="uk-UA"/>
          </a:p>
        </p:txBody>
      </p:sp>
      <p:sp>
        <p:nvSpPr>
          <p:cNvPr id="58374" name="Text Box 4">
            <a:extLst>
              <a:ext uri="{FF2B5EF4-FFF2-40B4-BE49-F238E27FC236}">
                <a16:creationId xmlns:a16="http://schemas.microsoft.com/office/drawing/2014/main" id="{1BE1EE01-3CFD-4E26-AE9F-915BC0A01D40}"/>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0FC2705A-DD23-4EFF-8651-C439F8C0FB4E}" type="slidenum">
              <a:rPr lang="ru-RU" altLang="uk-UA"/>
              <a:pPr algn="r" eaLnBrk="1" hangingPunct="1">
                <a:spcBef>
                  <a:spcPct val="0"/>
                </a:spcBef>
                <a:buClrTx/>
                <a:buFontTx/>
                <a:buNone/>
              </a:pPr>
              <a:t>22</a:t>
            </a:fld>
            <a:endParaRPr lang="ru-RU" altLang="uk-UA"/>
          </a:p>
        </p:txBody>
      </p:sp>
      <p:sp>
        <p:nvSpPr>
          <p:cNvPr id="58375" name="Rectangle 5">
            <a:extLst>
              <a:ext uri="{FF2B5EF4-FFF2-40B4-BE49-F238E27FC236}">
                <a16:creationId xmlns:a16="http://schemas.microsoft.com/office/drawing/2014/main" id="{C749820E-DAC6-4DC3-9ED0-EABC9009BE9F}"/>
              </a:ext>
            </a:extLst>
          </p:cNvPr>
          <p:cNvSpPr>
            <a:spLocks noGrp="1" noRot="1" noChangeAspect="1" noChangeArrowheads="1" noTextEdit="1"/>
          </p:cNvSpPr>
          <p:nvPr>
            <p:ph type="sldImg"/>
          </p:nvPr>
        </p:nvSpPr>
        <p:spPr>
          <a:xfrm>
            <a:off x="1143000" y="685800"/>
            <a:ext cx="4570413" cy="3427413"/>
          </a:xfrm>
          <a:ln/>
        </p:spPr>
      </p:sp>
      <p:sp>
        <p:nvSpPr>
          <p:cNvPr id="58376" name="Text Box 6">
            <a:extLst>
              <a:ext uri="{FF2B5EF4-FFF2-40B4-BE49-F238E27FC236}">
                <a16:creationId xmlns:a16="http://schemas.microsoft.com/office/drawing/2014/main" id="{6EF67CD9-E861-4572-A31A-93E305D45B54}"/>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9">
            <a:extLst>
              <a:ext uri="{FF2B5EF4-FFF2-40B4-BE49-F238E27FC236}">
                <a16:creationId xmlns:a16="http://schemas.microsoft.com/office/drawing/2014/main" id="{6A8FD75B-829C-46B3-9CB6-6A70997DC7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2E14F1FC-A43A-498F-A9AB-7ACAF9F1CCE9}" type="slidenum">
              <a:rPr lang="ru-RU" altLang="uk-UA"/>
              <a:pPr>
                <a:spcBef>
                  <a:spcPct val="0"/>
                </a:spcBef>
                <a:buClrTx/>
                <a:buFontTx/>
                <a:buNone/>
              </a:pPr>
              <a:t>23</a:t>
            </a:fld>
            <a:endParaRPr lang="ru-RU" altLang="uk-UA"/>
          </a:p>
        </p:txBody>
      </p:sp>
      <p:sp>
        <p:nvSpPr>
          <p:cNvPr id="60419" name="Text Box 1">
            <a:extLst>
              <a:ext uri="{FF2B5EF4-FFF2-40B4-BE49-F238E27FC236}">
                <a16:creationId xmlns:a16="http://schemas.microsoft.com/office/drawing/2014/main" id="{3E939861-00F9-4F35-8B8B-8E9D4BB563C6}"/>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638589-4D1F-4036-9C2E-DB0AECC4F7EA}" type="slidenum">
              <a:rPr lang="ru-RU" altLang="uk-UA"/>
              <a:pPr algn="r" eaLnBrk="1" hangingPunct="1">
                <a:spcBef>
                  <a:spcPct val="0"/>
                </a:spcBef>
                <a:buClrTx/>
                <a:buFontTx/>
                <a:buNone/>
              </a:pPr>
              <a:t>23</a:t>
            </a:fld>
            <a:endParaRPr lang="ru-RU" altLang="uk-UA"/>
          </a:p>
        </p:txBody>
      </p:sp>
      <p:sp>
        <p:nvSpPr>
          <p:cNvPr id="60420" name="Text Box 2">
            <a:extLst>
              <a:ext uri="{FF2B5EF4-FFF2-40B4-BE49-F238E27FC236}">
                <a16:creationId xmlns:a16="http://schemas.microsoft.com/office/drawing/2014/main" id="{59218B2B-9D66-489E-9D75-78FBF36F4344}"/>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AA24E981-C24A-486D-B04C-6A8017BD7327}" type="slidenum">
              <a:rPr lang="ru-RU" altLang="uk-UA"/>
              <a:pPr algn="r" eaLnBrk="1" hangingPunct="1">
                <a:spcBef>
                  <a:spcPct val="0"/>
                </a:spcBef>
                <a:buClrTx/>
                <a:buFontTx/>
                <a:buNone/>
              </a:pPr>
              <a:t>23</a:t>
            </a:fld>
            <a:endParaRPr lang="ru-RU" altLang="uk-UA"/>
          </a:p>
        </p:txBody>
      </p:sp>
      <p:sp>
        <p:nvSpPr>
          <p:cNvPr id="60421" name="Text Box 3">
            <a:extLst>
              <a:ext uri="{FF2B5EF4-FFF2-40B4-BE49-F238E27FC236}">
                <a16:creationId xmlns:a16="http://schemas.microsoft.com/office/drawing/2014/main" id="{CD94A8BE-E33C-4E0D-AD70-FA4A1B02B0D8}"/>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E5EEA23-73C8-4A1B-B06B-CD10D3101980}" type="slidenum">
              <a:rPr lang="ru-RU" altLang="uk-UA"/>
              <a:pPr algn="r" eaLnBrk="1" hangingPunct="1">
                <a:spcBef>
                  <a:spcPct val="0"/>
                </a:spcBef>
                <a:buClrTx/>
                <a:buFontTx/>
                <a:buNone/>
              </a:pPr>
              <a:t>23</a:t>
            </a:fld>
            <a:endParaRPr lang="ru-RU" altLang="uk-UA"/>
          </a:p>
        </p:txBody>
      </p:sp>
      <p:sp>
        <p:nvSpPr>
          <p:cNvPr id="60422" name="Text Box 4">
            <a:extLst>
              <a:ext uri="{FF2B5EF4-FFF2-40B4-BE49-F238E27FC236}">
                <a16:creationId xmlns:a16="http://schemas.microsoft.com/office/drawing/2014/main" id="{2D727F22-EA62-42F9-9934-591C96CD863D}"/>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C35E8692-920B-42D2-BFB0-CB45DC27D915}" type="slidenum">
              <a:rPr lang="ru-RU" altLang="uk-UA"/>
              <a:pPr algn="r" eaLnBrk="1" hangingPunct="1">
                <a:spcBef>
                  <a:spcPct val="0"/>
                </a:spcBef>
                <a:buClrTx/>
                <a:buFontTx/>
                <a:buNone/>
              </a:pPr>
              <a:t>23</a:t>
            </a:fld>
            <a:endParaRPr lang="ru-RU" altLang="uk-UA"/>
          </a:p>
        </p:txBody>
      </p:sp>
      <p:sp>
        <p:nvSpPr>
          <p:cNvPr id="60423" name="Rectangle 5">
            <a:extLst>
              <a:ext uri="{FF2B5EF4-FFF2-40B4-BE49-F238E27FC236}">
                <a16:creationId xmlns:a16="http://schemas.microsoft.com/office/drawing/2014/main" id="{9196EC3B-7537-4395-91A3-076FABF88E72}"/>
              </a:ext>
            </a:extLst>
          </p:cNvPr>
          <p:cNvSpPr>
            <a:spLocks noGrp="1" noRot="1" noChangeAspect="1" noChangeArrowheads="1" noTextEdit="1"/>
          </p:cNvSpPr>
          <p:nvPr>
            <p:ph type="sldImg"/>
          </p:nvPr>
        </p:nvSpPr>
        <p:spPr>
          <a:xfrm>
            <a:off x="1143000" y="685800"/>
            <a:ext cx="4570413" cy="3427413"/>
          </a:xfrm>
          <a:ln/>
        </p:spPr>
      </p:sp>
      <p:sp>
        <p:nvSpPr>
          <p:cNvPr id="60424" name="Text Box 6">
            <a:extLst>
              <a:ext uri="{FF2B5EF4-FFF2-40B4-BE49-F238E27FC236}">
                <a16:creationId xmlns:a16="http://schemas.microsoft.com/office/drawing/2014/main" id="{B374DCC1-2C01-4322-859C-932FE2F97B58}"/>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9">
            <a:extLst>
              <a:ext uri="{FF2B5EF4-FFF2-40B4-BE49-F238E27FC236}">
                <a16:creationId xmlns:a16="http://schemas.microsoft.com/office/drawing/2014/main" id="{969DB753-55FB-46C4-848F-D4814938DC5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D87A5709-6598-4027-AF32-D811F79155F9}" type="slidenum">
              <a:rPr lang="ru-RU" altLang="uk-UA"/>
              <a:pPr>
                <a:spcBef>
                  <a:spcPct val="0"/>
                </a:spcBef>
                <a:buClrTx/>
                <a:buFontTx/>
                <a:buNone/>
              </a:pPr>
              <a:t>24</a:t>
            </a:fld>
            <a:endParaRPr lang="ru-RU" altLang="uk-UA"/>
          </a:p>
        </p:txBody>
      </p:sp>
      <p:sp>
        <p:nvSpPr>
          <p:cNvPr id="62467" name="Text Box 1">
            <a:extLst>
              <a:ext uri="{FF2B5EF4-FFF2-40B4-BE49-F238E27FC236}">
                <a16:creationId xmlns:a16="http://schemas.microsoft.com/office/drawing/2014/main" id="{30AC5EC3-1E7E-4835-97E0-F0E4272CCC87}"/>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ECED3B2-3C86-4266-9EFF-43276242CFDC}" type="slidenum">
              <a:rPr lang="ru-RU" altLang="uk-UA"/>
              <a:pPr algn="r" eaLnBrk="1" hangingPunct="1">
                <a:spcBef>
                  <a:spcPct val="0"/>
                </a:spcBef>
                <a:buClrTx/>
                <a:buFontTx/>
                <a:buNone/>
              </a:pPr>
              <a:t>24</a:t>
            </a:fld>
            <a:endParaRPr lang="ru-RU" altLang="uk-UA"/>
          </a:p>
        </p:txBody>
      </p:sp>
      <p:sp>
        <p:nvSpPr>
          <p:cNvPr id="62468" name="Text Box 2">
            <a:extLst>
              <a:ext uri="{FF2B5EF4-FFF2-40B4-BE49-F238E27FC236}">
                <a16:creationId xmlns:a16="http://schemas.microsoft.com/office/drawing/2014/main" id="{950FC9E5-CE5B-44BC-AA26-7F935F853BA1}"/>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04EFF20-AAAB-4E62-BF2F-DC188765900D}" type="slidenum">
              <a:rPr lang="ru-RU" altLang="uk-UA"/>
              <a:pPr algn="r" eaLnBrk="1" hangingPunct="1">
                <a:spcBef>
                  <a:spcPct val="0"/>
                </a:spcBef>
                <a:buClrTx/>
                <a:buFontTx/>
                <a:buNone/>
              </a:pPr>
              <a:t>24</a:t>
            </a:fld>
            <a:endParaRPr lang="ru-RU" altLang="uk-UA"/>
          </a:p>
        </p:txBody>
      </p:sp>
      <p:sp>
        <p:nvSpPr>
          <p:cNvPr id="62469" name="Text Box 3">
            <a:extLst>
              <a:ext uri="{FF2B5EF4-FFF2-40B4-BE49-F238E27FC236}">
                <a16:creationId xmlns:a16="http://schemas.microsoft.com/office/drawing/2014/main" id="{93961AEE-84F3-4978-8851-C954D134DD18}"/>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A8EA4B88-F6F7-4BC1-AEAF-72C25143305D}" type="slidenum">
              <a:rPr lang="ru-RU" altLang="uk-UA"/>
              <a:pPr algn="r" eaLnBrk="1" hangingPunct="1">
                <a:spcBef>
                  <a:spcPct val="0"/>
                </a:spcBef>
                <a:buClrTx/>
                <a:buFontTx/>
                <a:buNone/>
              </a:pPr>
              <a:t>24</a:t>
            </a:fld>
            <a:endParaRPr lang="ru-RU" altLang="uk-UA"/>
          </a:p>
        </p:txBody>
      </p:sp>
      <p:sp>
        <p:nvSpPr>
          <p:cNvPr id="62470" name="Text Box 4">
            <a:extLst>
              <a:ext uri="{FF2B5EF4-FFF2-40B4-BE49-F238E27FC236}">
                <a16:creationId xmlns:a16="http://schemas.microsoft.com/office/drawing/2014/main" id="{A165BC42-721D-49B7-9742-CA8A9B15DC9C}"/>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740C70F0-4F4F-4179-90D7-17285FBC834A}" type="slidenum">
              <a:rPr lang="ru-RU" altLang="uk-UA"/>
              <a:pPr algn="r" eaLnBrk="1" hangingPunct="1">
                <a:spcBef>
                  <a:spcPct val="0"/>
                </a:spcBef>
                <a:buClrTx/>
                <a:buFontTx/>
                <a:buNone/>
              </a:pPr>
              <a:t>24</a:t>
            </a:fld>
            <a:endParaRPr lang="ru-RU" altLang="uk-UA"/>
          </a:p>
        </p:txBody>
      </p:sp>
      <p:sp>
        <p:nvSpPr>
          <p:cNvPr id="62471" name="Rectangle 5">
            <a:extLst>
              <a:ext uri="{FF2B5EF4-FFF2-40B4-BE49-F238E27FC236}">
                <a16:creationId xmlns:a16="http://schemas.microsoft.com/office/drawing/2014/main" id="{55561D12-E1CA-4E77-82AE-8CAFEF29D55C}"/>
              </a:ext>
            </a:extLst>
          </p:cNvPr>
          <p:cNvSpPr>
            <a:spLocks noGrp="1" noRot="1" noChangeAspect="1" noChangeArrowheads="1" noTextEdit="1"/>
          </p:cNvSpPr>
          <p:nvPr>
            <p:ph type="sldImg"/>
          </p:nvPr>
        </p:nvSpPr>
        <p:spPr>
          <a:xfrm>
            <a:off x="1143000" y="685800"/>
            <a:ext cx="4570413" cy="3427413"/>
          </a:xfrm>
          <a:ln/>
        </p:spPr>
      </p:sp>
      <p:sp>
        <p:nvSpPr>
          <p:cNvPr id="62472" name="Text Box 6">
            <a:extLst>
              <a:ext uri="{FF2B5EF4-FFF2-40B4-BE49-F238E27FC236}">
                <a16:creationId xmlns:a16="http://schemas.microsoft.com/office/drawing/2014/main" id="{B53A8126-302A-40D8-9B3C-C1939E6F67DE}"/>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9">
            <a:extLst>
              <a:ext uri="{FF2B5EF4-FFF2-40B4-BE49-F238E27FC236}">
                <a16:creationId xmlns:a16="http://schemas.microsoft.com/office/drawing/2014/main" id="{9615D444-548E-4995-904F-C74F3E45B1F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09D7840D-8FE7-4C07-A452-A5C8E4D7083A}" type="slidenum">
              <a:rPr lang="ru-RU" altLang="uk-UA"/>
              <a:pPr>
                <a:spcBef>
                  <a:spcPct val="0"/>
                </a:spcBef>
                <a:buClrTx/>
                <a:buFontTx/>
                <a:buNone/>
              </a:pPr>
              <a:t>25</a:t>
            </a:fld>
            <a:endParaRPr lang="ru-RU" altLang="uk-UA"/>
          </a:p>
        </p:txBody>
      </p:sp>
      <p:sp>
        <p:nvSpPr>
          <p:cNvPr id="64515" name="Text Box 1">
            <a:extLst>
              <a:ext uri="{FF2B5EF4-FFF2-40B4-BE49-F238E27FC236}">
                <a16:creationId xmlns:a16="http://schemas.microsoft.com/office/drawing/2014/main" id="{800EC66C-3CDD-4B53-99F2-7C9B15C9C1BB}"/>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7939C4CE-3768-4319-98CF-F5108E7DF5B4}" type="slidenum">
              <a:rPr lang="ru-RU" altLang="uk-UA"/>
              <a:pPr algn="r" eaLnBrk="1" hangingPunct="1">
                <a:spcBef>
                  <a:spcPct val="0"/>
                </a:spcBef>
                <a:buClrTx/>
                <a:buFontTx/>
                <a:buNone/>
              </a:pPr>
              <a:t>25</a:t>
            </a:fld>
            <a:endParaRPr lang="ru-RU" altLang="uk-UA"/>
          </a:p>
        </p:txBody>
      </p:sp>
      <p:sp>
        <p:nvSpPr>
          <p:cNvPr id="64516" name="Text Box 2">
            <a:extLst>
              <a:ext uri="{FF2B5EF4-FFF2-40B4-BE49-F238E27FC236}">
                <a16:creationId xmlns:a16="http://schemas.microsoft.com/office/drawing/2014/main" id="{73B26D1F-7FB5-4FF6-BDAE-5E9EFA0127A7}"/>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3FF1DC1-A4FD-4641-9E9E-F5F1B374CBF6}" type="slidenum">
              <a:rPr lang="ru-RU" altLang="uk-UA"/>
              <a:pPr algn="r" eaLnBrk="1" hangingPunct="1">
                <a:spcBef>
                  <a:spcPct val="0"/>
                </a:spcBef>
                <a:buClrTx/>
                <a:buFontTx/>
                <a:buNone/>
              </a:pPr>
              <a:t>25</a:t>
            </a:fld>
            <a:endParaRPr lang="ru-RU" altLang="uk-UA"/>
          </a:p>
        </p:txBody>
      </p:sp>
      <p:sp>
        <p:nvSpPr>
          <p:cNvPr id="64517" name="Text Box 3">
            <a:extLst>
              <a:ext uri="{FF2B5EF4-FFF2-40B4-BE49-F238E27FC236}">
                <a16:creationId xmlns:a16="http://schemas.microsoft.com/office/drawing/2014/main" id="{3B5906EF-5549-4DAD-A143-25405BD5C592}"/>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A3E42D3-1FA1-4EDB-8439-788E6E8144B5}" type="slidenum">
              <a:rPr lang="ru-RU" altLang="uk-UA"/>
              <a:pPr algn="r" eaLnBrk="1" hangingPunct="1">
                <a:spcBef>
                  <a:spcPct val="0"/>
                </a:spcBef>
                <a:buClrTx/>
                <a:buFontTx/>
                <a:buNone/>
              </a:pPr>
              <a:t>25</a:t>
            </a:fld>
            <a:endParaRPr lang="ru-RU" altLang="uk-UA"/>
          </a:p>
        </p:txBody>
      </p:sp>
      <p:sp>
        <p:nvSpPr>
          <p:cNvPr id="64518" name="Text Box 4">
            <a:extLst>
              <a:ext uri="{FF2B5EF4-FFF2-40B4-BE49-F238E27FC236}">
                <a16:creationId xmlns:a16="http://schemas.microsoft.com/office/drawing/2014/main" id="{8E96D730-C68B-41EE-81B8-7A073CFF8416}"/>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01FAB399-F890-406A-A9E9-27334F7F7257}" type="slidenum">
              <a:rPr lang="ru-RU" altLang="uk-UA"/>
              <a:pPr algn="r" eaLnBrk="1" hangingPunct="1">
                <a:spcBef>
                  <a:spcPct val="0"/>
                </a:spcBef>
                <a:buClrTx/>
                <a:buFontTx/>
                <a:buNone/>
              </a:pPr>
              <a:t>25</a:t>
            </a:fld>
            <a:endParaRPr lang="ru-RU" altLang="uk-UA"/>
          </a:p>
        </p:txBody>
      </p:sp>
      <p:sp>
        <p:nvSpPr>
          <p:cNvPr id="64519" name="Rectangle 5">
            <a:extLst>
              <a:ext uri="{FF2B5EF4-FFF2-40B4-BE49-F238E27FC236}">
                <a16:creationId xmlns:a16="http://schemas.microsoft.com/office/drawing/2014/main" id="{A27FEEE5-3791-4146-8103-F4FB2ECDD3C1}"/>
              </a:ext>
            </a:extLst>
          </p:cNvPr>
          <p:cNvSpPr>
            <a:spLocks noGrp="1" noRot="1" noChangeAspect="1" noChangeArrowheads="1" noTextEdit="1"/>
          </p:cNvSpPr>
          <p:nvPr>
            <p:ph type="sldImg"/>
          </p:nvPr>
        </p:nvSpPr>
        <p:spPr>
          <a:xfrm>
            <a:off x="1143000" y="685800"/>
            <a:ext cx="4570413" cy="3427413"/>
          </a:xfrm>
          <a:ln/>
        </p:spPr>
      </p:sp>
      <p:sp>
        <p:nvSpPr>
          <p:cNvPr id="64520" name="Text Box 6">
            <a:extLst>
              <a:ext uri="{FF2B5EF4-FFF2-40B4-BE49-F238E27FC236}">
                <a16:creationId xmlns:a16="http://schemas.microsoft.com/office/drawing/2014/main" id="{46749493-AF71-437A-87BE-3FD3CDC4D6E3}"/>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9">
            <a:extLst>
              <a:ext uri="{FF2B5EF4-FFF2-40B4-BE49-F238E27FC236}">
                <a16:creationId xmlns:a16="http://schemas.microsoft.com/office/drawing/2014/main" id="{D65B8966-FBC3-4770-94C2-310B48A9613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9pPr>
          </a:lstStyle>
          <a:p>
            <a:fld id="{BDD4AC0E-A73D-41A8-ACAD-DC49C6D4AB26}" type="slidenum">
              <a:rPr lang="uk-UA" altLang="ru-RU" smtClean="0">
                <a:solidFill>
                  <a:srgbClr val="000000"/>
                </a:solidFill>
                <a:latin typeface="Times New Roman" panose="02020603050405020304" pitchFamily="18" charset="0"/>
                <a:cs typeface="Arial" panose="020B0604020202020204" pitchFamily="34" charset="0"/>
              </a:rPr>
              <a:pPr/>
              <a:t>33</a:t>
            </a:fld>
            <a:endParaRPr lang="uk-UA" altLang="ru-RU">
              <a:solidFill>
                <a:srgbClr val="000000"/>
              </a:solidFill>
              <a:latin typeface="Times New Roman" panose="02020603050405020304" pitchFamily="18" charset="0"/>
              <a:cs typeface="Arial" panose="020B0604020202020204" pitchFamily="34" charset="0"/>
            </a:endParaRPr>
          </a:p>
        </p:txBody>
      </p:sp>
      <p:sp>
        <p:nvSpPr>
          <p:cNvPr id="35843" name="Text Box 1">
            <a:extLst>
              <a:ext uri="{FF2B5EF4-FFF2-40B4-BE49-F238E27FC236}">
                <a16:creationId xmlns:a16="http://schemas.microsoft.com/office/drawing/2014/main" id="{D5D1A285-18CC-42FD-ACD4-FC4BE4EA9F6C}"/>
              </a:ext>
            </a:extLst>
          </p:cNvPr>
          <p:cNvSpPr txBox="1">
            <a:spLocks noChangeArrowheads="1"/>
          </p:cNvSpPr>
          <p:nvPr/>
        </p:nvSpPr>
        <p:spPr bwMode="auto">
          <a:xfrm>
            <a:off x="3883025" y="9259888"/>
            <a:ext cx="29670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80" tIns="46800" rIns="9108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9pPr>
          </a:lstStyle>
          <a:p>
            <a:pPr algn="r" eaLnBrk="1" hangingPunct="1">
              <a:buSzPct val="100000"/>
            </a:pPr>
            <a:fld id="{DE0E459C-E14F-4E5D-BC76-A7308FC9F7F0}" type="slidenum">
              <a:rPr lang="uk-UA" altLang="ru-RU" sz="1200">
                <a:solidFill>
                  <a:srgbClr val="000000"/>
                </a:solidFill>
                <a:latin typeface="Times New Roman" panose="02020603050405020304" pitchFamily="18" charset="0"/>
                <a:cs typeface="Arial" panose="020B0604020202020204" pitchFamily="34" charset="0"/>
              </a:rPr>
              <a:pPr algn="r" eaLnBrk="1" hangingPunct="1">
                <a:buSzPct val="100000"/>
              </a:pPr>
              <a:t>33</a:t>
            </a:fld>
            <a:endParaRPr lang="uk-UA" altLang="ru-RU" sz="1200">
              <a:solidFill>
                <a:srgbClr val="000000"/>
              </a:solidFill>
              <a:latin typeface="Times New Roman" panose="02020603050405020304" pitchFamily="18" charset="0"/>
              <a:cs typeface="Arial" panose="020B0604020202020204" pitchFamily="34" charset="0"/>
            </a:endParaRPr>
          </a:p>
        </p:txBody>
      </p:sp>
      <p:sp>
        <p:nvSpPr>
          <p:cNvPr id="35844" name="Text Box 2">
            <a:extLst>
              <a:ext uri="{FF2B5EF4-FFF2-40B4-BE49-F238E27FC236}">
                <a16:creationId xmlns:a16="http://schemas.microsoft.com/office/drawing/2014/main" id="{5A934A98-69FE-43AA-A4D3-5588E256AE44}"/>
              </a:ext>
            </a:extLst>
          </p:cNvPr>
          <p:cNvSpPr txBox="1">
            <a:spLocks noChangeArrowheads="1"/>
          </p:cNvSpPr>
          <p:nvPr/>
        </p:nvSpPr>
        <p:spPr bwMode="auto">
          <a:xfrm>
            <a:off x="3883025" y="9259888"/>
            <a:ext cx="2968625"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80" tIns="46800" rIns="9108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Noto Sans CJK SC" charset="0"/>
              </a:defRPr>
            </a:lvl9pPr>
          </a:lstStyle>
          <a:p>
            <a:pPr algn="r" eaLnBrk="1" hangingPunct="1">
              <a:buSzPct val="100000"/>
            </a:pPr>
            <a:fld id="{7FDDD620-A8B3-42A3-97DD-05AF3E8A4513}" type="slidenum">
              <a:rPr lang="uk-UA" altLang="ru-RU" sz="1200">
                <a:solidFill>
                  <a:srgbClr val="000000"/>
                </a:solidFill>
                <a:latin typeface="Times New Roman" panose="02020603050405020304" pitchFamily="18" charset="0"/>
                <a:cs typeface="Arial" panose="020B0604020202020204" pitchFamily="34" charset="0"/>
              </a:rPr>
              <a:pPr algn="r" eaLnBrk="1" hangingPunct="1">
                <a:buSzPct val="100000"/>
              </a:pPr>
              <a:t>33</a:t>
            </a:fld>
            <a:endParaRPr lang="uk-UA" altLang="ru-RU" sz="1200">
              <a:solidFill>
                <a:srgbClr val="000000"/>
              </a:solidFill>
              <a:latin typeface="Times New Roman" panose="02020603050405020304" pitchFamily="18" charset="0"/>
              <a:cs typeface="Arial" panose="020B0604020202020204" pitchFamily="34" charset="0"/>
            </a:endParaRPr>
          </a:p>
        </p:txBody>
      </p:sp>
      <p:sp>
        <p:nvSpPr>
          <p:cNvPr id="35845" name="Rectangle 3">
            <a:extLst>
              <a:ext uri="{FF2B5EF4-FFF2-40B4-BE49-F238E27FC236}">
                <a16:creationId xmlns:a16="http://schemas.microsoft.com/office/drawing/2014/main" id="{5828DF91-1011-40EE-8A05-FFFF09B13A6E}"/>
              </a:ext>
            </a:extLst>
          </p:cNvPr>
          <p:cNvSpPr>
            <a:spLocks noGrp="1" noRot="1" noChangeAspect="1" noChangeArrowheads="1" noTextEdit="1"/>
          </p:cNvSpPr>
          <p:nvPr>
            <p:ph type="sldImg"/>
          </p:nvPr>
        </p:nvSpPr>
        <p:spPr>
          <a:xfrm>
            <a:off x="989013" y="731838"/>
            <a:ext cx="4873625" cy="3654425"/>
          </a:xfrm>
          <a:solidFill>
            <a:srgbClr val="FFFFFF"/>
          </a:solidFill>
          <a:ln/>
        </p:spPr>
      </p:sp>
      <p:sp>
        <p:nvSpPr>
          <p:cNvPr id="35846" name="Text Box 4">
            <a:extLst>
              <a:ext uri="{FF2B5EF4-FFF2-40B4-BE49-F238E27FC236}">
                <a16:creationId xmlns:a16="http://schemas.microsoft.com/office/drawing/2014/main" id="{894B44E2-F188-4873-87BB-C078F643D0DE}"/>
              </a:ext>
            </a:extLst>
          </p:cNvPr>
          <p:cNvSpPr txBox="1">
            <a:spLocks noChangeArrowheads="1"/>
          </p:cNvSpPr>
          <p:nvPr/>
        </p:nvSpPr>
        <p:spPr bwMode="auto">
          <a:xfrm>
            <a:off x="912813" y="4630738"/>
            <a:ext cx="5026025" cy="4384675"/>
          </a:xfrm>
          <a:prstGeom prst="rect">
            <a:avLst/>
          </a:prstGeom>
          <a:solidFill>
            <a:srgbClr val="FFFFFF"/>
          </a:solidFill>
          <a:ln w="9360" cap="sq">
            <a:solidFill>
              <a:srgbClr val="000000"/>
            </a:solidFill>
            <a:miter lim="800000"/>
            <a:headEnd/>
            <a:tailEnd/>
          </a:ln>
        </p:spPr>
        <p:txBody>
          <a:bodyPr wrap="none" anchor="ctr"/>
          <a:lstStyle/>
          <a:p>
            <a:pPr eaLnBrk="1" hangingPunct="1">
              <a:buClr>
                <a:srgbClr val="000000"/>
              </a:buClr>
              <a:buSzPct val="100000"/>
              <a:buFont typeface="Times New Roman" panose="02020603050405020304" pitchFamily="18" charset="0"/>
              <a:buNone/>
            </a:pPr>
            <a:endParaRPr lang="ru-RU" altLang="ru-RU"/>
          </a:p>
        </p:txBody>
      </p:sp>
      <p:sp>
        <p:nvSpPr>
          <p:cNvPr id="35847" name="Text Box 5">
            <a:extLst>
              <a:ext uri="{FF2B5EF4-FFF2-40B4-BE49-F238E27FC236}">
                <a16:creationId xmlns:a16="http://schemas.microsoft.com/office/drawing/2014/main" id="{B526BAC2-9C40-4DEE-8DE3-8F7286A1E2D1}"/>
              </a:ext>
            </a:extLst>
          </p:cNvPr>
          <p:cNvSpPr txBox="1">
            <a:spLocks noChangeArrowheads="1"/>
          </p:cNvSpPr>
          <p:nvPr/>
        </p:nvSpPr>
        <p:spPr bwMode="auto">
          <a:xfrm>
            <a:off x="912813" y="4630738"/>
            <a:ext cx="5024437" cy="438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17">
            <a:extLst>
              <a:ext uri="{FF2B5EF4-FFF2-40B4-BE49-F238E27FC236}">
                <a16:creationId xmlns:a16="http://schemas.microsoft.com/office/drawing/2014/main" id="{5C150EE6-33BD-4F80-A02E-9F5CCD6ABCE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9pPr>
          </a:lstStyle>
          <a:p>
            <a:fld id="{336B16CB-44AC-4E57-ABD1-F223433C0ED9}" type="slidenum">
              <a:rPr lang="ru-RU" altLang="ru-RU">
                <a:solidFill>
                  <a:srgbClr val="000000"/>
                </a:solidFill>
              </a:rPr>
              <a:pPr/>
              <a:t>5</a:t>
            </a:fld>
            <a:endParaRPr lang="ru-RU" altLang="ru-RU">
              <a:solidFill>
                <a:srgbClr val="000000"/>
              </a:solidFill>
            </a:endParaRPr>
          </a:p>
        </p:txBody>
      </p:sp>
      <p:sp>
        <p:nvSpPr>
          <p:cNvPr id="145411" name="Rectangle 1">
            <a:extLst>
              <a:ext uri="{FF2B5EF4-FFF2-40B4-BE49-F238E27FC236}">
                <a16:creationId xmlns:a16="http://schemas.microsoft.com/office/drawing/2014/main" id="{4B48AB95-54A9-4BBB-AA44-6F0CF843A447}"/>
              </a:ext>
            </a:extLst>
          </p:cNvPr>
          <p:cNvSpPr>
            <a:spLocks noGrp="1" noRot="1" noChangeAspect="1" noChangeArrowheads="1" noTextEdit="1"/>
          </p:cNvSpPr>
          <p:nvPr>
            <p:ph type="sldImg"/>
          </p:nvPr>
        </p:nvSpPr>
        <p:spPr>
          <a:xfrm>
            <a:off x="1143000" y="685800"/>
            <a:ext cx="4572000" cy="3429000"/>
          </a:xfrm>
          <a:ln/>
        </p:spPr>
      </p:sp>
      <p:sp>
        <p:nvSpPr>
          <p:cNvPr id="145412" name="Text Box 2">
            <a:extLst>
              <a:ext uri="{FF2B5EF4-FFF2-40B4-BE49-F238E27FC236}">
                <a16:creationId xmlns:a16="http://schemas.microsoft.com/office/drawing/2014/main" id="{85049816-CBE1-477E-9522-D44DD0717ECD}"/>
              </a:ext>
            </a:extLst>
          </p:cNvPr>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434" name="Rectangle 17">
            <a:extLst>
              <a:ext uri="{FF2B5EF4-FFF2-40B4-BE49-F238E27FC236}">
                <a16:creationId xmlns:a16="http://schemas.microsoft.com/office/drawing/2014/main" id="{6526A58A-1CA3-40F5-9AB2-C3818784A1E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Tahoma" panose="020B0604030504040204" pitchFamily="34" charset="0"/>
              </a:defRPr>
            </a:lvl9pPr>
          </a:lstStyle>
          <a:p>
            <a:fld id="{A33C3A5E-328B-4493-AF49-3CA58EAE229D}" type="slidenum">
              <a:rPr lang="ru-RU" altLang="ru-RU">
                <a:solidFill>
                  <a:srgbClr val="000000"/>
                </a:solidFill>
              </a:rPr>
              <a:pPr/>
              <a:t>6</a:t>
            </a:fld>
            <a:endParaRPr lang="ru-RU" altLang="ru-RU">
              <a:solidFill>
                <a:srgbClr val="000000"/>
              </a:solidFill>
            </a:endParaRPr>
          </a:p>
        </p:txBody>
      </p:sp>
      <p:sp>
        <p:nvSpPr>
          <p:cNvPr id="146435" name="Rectangle 1">
            <a:extLst>
              <a:ext uri="{FF2B5EF4-FFF2-40B4-BE49-F238E27FC236}">
                <a16:creationId xmlns:a16="http://schemas.microsoft.com/office/drawing/2014/main" id="{1F5EEA1C-0103-4EA5-9161-1548885EF1B7}"/>
              </a:ext>
            </a:extLst>
          </p:cNvPr>
          <p:cNvSpPr>
            <a:spLocks noGrp="1" noRot="1" noChangeAspect="1" noChangeArrowheads="1" noTextEdit="1"/>
          </p:cNvSpPr>
          <p:nvPr>
            <p:ph type="sldImg"/>
          </p:nvPr>
        </p:nvSpPr>
        <p:spPr>
          <a:xfrm>
            <a:off x="1143000" y="685800"/>
            <a:ext cx="4572000" cy="3429000"/>
          </a:xfrm>
          <a:ln/>
        </p:spPr>
      </p:sp>
      <p:sp>
        <p:nvSpPr>
          <p:cNvPr id="146436" name="Text Box 2">
            <a:extLst>
              <a:ext uri="{FF2B5EF4-FFF2-40B4-BE49-F238E27FC236}">
                <a16:creationId xmlns:a16="http://schemas.microsoft.com/office/drawing/2014/main" id="{5EE09A43-BED5-40CF-B89A-8884978FBC16}"/>
              </a:ext>
            </a:extLst>
          </p:cNvPr>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9">
            <a:extLst>
              <a:ext uri="{FF2B5EF4-FFF2-40B4-BE49-F238E27FC236}">
                <a16:creationId xmlns:a16="http://schemas.microsoft.com/office/drawing/2014/main" id="{F88F279A-5444-40ED-A958-24FB818D4CE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D736A45D-02B8-4530-821B-2F4C0DEEDF51}" type="slidenum">
              <a:rPr lang="ru-RU" altLang="uk-UA"/>
              <a:pPr>
                <a:spcBef>
                  <a:spcPct val="0"/>
                </a:spcBef>
                <a:buClrTx/>
                <a:buFontTx/>
                <a:buNone/>
              </a:pPr>
              <a:t>14</a:t>
            </a:fld>
            <a:endParaRPr lang="ru-RU" altLang="uk-UA"/>
          </a:p>
        </p:txBody>
      </p:sp>
      <p:sp>
        <p:nvSpPr>
          <p:cNvPr id="41987" name="Text Box 1">
            <a:extLst>
              <a:ext uri="{FF2B5EF4-FFF2-40B4-BE49-F238E27FC236}">
                <a16:creationId xmlns:a16="http://schemas.microsoft.com/office/drawing/2014/main" id="{3944486D-3323-4175-928F-507CD8753B45}"/>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687C797-F612-408D-ABCB-90C565D8C771}" type="slidenum">
              <a:rPr lang="ru-RU" altLang="uk-UA"/>
              <a:pPr algn="r" eaLnBrk="1" hangingPunct="1">
                <a:spcBef>
                  <a:spcPct val="0"/>
                </a:spcBef>
                <a:buClrTx/>
                <a:buFontTx/>
                <a:buNone/>
              </a:pPr>
              <a:t>14</a:t>
            </a:fld>
            <a:endParaRPr lang="ru-RU" altLang="uk-UA"/>
          </a:p>
        </p:txBody>
      </p:sp>
      <p:sp>
        <p:nvSpPr>
          <p:cNvPr id="41988" name="Text Box 2">
            <a:extLst>
              <a:ext uri="{FF2B5EF4-FFF2-40B4-BE49-F238E27FC236}">
                <a16:creationId xmlns:a16="http://schemas.microsoft.com/office/drawing/2014/main" id="{B608B40A-27AB-48CC-921A-C764191CAB63}"/>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D4DF7F0E-C9A4-47F2-BB84-098D36A05B15}" type="slidenum">
              <a:rPr lang="ru-RU" altLang="uk-UA"/>
              <a:pPr algn="r" eaLnBrk="1" hangingPunct="1">
                <a:spcBef>
                  <a:spcPct val="0"/>
                </a:spcBef>
                <a:buClrTx/>
                <a:buFontTx/>
                <a:buNone/>
              </a:pPr>
              <a:t>14</a:t>
            </a:fld>
            <a:endParaRPr lang="ru-RU" altLang="uk-UA"/>
          </a:p>
        </p:txBody>
      </p:sp>
      <p:sp>
        <p:nvSpPr>
          <p:cNvPr id="41989" name="Text Box 3">
            <a:extLst>
              <a:ext uri="{FF2B5EF4-FFF2-40B4-BE49-F238E27FC236}">
                <a16:creationId xmlns:a16="http://schemas.microsoft.com/office/drawing/2014/main" id="{44425038-14F1-49EC-AB9B-3F181E584441}"/>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5BAC885-1A98-446A-9683-27E2A829F91C}" type="slidenum">
              <a:rPr lang="ru-RU" altLang="uk-UA"/>
              <a:pPr algn="r" eaLnBrk="1" hangingPunct="1">
                <a:spcBef>
                  <a:spcPct val="0"/>
                </a:spcBef>
                <a:buClrTx/>
                <a:buFontTx/>
                <a:buNone/>
              </a:pPr>
              <a:t>14</a:t>
            </a:fld>
            <a:endParaRPr lang="ru-RU" altLang="uk-UA"/>
          </a:p>
        </p:txBody>
      </p:sp>
      <p:sp>
        <p:nvSpPr>
          <p:cNvPr id="41990" name="Text Box 4">
            <a:extLst>
              <a:ext uri="{FF2B5EF4-FFF2-40B4-BE49-F238E27FC236}">
                <a16:creationId xmlns:a16="http://schemas.microsoft.com/office/drawing/2014/main" id="{08110B1A-1915-4C9B-AC91-0C45FA9FA38A}"/>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55B4EE09-AF2C-4ABD-B4E0-1EB381EA61C0}" type="slidenum">
              <a:rPr lang="ru-RU" altLang="uk-UA"/>
              <a:pPr algn="r" eaLnBrk="1" hangingPunct="1">
                <a:spcBef>
                  <a:spcPct val="0"/>
                </a:spcBef>
                <a:buClrTx/>
                <a:buFontTx/>
                <a:buNone/>
              </a:pPr>
              <a:t>14</a:t>
            </a:fld>
            <a:endParaRPr lang="ru-RU" altLang="uk-UA"/>
          </a:p>
        </p:txBody>
      </p:sp>
      <p:sp>
        <p:nvSpPr>
          <p:cNvPr id="41991" name="Rectangle 5">
            <a:extLst>
              <a:ext uri="{FF2B5EF4-FFF2-40B4-BE49-F238E27FC236}">
                <a16:creationId xmlns:a16="http://schemas.microsoft.com/office/drawing/2014/main" id="{FFD93446-F359-45F6-B1BB-7ECF31D7C9C3}"/>
              </a:ext>
            </a:extLst>
          </p:cNvPr>
          <p:cNvSpPr>
            <a:spLocks noGrp="1" noRot="1" noChangeAspect="1" noChangeArrowheads="1" noTextEdit="1"/>
          </p:cNvSpPr>
          <p:nvPr>
            <p:ph type="sldImg"/>
          </p:nvPr>
        </p:nvSpPr>
        <p:spPr>
          <a:xfrm>
            <a:off x="1143000" y="685800"/>
            <a:ext cx="4570413" cy="3427413"/>
          </a:xfrm>
          <a:ln/>
        </p:spPr>
      </p:sp>
      <p:sp>
        <p:nvSpPr>
          <p:cNvPr id="41992" name="Text Box 6">
            <a:extLst>
              <a:ext uri="{FF2B5EF4-FFF2-40B4-BE49-F238E27FC236}">
                <a16:creationId xmlns:a16="http://schemas.microsoft.com/office/drawing/2014/main" id="{337426C9-F49E-4A10-86D0-B5FA3ADE76F6}"/>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9">
            <a:extLst>
              <a:ext uri="{FF2B5EF4-FFF2-40B4-BE49-F238E27FC236}">
                <a16:creationId xmlns:a16="http://schemas.microsoft.com/office/drawing/2014/main" id="{080F336C-C68E-4E01-8AF2-D6432F85687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1DCAA75E-020C-4A76-B3DF-F3C4AC9BD28B}" type="slidenum">
              <a:rPr lang="ru-RU" altLang="uk-UA"/>
              <a:pPr>
                <a:spcBef>
                  <a:spcPct val="0"/>
                </a:spcBef>
                <a:buClrTx/>
                <a:buFontTx/>
                <a:buNone/>
              </a:pPr>
              <a:t>15</a:t>
            </a:fld>
            <a:endParaRPr lang="ru-RU" altLang="uk-UA"/>
          </a:p>
        </p:txBody>
      </p:sp>
      <p:sp>
        <p:nvSpPr>
          <p:cNvPr id="44035" name="Text Box 1">
            <a:extLst>
              <a:ext uri="{FF2B5EF4-FFF2-40B4-BE49-F238E27FC236}">
                <a16:creationId xmlns:a16="http://schemas.microsoft.com/office/drawing/2014/main" id="{9CF9316E-BB2D-41BE-8843-00BB5FB4E677}"/>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F909008C-096F-4134-886A-13F74CAECC5B}" type="slidenum">
              <a:rPr lang="ru-RU" altLang="uk-UA"/>
              <a:pPr algn="r" eaLnBrk="1" hangingPunct="1">
                <a:spcBef>
                  <a:spcPct val="0"/>
                </a:spcBef>
                <a:buClrTx/>
                <a:buFontTx/>
                <a:buNone/>
              </a:pPr>
              <a:t>15</a:t>
            </a:fld>
            <a:endParaRPr lang="ru-RU" altLang="uk-UA"/>
          </a:p>
        </p:txBody>
      </p:sp>
      <p:sp>
        <p:nvSpPr>
          <p:cNvPr id="44036" name="Text Box 2">
            <a:extLst>
              <a:ext uri="{FF2B5EF4-FFF2-40B4-BE49-F238E27FC236}">
                <a16:creationId xmlns:a16="http://schemas.microsoft.com/office/drawing/2014/main" id="{A08BC948-F523-47E9-A38B-ADCF8CC5AD2A}"/>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AACEFFCC-7812-4F7F-BE0A-23FA8614F8B1}" type="slidenum">
              <a:rPr lang="ru-RU" altLang="uk-UA"/>
              <a:pPr algn="r" eaLnBrk="1" hangingPunct="1">
                <a:spcBef>
                  <a:spcPct val="0"/>
                </a:spcBef>
                <a:buClrTx/>
                <a:buFontTx/>
                <a:buNone/>
              </a:pPr>
              <a:t>15</a:t>
            </a:fld>
            <a:endParaRPr lang="ru-RU" altLang="uk-UA"/>
          </a:p>
        </p:txBody>
      </p:sp>
      <p:sp>
        <p:nvSpPr>
          <p:cNvPr id="44037" name="Text Box 3">
            <a:extLst>
              <a:ext uri="{FF2B5EF4-FFF2-40B4-BE49-F238E27FC236}">
                <a16:creationId xmlns:a16="http://schemas.microsoft.com/office/drawing/2014/main" id="{1C1E06A5-5A60-46D8-ACB7-591058A733DF}"/>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E28E7559-2F47-4DF2-9315-B5A92D6D522C}" type="slidenum">
              <a:rPr lang="ru-RU" altLang="uk-UA"/>
              <a:pPr algn="r" eaLnBrk="1" hangingPunct="1">
                <a:spcBef>
                  <a:spcPct val="0"/>
                </a:spcBef>
                <a:buClrTx/>
                <a:buFontTx/>
                <a:buNone/>
              </a:pPr>
              <a:t>15</a:t>
            </a:fld>
            <a:endParaRPr lang="ru-RU" altLang="uk-UA"/>
          </a:p>
        </p:txBody>
      </p:sp>
      <p:sp>
        <p:nvSpPr>
          <p:cNvPr id="44038" name="Text Box 4">
            <a:extLst>
              <a:ext uri="{FF2B5EF4-FFF2-40B4-BE49-F238E27FC236}">
                <a16:creationId xmlns:a16="http://schemas.microsoft.com/office/drawing/2014/main" id="{296C2860-8D6E-4CCC-9D17-801F03A493F7}"/>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9C0069B1-5E75-4CE8-A9A8-FC34E1F602E8}" type="slidenum">
              <a:rPr lang="ru-RU" altLang="uk-UA"/>
              <a:pPr algn="r" eaLnBrk="1" hangingPunct="1">
                <a:spcBef>
                  <a:spcPct val="0"/>
                </a:spcBef>
                <a:buClrTx/>
                <a:buFontTx/>
                <a:buNone/>
              </a:pPr>
              <a:t>15</a:t>
            </a:fld>
            <a:endParaRPr lang="ru-RU" altLang="uk-UA"/>
          </a:p>
        </p:txBody>
      </p:sp>
      <p:sp>
        <p:nvSpPr>
          <p:cNvPr id="44039" name="Rectangle 5">
            <a:extLst>
              <a:ext uri="{FF2B5EF4-FFF2-40B4-BE49-F238E27FC236}">
                <a16:creationId xmlns:a16="http://schemas.microsoft.com/office/drawing/2014/main" id="{3B425167-0F73-4FF9-A820-8E87DC924D2D}"/>
              </a:ext>
            </a:extLst>
          </p:cNvPr>
          <p:cNvSpPr>
            <a:spLocks noGrp="1" noRot="1" noChangeAspect="1" noChangeArrowheads="1" noTextEdit="1"/>
          </p:cNvSpPr>
          <p:nvPr>
            <p:ph type="sldImg"/>
          </p:nvPr>
        </p:nvSpPr>
        <p:spPr>
          <a:xfrm>
            <a:off x="1143000" y="685800"/>
            <a:ext cx="4570413" cy="3427413"/>
          </a:xfrm>
          <a:ln/>
        </p:spPr>
      </p:sp>
      <p:sp>
        <p:nvSpPr>
          <p:cNvPr id="44040" name="Text Box 6">
            <a:extLst>
              <a:ext uri="{FF2B5EF4-FFF2-40B4-BE49-F238E27FC236}">
                <a16:creationId xmlns:a16="http://schemas.microsoft.com/office/drawing/2014/main" id="{8D85C707-144C-4AF6-902F-BFA98C670349}"/>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9">
            <a:extLst>
              <a:ext uri="{FF2B5EF4-FFF2-40B4-BE49-F238E27FC236}">
                <a16:creationId xmlns:a16="http://schemas.microsoft.com/office/drawing/2014/main" id="{16A13B9E-D9A0-4AF4-A17B-C8370BAEDB4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5E4CE648-D590-4EFE-B463-DD89E66245DF}" type="slidenum">
              <a:rPr lang="ru-RU" altLang="uk-UA"/>
              <a:pPr>
                <a:spcBef>
                  <a:spcPct val="0"/>
                </a:spcBef>
                <a:buClrTx/>
                <a:buFontTx/>
                <a:buNone/>
              </a:pPr>
              <a:t>16</a:t>
            </a:fld>
            <a:endParaRPr lang="ru-RU" altLang="uk-UA"/>
          </a:p>
        </p:txBody>
      </p:sp>
      <p:sp>
        <p:nvSpPr>
          <p:cNvPr id="46083" name="Text Box 1">
            <a:extLst>
              <a:ext uri="{FF2B5EF4-FFF2-40B4-BE49-F238E27FC236}">
                <a16:creationId xmlns:a16="http://schemas.microsoft.com/office/drawing/2014/main" id="{2B214E7D-426D-4BA1-9623-D9E03087A7D7}"/>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FAEE86B-9791-4A48-B6AF-4EBEECAA216D}" type="slidenum">
              <a:rPr lang="ru-RU" altLang="uk-UA"/>
              <a:pPr algn="r" eaLnBrk="1" hangingPunct="1">
                <a:spcBef>
                  <a:spcPct val="0"/>
                </a:spcBef>
                <a:buClrTx/>
                <a:buFontTx/>
                <a:buNone/>
              </a:pPr>
              <a:t>16</a:t>
            </a:fld>
            <a:endParaRPr lang="ru-RU" altLang="uk-UA"/>
          </a:p>
        </p:txBody>
      </p:sp>
      <p:sp>
        <p:nvSpPr>
          <p:cNvPr id="46084" name="Text Box 2">
            <a:extLst>
              <a:ext uri="{FF2B5EF4-FFF2-40B4-BE49-F238E27FC236}">
                <a16:creationId xmlns:a16="http://schemas.microsoft.com/office/drawing/2014/main" id="{201A5E4D-DA51-4C78-95A9-F04BFED2E08E}"/>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9E9ECCDF-3348-4FB0-8A67-943BBFDF5D8D}" type="slidenum">
              <a:rPr lang="ru-RU" altLang="uk-UA"/>
              <a:pPr algn="r" eaLnBrk="1" hangingPunct="1">
                <a:spcBef>
                  <a:spcPct val="0"/>
                </a:spcBef>
                <a:buClrTx/>
                <a:buFontTx/>
                <a:buNone/>
              </a:pPr>
              <a:t>16</a:t>
            </a:fld>
            <a:endParaRPr lang="ru-RU" altLang="uk-UA"/>
          </a:p>
        </p:txBody>
      </p:sp>
      <p:sp>
        <p:nvSpPr>
          <p:cNvPr id="46085" name="Text Box 3">
            <a:extLst>
              <a:ext uri="{FF2B5EF4-FFF2-40B4-BE49-F238E27FC236}">
                <a16:creationId xmlns:a16="http://schemas.microsoft.com/office/drawing/2014/main" id="{CBE1C801-BE2A-42B4-A0CF-EC9FB640B1AF}"/>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DBCA19D-8CC1-4B6C-8630-385AFE545BE9}" type="slidenum">
              <a:rPr lang="ru-RU" altLang="uk-UA"/>
              <a:pPr algn="r" eaLnBrk="1" hangingPunct="1">
                <a:spcBef>
                  <a:spcPct val="0"/>
                </a:spcBef>
                <a:buClrTx/>
                <a:buFontTx/>
                <a:buNone/>
              </a:pPr>
              <a:t>16</a:t>
            </a:fld>
            <a:endParaRPr lang="ru-RU" altLang="uk-UA"/>
          </a:p>
        </p:txBody>
      </p:sp>
      <p:sp>
        <p:nvSpPr>
          <p:cNvPr id="46086" name="Text Box 4">
            <a:extLst>
              <a:ext uri="{FF2B5EF4-FFF2-40B4-BE49-F238E27FC236}">
                <a16:creationId xmlns:a16="http://schemas.microsoft.com/office/drawing/2014/main" id="{002796A9-E723-4E43-A430-94E227502A54}"/>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09EBB25F-A045-4915-B803-53BC650F3AD0}" type="slidenum">
              <a:rPr lang="ru-RU" altLang="uk-UA"/>
              <a:pPr algn="r" eaLnBrk="1" hangingPunct="1">
                <a:spcBef>
                  <a:spcPct val="0"/>
                </a:spcBef>
                <a:buClrTx/>
                <a:buFontTx/>
                <a:buNone/>
              </a:pPr>
              <a:t>16</a:t>
            </a:fld>
            <a:endParaRPr lang="ru-RU" altLang="uk-UA"/>
          </a:p>
        </p:txBody>
      </p:sp>
      <p:sp>
        <p:nvSpPr>
          <p:cNvPr id="46087" name="Rectangle 5">
            <a:extLst>
              <a:ext uri="{FF2B5EF4-FFF2-40B4-BE49-F238E27FC236}">
                <a16:creationId xmlns:a16="http://schemas.microsoft.com/office/drawing/2014/main" id="{B399F974-6A2F-49E6-B324-FCA708320172}"/>
              </a:ext>
            </a:extLst>
          </p:cNvPr>
          <p:cNvSpPr>
            <a:spLocks noGrp="1" noRot="1" noChangeAspect="1" noChangeArrowheads="1" noTextEdit="1"/>
          </p:cNvSpPr>
          <p:nvPr>
            <p:ph type="sldImg"/>
          </p:nvPr>
        </p:nvSpPr>
        <p:spPr>
          <a:xfrm>
            <a:off x="1143000" y="685800"/>
            <a:ext cx="4570413" cy="3427413"/>
          </a:xfrm>
          <a:ln/>
        </p:spPr>
      </p:sp>
      <p:sp>
        <p:nvSpPr>
          <p:cNvPr id="46088" name="Text Box 6">
            <a:extLst>
              <a:ext uri="{FF2B5EF4-FFF2-40B4-BE49-F238E27FC236}">
                <a16:creationId xmlns:a16="http://schemas.microsoft.com/office/drawing/2014/main" id="{505967F6-54A3-44A8-B55D-7C512EF454C9}"/>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9">
            <a:extLst>
              <a:ext uri="{FF2B5EF4-FFF2-40B4-BE49-F238E27FC236}">
                <a16:creationId xmlns:a16="http://schemas.microsoft.com/office/drawing/2014/main" id="{13F36AFF-07F2-43C6-90A5-DF764706241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420E91C1-1034-4601-BC3D-36D252243130}" type="slidenum">
              <a:rPr lang="ru-RU" altLang="uk-UA"/>
              <a:pPr>
                <a:spcBef>
                  <a:spcPct val="0"/>
                </a:spcBef>
                <a:buClrTx/>
                <a:buFontTx/>
                <a:buNone/>
              </a:pPr>
              <a:t>17</a:t>
            </a:fld>
            <a:endParaRPr lang="ru-RU" altLang="uk-UA"/>
          </a:p>
        </p:txBody>
      </p:sp>
      <p:sp>
        <p:nvSpPr>
          <p:cNvPr id="48131" name="Text Box 1">
            <a:extLst>
              <a:ext uri="{FF2B5EF4-FFF2-40B4-BE49-F238E27FC236}">
                <a16:creationId xmlns:a16="http://schemas.microsoft.com/office/drawing/2014/main" id="{4A1A17A4-38E1-454D-8944-2507EFAD1529}"/>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AA43B22-6DEF-4271-B126-2F112B7A4A9D}" type="slidenum">
              <a:rPr lang="ru-RU" altLang="uk-UA"/>
              <a:pPr algn="r" eaLnBrk="1" hangingPunct="1">
                <a:spcBef>
                  <a:spcPct val="0"/>
                </a:spcBef>
                <a:buClrTx/>
                <a:buFontTx/>
                <a:buNone/>
              </a:pPr>
              <a:t>17</a:t>
            </a:fld>
            <a:endParaRPr lang="ru-RU" altLang="uk-UA"/>
          </a:p>
        </p:txBody>
      </p:sp>
      <p:sp>
        <p:nvSpPr>
          <p:cNvPr id="48132" name="Text Box 2">
            <a:extLst>
              <a:ext uri="{FF2B5EF4-FFF2-40B4-BE49-F238E27FC236}">
                <a16:creationId xmlns:a16="http://schemas.microsoft.com/office/drawing/2014/main" id="{B52E0A48-4107-4A40-9FC0-B43522C834E5}"/>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5652739-56C1-4CE8-9153-27B8F8BB2E03}" type="slidenum">
              <a:rPr lang="ru-RU" altLang="uk-UA"/>
              <a:pPr algn="r" eaLnBrk="1" hangingPunct="1">
                <a:spcBef>
                  <a:spcPct val="0"/>
                </a:spcBef>
                <a:buClrTx/>
                <a:buFontTx/>
                <a:buNone/>
              </a:pPr>
              <a:t>17</a:t>
            </a:fld>
            <a:endParaRPr lang="ru-RU" altLang="uk-UA"/>
          </a:p>
        </p:txBody>
      </p:sp>
      <p:sp>
        <p:nvSpPr>
          <p:cNvPr id="48133" name="Text Box 3">
            <a:extLst>
              <a:ext uri="{FF2B5EF4-FFF2-40B4-BE49-F238E27FC236}">
                <a16:creationId xmlns:a16="http://schemas.microsoft.com/office/drawing/2014/main" id="{C4ED5042-F1BA-4C57-8CE9-970BB0C1223E}"/>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7B38668-8D62-49ED-9CB4-850BACFE5EE3}" type="slidenum">
              <a:rPr lang="ru-RU" altLang="uk-UA"/>
              <a:pPr algn="r" eaLnBrk="1" hangingPunct="1">
                <a:spcBef>
                  <a:spcPct val="0"/>
                </a:spcBef>
                <a:buClrTx/>
                <a:buFontTx/>
                <a:buNone/>
              </a:pPr>
              <a:t>17</a:t>
            </a:fld>
            <a:endParaRPr lang="ru-RU" altLang="uk-UA"/>
          </a:p>
        </p:txBody>
      </p:sp>
      <p:sp>
        <p:nvSpPr>
          <p:cNvPr id="48134" name="Text Box 4">
            <a:extLst>
              <a:ext uri="{FF2B5EF4-FFF2-40B4-BE49-F238E27FC236}">
                <a16:creationId xmlns:a16="http://schemas.microsoft.com/office/drawing/2014/main" id="{ED0CC86B-FB4C-4F62-8515-B9A89E34A3D1}"/>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5F00464F-0A3E-4A97-9D94-BD807392E1E3}" type="slidenum">
              <a:rPr lang="ru-RU" altLang="uk-UA"/>
              <a:pPr algn="r" eaLnBrk="1" hangingPunct="1">
                <a:spcBef>
                  <a:spcPct val="0"/>
                </a:spcBef>
                <a:buClrTx/>
                <a:buFontTx/>
                <a:buNone/>
              </a:pPr>
              <a:t>17</a:t>
            </a:fld>
            <a:endParaRPr lang="ru-RU" altLang="uk-UA"/>
          </a:p>
        </p:txBody>
      </p:sp>
      <p:sp>
        <p:nvSpPr>
          <p:cNvPr id="48135" name="Rectangle 5">
            <a:extLst>
              <a:ext uri="{FF2B5EF4-FFF2-40B4-BE49-F238E27FC236}">
                <a16:creationId xmlns:a16="http://schemas.microsoft.com/office/drawing/2014/main" id="{650E29BC-2BAC-4EF4-B0CC-B17691BF230D}"/>
              </a:ext>
            </a:extLst>
          </p:cNvPr>
          <p:cNvSpPr>
            <a:spLocks noGrp="1" noRot="1" noChangeAspect="1" noChangeArrowheads="1" noTextEdit="1"/>
          </p:cNvSpPr>
          <p:nvPr>
            <p:ph type="sldImg"/>
          </p:nvPr>
        </p:nvSpPr>
        <p:spPr>
          <a:xfrm>
            <a:off x="1143000" y="685800"/>
            <a:ext cx="4570413" cy="3427413"/>
          </a:xfrm>
          <a:ln/>
        </p:spPr>
      </p:sp>
      <p:sp>
        <p:nvSpPr>
          <p:cNvPr id="48136" name="Text Box 6">
            <a:extLst>
              <a:ext uri="{FF2B5EF4-FFF2-40B4-BE49-F238E27FC236}">
                <a16:creationId xmlns:a16="http://schemas.microsoft.com/office/drawing/2014/main" id="{1F51D38E-BE44-42CD-A3E3-B8CEFC6A4892}"/>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9">
            <a:extLst>
              <a:ext uri="{FF2B5EF4-FFF2-40B4-BE49-F238E27FC236}">
                <a16:creationId xmlns:a16="http://schemas.microsoft.com/office/drawing/2014/main" id="{7149BED8-8BB6-4BE2-9CEC-7F5A0926987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FF43111C-5651-4934-BAC7-D1132D4E8F9B}" type="slidenum">
              <a:rPr lang="ru-RU" altLang="uk-UA"/>
              <a:pPr>
                <a:spcBef>
                  <a:spcPct val="0"/>
                </a:spcBef>
                <a:buClrTx/>
                <a:buFontTx/>
                <a:buNone/>
              </a:pPr>
              <a:t>18</a:t>
            </a:fld>
            <a:endParaRPr lang="ru-RU" altLang="uk-UA"/>
          </a:p>
        </p:txBody>
      </p:sp>
      <p:sp>
        <p:nvSpPr>
          <p:cNvPr id="50179" name="Text Box 1">
            <a:extLst>
              <a:ext uri="{FF2B5EF4-FFF2-40B4-BE49-F238E27FC236}">
                <a16:creationId xmlns:a16="http://schemas.microsoft.com/office/drawing/2014/main" id="{4E3EC43B-4F1C-43DB-949D-42F54DDAB371}"/>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7E34F7B-C212-4AD7-8D02-F03146C2488C}" type="slidenum">
              <a:rPr lang="ru-RU" altLang="uk-UA"/>
              <a:pPr algn="r" eaLnBrk="1" hangingPunct="1">
                <a:spcBef>
                  <a:spcPct val="0"/>
                </a:spcBef>
                <a:buClrTx/>
                <a:buFontTx/>
                <a:buNone/>
              </a:pPr>
              <a:t>18</a:t>
            </a:fld>
            <a:endParaRPr lang="ru-RU" altLang="uk-UA"/>
          </a:p>
        </p:txBody>
      </p:sp>
      <p:sp>
        <p:nvSpPr>
          <p:cNvPr id="50180" name="Text Box 2">
            <a:extLst>
              <a:ext uri="{FF2B5EF4-FFF2-40B4-BE49-F238E27FC236}">
                <a16:creationId xmlns:a16="http://schemas.microsoft.com/office/drawing/2014/main" id="{1E90B425-C2D7-4EC1-96CA-C395ED675E00}"/>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7EE0EE5-C351-46C5-A713-B52667F68D27}" type="slidenum">
              <a:rPr lang="ru-RU" altLang="uk-UA"/>
              <a:pPr algn="r" eaLnBrk="1" hangingPunct="1">
                <a:spcBef>
                  <a:spcPct val="0"/>
                </a:spcBef>
                <a:buClrTx/>
                <a:buFontTx/>
                <a:buNone/>
              </a:pPr>
              <a:t>18</a:t>
            </a:fld>
            <a:endParaRPr lang="ru-RU" altLang="uk-UA"/>
          </a:p>
        </p:txBody>
      </p:sp>
      <p:sp>
        <p:nvSpPr>
          <p:cNvPr id="50181" name="Text Box 3">
            <a:extLst>
              <a:ext uri="{FF2B5EF4-FFF2-40B4-BE49-F238E27FC236}">
                <a16:creationId xmlns:a16="http://schemas.microsoft.com/office/drawing/2014/main" id="{C6182341-178D-4283-8AB8-5C7E0913BCB3}"/>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85B8957-811F-4121-8B69-B9AD43503A51}" type="slidenum">
              <a:rPr lang="ru-RU" altLang="uk-UA"/>
              <a:pPr algn="r" eaLnBrk="1" hangingPunct="1">
                <a:spcBef>
                  <a:spcPct val="0"/>
                </a:spcBef>
                <a:buClrTx/>
                <a:buFontTx/>
                <a:buNone/>
              </a:pPr>
              <a:t>18</a:t>
            </a:fld>
            <a:endParaRPr lang="ru-RU" altLang="uk-UA"/>
          </a:p>
        </p:txBody>
      </p:sp>
      <p:sp>
        <p:nvSpPr>
          <p:cNvPr id="50182" name="Text Box 4">
            <a:extLst>
              <a:ext uri="{FF2B5EF4-FFF2-40B4-BE49-F238E27FC236}">
                <a16:creationId xmlns:a16="http://schemas.microsoft.com/office/drawing/2014/main" id="{E99DDA43-5074-4059-8AED-2604486804C9}"/>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FA776C4-8AF4-42CC-8260-49DC12E65908}" type="slidenum">
              <a:rPr lang="ru-RU" altLang="uk-UA"/>
              <a:pPr algn="r" eaLnBrk="1" hangingPunct="1">
                <a:spcBef>
                  <a:spcPct val="0"/>
                </a:spcBef>
                <a:buClrTx/>
                <a:buFontTx/>
                <a:buNone/>
              </a:pPr>
              <a:t>18</a:t>
            </a:fld>
            <a:endParaRPr lang="ru-RU" altLang="uk-UA"/>
          </a:p>
        </p:txBody>
      </p:sp>
      <p:sp>
        <p:nvSpPr>
          <p:cNvPr id="50183" name="Rectangle 5">
            <a:extLst>
              <a:ext uri="{FF2B5EF4-FFF2-40B4-BE49-F238E27FC236}">
                <a16:creationId xmlns:a16="http://schemas.microsoft.com/office/drawing/2014/main" id="{C2DFDE28-B6B4-4557-A522-AFDEFFA73B5C}"/>
              </a:ext>
            </a:extLst>
          </p:cNvPr>
          <p:cNvSpPr>
            <a:spLocks noGrp="1" noRot="1" noChangeAspect="1" noChangeArrowheads="1" noTextEdit="1"/>
          </p:cNvSpPr>
          <p:nvPr>
            <p:ph type="sldImg"/>
          </p:nvPr>
        </p:nvSpPr>
        <p:spPr>
          <a:xfrm>
            <a:off x="1143000" y="685800"/>
            <a:ext cx="4570413" cy="3427413"/>
          </a:xfrm>
          <a:ln/>
        </p:spPr>
      </p:sp>
      <p:sp>
        <p:nvSpPr>
          <p:cNvPr id="50184" name="Text Box 6">
            <a:extLst>
              <a:ext uri="{FF2B5EF4-FFF2-40B4-BE49-F238E27FC236}">
                <a16:creationId xmlns:a16="http://schemas.microsoft.com/office/drawing/2014/main" id="{8AED923A-88EC-49D3-BC6B-F0FE63CDD834}"/>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9">
            <a:extLst>
              <a:ext uri="{FF2B5EF4-FFF2-40B4-BE49-F238E27FC236}">
                <a16:creationId xmlns:a16="http://schemas.microsoft.com/office/drawing/2014/main" id="{8BC9A66A-B326-4504-95DE-1EF50891EFA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spcBef>
                <a:spcPct val="0"/>
              </a:spcBef>
              <a:buClrTx/>
              <a:buFontTx/>
              <a:buNone/>
            </a:pPr>
            <a:fld id="{64A8D3C8-287D-42C4-9B78-301E63A2E53C}" type="slidenum">
              <a:rPr lang="ru-RU" altLang="uk-UA"/>
              <a:pPr>
                <a:spcBef>
                  <a:spcPct val="0"/>
                </a:spcBef>
                <a:buClrTx/>
                <a:buFontTx/>
                <a:buNone/>
              </a:pPr>
              <a:t>19</a:t>
            </a:fld>
            <a:endParaRPr lang="ru-RU" altLang="uk-UA"/>
          </a:p>
        </p:txBody>
      </p:sp>
      <p:sp>
        <p:nvSpPr>
          <p:cNvPr id="52227" name="Text Box 1">
            <a:extLst>
              <a:ext uri="{FF2B5EF4-FFF2-40B4-BE49-F238E27FC236}">
                <a16:creationId xmlns:a16="http://schemas.microsoft.com/office/drawing/2014/main" id="{6347A1DF-AD5E-44BC-BEA5-4C3F24E87223}"/>
              </a:ext>
            </a:extLst>
          </p:cNvPr>
          <p:cNvSpPr txBox="1">
            <a:spLocks noChangeArrowheads="1"/>
          </p:cNvSpPr>
          <p:nvPr/>
        </p:nvSpPr>
        <p:spPr bwMode="auto">
          <a:xfrm>
            <a:off x="3884613" y="8685213"/>
            <a:ext cx="29559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E9DBE768-D604-47B9-AE24-6725A66C499C}" type="slidenum">
              <a:rPr lang="ru-RU" altLang="uk-UA"/>
              <a:pPr algn="r" eaLnBrk="1" hangingPunct="1">
                <a:spcBef>
                  <a:spcPct val="0"/>
                </a:spcBef>
                <a:buClrTx/>
                <a:buFontTx/>
                <a:buNone/>
              </a:pPr>
              <a:t>19</a:t>
            </a:fld>
            <a:endParaRPr lang="ru-RU" altLang="uk-UA"/>
          </a:p>
        </p:txBody>
      </p:sp>
      <p:sp>
        <p:nvSpPr>
          <p:cNvPr id="52228" name="Text Box 2">
            <a:extLst>
              <a:ext uri="{FF2B5EF4-FFF2-40B4-BE49-F238E27FC236}">
                <a16:creationId xmlns:a16="http://schemas.microsoft.com/office/drawing/2014/main" id="{9BEBF0D8-5989-431F-9659-DC5593DF12E2}"/>
              </a:ext>
            </a:extLst>
          </p:cNvPr>
          <p:cNvSpPr txBox="1">
            <a:spLocks noChangeArrowheads="1"/>
          </p:cNvSpPr>
          <p:nvPr/>
        </p:nvSpPr>
        <p:spPr bwMode="auto">
          <a:xfrm>
            <a:off x="3884613" y="8685213"/>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1897E83-F0FE-43F1-B0C1-F9171CB03BEF}" type="slidenum">
              <a:rPr lang="ru-RU" altLang="uk-UA"/>
              <a:pPr algn="r" eaLnBrk="1" hangingPunct="1">
                <a:spcBef>
                  <a:spcPct val="0"/>
                </a:spcBef>
                <a:buClrTx/>
                <a:buFontTx/>
                <a:buNone/>
              </a:pPr>
              <a:t>19</a:t>
            </a:fld>
            <a:endParaRPr lang="ru-RU" altLang="uk-UA"/>
          </a:p>
        </p:txBody>
      </p:sp>
      <p:sp>
        <p:nvSpPr>
          <p:cNvPr id="52229" name="Text Box 3">
            <a:extLst>
              <a:ext uri="{FF2B5EF4-FFF2-40B4-BE49-F238E27FC236}">
                <a16:creationId xmlns:a16="http://schemas.microsoft.com/office/drawing/2014/main" id="{E65CCD92-49BF-4849-B68D-01F7990D3B21}"/>
              </a:ext>
            </a:extLst>
          </p:cNvPr>
          <p:cNvSpPr txBox="1">
            <a:spLocks noChangeArrowheads="1"/>
          </p:cNvSpPr>
          <p:nvPr/>
        </p:nvSpPr>
        <p:spPr bwMode="auto">
          <a:xfrm>
            <a:off x="3884613" y="8685213"/>
            <a:ext cx="2962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DAD9F705-85F8-47C9-AB61-7DECBECEAE7E}" type="slidenum">
              <a:rPr lang="ru-RU" altLang="uk-UA"/>
              <a:pPr algn="r" eaLnBrk="1" hangingPunct="1">
                <a:spcBef>
                  <a:spcPct val="0"/>
                </a:spcBef>
                <a:buClrTx/>
                <a:buFontTx/>
                <a:buNone/>
              </a:pPr>
              <a:t>19</a:t>
            </a:fld>
            <a:endParaRPr lang="ru-RU" altLang="uk-UA"/>
          </a:p>
        </p:txBody>
      </p:sp>
      <p:sp>
        <p:nvSpPr>
          <p:cNvPr id="52230" name="Text Box 4">
            <a:extLst>
              <a:ext uri="{FF2B5EF4-FFF2-40B4-BE49-F238E27FC236}">
                <a16:creationId xmlns:a16="http://schemas.microsoft.com/office/drawing/2014/main" id="{4EACB4F6-1A38-4BD5-A3A2-CB1DF8FDA687}"/>
              </a:ext>
            </a:extLst>
          </p:cNvPr>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marL="215900" indent="-196850">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08EB5553-656B-4E54-B30F-CF9EE1BD8768}" type="slidenum">
              <a:rPr lang="ru-RU" altLang="uk-UA"/>
              <a:pPr algn="r" eaLnBrk="1" hangingPunct="1">
                <a:spcBef>
                  <a:spcPct val="0"/>
                </a:spcBef>
                <a:buClrTx/>
                <a:buFontTx/>
                <a:buNone/>
              </a:pPr>
              <a:t>19</a:t>
            </a:fld>
            <a:endParaRPr lang="ru-RU" altLang="uk-UA"/>
          </a:p>
        </p:txBody>
      </p:sp>
      <p:sp>
        <p:nvSpPr>
          <p:cNvPr id="52231" name="Rectangle 5">
            <a:extLst>
              <a:ext uri="{FF2B5EF4-FFF2-40B4-BE49-F238E27FC236}">
                <a16:creationId xmlns:a16="http://schemas.microsoft.com/office/drawing/2014/main" id="{D834F474-83FB-4F6F-98A7-6C04CD109EAF}"/>
              </a:ext>
            </a:extLst>
          </p:cNvPr>
          <p:cNvSpPr>
            <a:spLocks noGrp="1" noRot="1" noChangeAspect="1" noChangeArrowheads="1" noTextEdit="1"/>
          </p:cNvSpPr>
          <p:nvPr>
            <p:ph type="sldImg"/>
          </p:nvPr>
        </p:nvSpPr>
        <p:spPr>
          <a:xfrm>
            <a:off x="1143000" y="685800"/>
            <a:ext cx="4570413" cy="3427413"/>
          </a:xfrm>
          <a:ln/>
        </p:spPr>
      </p:sp>
      <p:sp>
        <p:nvSpPr>
          <p:cNvPr id="52232" name="Text Box 6">
            <a:extLst>
              <a:ext uri="{FF2B5EF4-FFF2-40B4-BE49-F238E27FC236}">
                <a16:creationId xmlns:a16="http://schemas.microsoft.com/office/drawing/2014/main" id="{F6AA88CE-939A-4B6C-9E35-954702B5811F}"/>
              </a:ext>
            </a:extLst>
          </p:cNvPr>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ru-RU" alt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F1A5396-67F0-4155-AEC3-5CACCD4C6B9A}"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20003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A5396-67F0-4155-AEC3-5CACCD4C6B9A}"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405235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A5396-67F0-4155-AEC3-5CACCD4C6B9A}"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3371289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A5396-67F0-4155-AEC3-5CACCD4C6B9A}"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2492648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1A5396-67F0-4155-AEC3-5CACCD4C6B9A}"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240049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F1A5396-67F0-4155-AEC3-5CACCD4C6B9A}"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361552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F1A5396-67F0-4155-AEC3-5CACCD4C6B9A}" type="datetimeFigureOut">
              <a:rPr lang="uk-UA" smtClean="0"/>
              <a:t>15.11.2021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1480549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1A5396-67F0-4155-AEC3-5CACCD4C6B9A}" type="datetimeFigureOut">
              <a:rPr lang="uk-UA" smtClean="0"/>
              <a:t>15.11.2021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40782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A5396-67F0-4155-AEC3-5CACCD4C6B9A}" type="datetimeFigureOut">
              <a:rPr lang="uk-UA" smtClean="0"/>
              <a:t>15.11.2021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329012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F1A5396-67F0-4155-AEC3-5CACCD4C6B9A}"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149629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F1A5396-67F0-4155-AEC3-5CACCD4C6B9A}"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20270-5490-457E-B4E5-04CDF44ABA05}" type="slidenum">
              <a:rPr lang="uk-UA" smtClean="0"/>
              <a:t>‹№›</a:t>
            </a:fld>
            <a:endParaRPr lang="uk-UA"/>
          </a:p>
        </p:txBody>
      </p:sp>
    </p:spTree>
    <p:extLst>
      <p:ext uri="{BB962C8B-B14F-4D97-AF65-F5344CB8AC3E}">
        <p14:creationId xmlns:p14="http://schemas.microsoft.com/office/powerpoint/2010/main" val="2151152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49000">
              <a:schemeClr val="accent1">
                <a:lumMod val="45000"/>
                <a:lumOff val="55000"/>
              </a:schemeClr>
            </a:gs>
            <a:gs pos="100000">
              <a:srgbClr val="FFFF00"/>
            </a:gs>
          </a:gsLst>
          <a:lin ang="36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A5396-67F0-4155-AEC3-5CACCD4C6B9A}" type="datetimeFigureOut">
              <a:rPr lang="uk-UA" smtClean="0"/>
              <a:t>15.11.2021</a:t>
            </a:fld>
            <a:endParaRPr lang="uk-U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20270-5490-457E-B4E5-04CDF44ABA05}" type="slidenum">
              <a:rPr lang="uk-UA" smtClean="0"/>
              <a:t>‹№›</a:t>
            </a:fld>
            <a:endParaRPr lang="uk-UA"/>
          </a:p>
        </p:txBody>
      </p:sp>
    </p:spTree>
    <p:extLst>
      <p:ext uri="{BB962C8B-B14F-4D97-AF65-F5344CB8AC3E}">
        <p14:creationId xmlns:p14="http://schemas.microsoft.com/office/powerpoint/2010/main" val="1105771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hyperlink" Target="https://www.dsns.gov.ua/files/2020/3/24/3/NewFolder/&#1044;&#1086;&#1076;&#1072;&#1090;&#1086;&#1082;_1_224-24.03.2020.pdf" TargetMode="External"/><Relationship Id="rId13" Type="http://schemas.openxmlformats.org/officeDocument/2006/relationships/hyperlink" Target="https://www.dsns.gov.ua/files/2020/3/24/3/NewFolder/&#1044;&#1086;&#1076;&#1072;&#1090;&#1086;&#1082;_6_224-24.03.2020.pdf" TargetMode="External"/><Relationship Id="rId3" Type="http://schemas.openxmlformats.org/officeDocument/2006/relationships/hyperlink" Target="https://www.dsns.gov.ua/" TargetMode="External"/><Relationship Id="rId7" Type="http://schemas.openxmlformats.org/officeDocument/2006/relationships/hyperlink" Target="https://www.dsns.gov.ua/files/2020/3/24/3/NewFolder/&#1044;&#1086;&#1076;&#1072;&#1090;&#1086;&#1082;_&#1055;&#1083;&#1072;&#1085;_224-24.03.2020.pdf" TargetMode="External"/><Relationship Id="rId12" Type="http://schemas.openxmlformats.org/officeDocument/2006/relationships/hyperlink" Target="https://www.dsns.gov.ua/files/2020/3/24/3/NewFolder/&#1044;&#1086;&#1076;&#1072;&#1090;&#1086;&#1082;_5_224-24.03.2020.pdf" TargetMode="External"/><Relationship Id="rId2" Type="http://schemas.openxmlformats.org/officeDocument/2006/relationships/hyperlink" Target="http://meteo.gov.ua/" TargetMode="External"/><Relationship Id="rId1" Type="http://schemas.openxmlformats.org/officeDocument/2006/relationships/slideLayout" Target="../slideLayouts/slideLayout7.xml"/><Relationship Id="rId6" Type="http://schemas.openxmlformats.org/officeDocument/2006/relationships/hyperlink" Target="https://www.dsns.gov.ua/files/2020/3/24/3/NewFolder/224-24.03.2020.pdf" TargetMode="External"/><Relationship Id="rId11" Type="http://schemas.openxmlformats.org/officeDocument/2006/relationships/hyperlink" Target="https://www.dsns.gov.ua/files/2020/3/24/3/NewFolder/&#1044;&#1086;&#1076;&#1072;&#1090;&#1086;&#1082;_4_224-24.03.2020.pdf" TargetMode="External"/><Relationship Id="rId5" Type="http://schemas.openxmlformats.org/officeDocument/2006/relationships/hyperlink" Target="https://www.dsns.gov.ua/ua/Nakazi/106414.html" TargetMode="External"/><Relationship Id="rId10" Type="http://schemas.openxmlformats.org/officeDocument/2006/relationships/hyperlink" Target="https://www.dsns.gov.ua/files/2020/3/24/3/NewFolder/&#1044;&#1086;&#1076;&#1072;&#1090;&#1086;&#1082;_3_224-24.03.2020.pdf" TargetMode="External"/><Relationship Id="rId4" Type="http://schemas.openxmlformats.org/officeDocument/2006/relationships/hyperlink" Target="https://www.dsns.gov.ua/ua/Nakazi/" TargetMode="External"/><Relationship Id="rId9" Type="http://schemas.openxmlformats.org/officeDocument/2006/relationships/hyperlink" Target="https://www.dsns.gov.ua/files/2020/3/24/3/NewFolder/&#1044;&#1086;&#1076;&#1072;&#1090;&#1086;&#1082;_2_224-24.03.2020.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4D4C3160-5FE8-4486-AA0C-94FA902AAB78}"/>
              </a:ext>
            </a:extLst>
          </p:cNvPr>
          <p:cNvSpPr>
            <a:spLocks noGrp="1"/>
          </p:cNvSpPr>
          <p:nvPr>
            <p:ph type="subTitle" idx="1"/>
          </p:nvPr>
        </p:nvSpPr>
        <p:spPr>
          <a:xfrm>
            <a:off x="323850" y="1544636"/>
            <a:ext cx="8388829" cy="4736893"/>
          </a:xfrm>
        </p:spPr>
        <p:txBody>
          <a:bodyPr>
            <a:normAutofit/>
          </a:bodyPr>
          <a:lstStyle/>
          <a:p>
            <a:r>
              <a:rPr lang="uk-UA" sz="3600" b="1" dirty="0">
                <a:latin typeface="Times New Roman" panose="02020603050405020304" pitchFamily="18" charset="0"/>
                <a:cs typeface="Times New Roman" panose="02020603050405020304" pitchFamily="18" charset="0"/>
              </a:rPr>
              <a:t>Планування діяльності територіальної підсистеми ЄДСЦЗ та її ланок</a:t>
            </a: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a:p>
            <a:endParaRPr lang="uk-UA" sz="2800" b="1" dirty="0">
              <a:latin typeface="Times New Roman" panose="02020603050405020304" pitchFamily="18" charset="0"/>
              <a:cs typeface="Times New Roman" panose="02020603050405020304" pitchFamily="18" charset="0"/>
            </a:endParaRPr>
          </a:p>
        </p:txBody>
      </p:sp>
      <p:grpSp>
        <p:nvGrpSpPr>
          <p:cNvPr id="4" name="Группа 3">
            <a:extLst>
              <a:ext uri="{FF2B5EF4-FFF2-40B4-BE49-F238E27FC236}">
                <a16:creationId xmlns:a16="http://schemas.microsoft.com/office/drawing/2014/main" id="{309CB8A2-9974-44AE-BB7E-2DE7A8BE5CCE}"/>
              </a:ext>
            </a:extLst>
          </p:cNvPr>
          <p:cNvGrpSpPr>
            <a:grpSpLocks/>
          </p:cNvGrpSpPr>
          <p:nvPr/>
        </p:nvGrpSpPr>
        <p:grpSpPr bwMode="auto">
          <a:xfrm>
            <a:off x="108698" y="44168"/>
            <a:ext cx="8857502" cy="1411992"/>
            <a:chOff x="108698" y="44168"/>
            <a:chExt cx="8857502" cy="1411992"/>
          </a:xfrm>
        </p:grpSpPr>
        <p:sp>
          <p:nvSpPr>
            <p:cNvPr id="5" name="Line 2">
              <a:extLst>
                <a:ext uri="{FF2B5EF4-FFF2-40B4-BE49-F238E27FC236}">
                  <a16:creationId xmlns:a16="http://schemas.microsoft.com/office/drawing/2014/main" id="{F203772F-1DBF-48CC-816E-37CF291285A9}"/>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sp>
          <p:nvSpPr>
            <p:cNvPr id="6" name="Rectangle 4">
              <a:extLst>
                <a:ext uri="{FF2B5EF4-FFF2-40B4-BE49-F238E27FC236}">
                  <a16:creationId xmlns:a16="http://schemas.microsoft.com/office/drawing/2014/main" id="{C962C4B9-DBC3-4FB7-BC7F-36AB7980451F}"/>
                </a:ext>
              </a:extLst>
            </p:cNvPr>
            <p:cNvSpPr>
              <a:spLocks noChangeArrowheads="1"/>
            </p:cNvSpPr>
            <p:nvPr/>
          </p:nvSpPr>
          <p:spPr bwMode="auto">
            <a:xfrm>
              <a:off x="1181100" y="309563"/>
              <a:ext cx="6781800" cy="1146597"/>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p>
            <a:p>
              <a:pPr algn="ctr" eaLnBrk="1" hangingPunct="1">
                <a:lnSpc>
                  <a:spcPct val="80000"/>
                </a:lnSpc>
                <a:spcBef>
                  <a:spcPts val="1125"/>
                </a:spcBef>
                <a:buSzPct val="100000"/>
                <a:defRPr/>
              </a:pPr>
              <a:endParaRPr lang="uk-UA" altLang="uk-UA" b="1" dirty="0">
                <a:solidFill>
                  <a:srgbClr val="996600"/>
                </a:solidFill>
                <a:effectLst>
                  <a:outerShdw blurRad="38100" dist="38100" dir="2700000" algn="tl">
                    <a:srgbClr val="000000"/>
                  </a:outerShdw>
                </a:effectLst>
              </a:endParaRPr>
            </a:p>
          </p:txBody>
        </p:sp>
        <p:pic>
          <p:nvPicPr>
            <p:cNvPr id="7" name="Picture 5">
              <a:extLst>
                <a:ext uri="{FF2B5EF4-FFF2-40B4-BE49-F238E27FC236}">
                  <a16:creationId xmlns:a16="http://schemas.microsoft.com/office/drawing/2014/main" id="{1CB78BEA-D1A4-4644-B7F5-8912220CD6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Line 7">
              <a:extLst>
                <a:ext uri="{FF2B5EF4-FFF2-40B4-BE49-F238E27FC236}">
                  <a16:creationId xmlns:a16="http://schemas.microsoft.com/office/drawing/2014/main" id="{01C80711-1986-4D9B-9032-B48E95D5EB47}"/>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9" name="Picture 9">
              <a:extLst>
                <a:ext uri="{FF2B5EF4-FFF2-40B4-BE49-F238E27FC236}">
                  <a16:creationId xmlns:a16="http://schemas.microsoft.com/office/drawing/2014/main" id="{D2A2A899-0D10-4784-9109-EA15CBA1F5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98" y="4416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pic>
        <p:nvPicPr>
          <p:cNvPr id="10" name="Рисунок 9">
            <a:extLst>
              <a:ext uri="{FF2B5EF4-FFF2-40B4-BE49-F238E27FC236}">
                <a16:creationId xmlns:a16="http://schemas.microsoft.com/office/drawing/2014/main" id="{05F64918-963F-4B72-AA6E-ADA9A9FDA4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285" y="3143192"/>
            <a:ext cx="2720669" cy="2040502"/>
          </a:xfrm>
          <a:prstGeom prst="rect">
            <a:avLst/>
          </a:prstGeom>
        </p:spPr>
      </p:pic>
      <p:pic>
        <p:nvPicPr>
          <p:cNvPr id="20" name="Picture 18" descr="2">
            <a:extLst>
              <a:ext uri="{FF2B5EF4-FFF2-40B4-BE49-F238E27FC236}">
                <a16:creationId xmlns:a16="http://schemas.microsoft.com/office/drawing/2014/main" id="{3278C123-31AE-462A-B5BD-618AA5D038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9096" y="5101584"/>
            <a:ext cx="2960259"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2">
            <a:extLst>
              <a:ext uri="{FF2B5EF4-FFF2-40B4-BE49-F238E27FC236}">
                <a16:creationId xmlns:a16="http://schemas.microsoft.com/office/drawing/2014/main" id="{6F6029F7-BCF4-4C2E-8A02-4EA11B7136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b="7574"/>
          <a:stretch>
            <a:fillRect/>
          </a:stretch>
        </p:blipFill>
        <p:spPr bwMode="auto">
          <a:xfrm>
            <a:off x="6178445" y="3143191"/>
            <a:ext cx="2868871" cy="179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104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55A858-CE5C-4599-BF2C-D167A63FE765}"/>
              </a:ext>
            </a:extLst>
          </p:cNvPr>
          <p:cNvSpPr>
            <a:spLocks noGrp="1"/>
          </p:cNvSpPr>
          <p:nvPr>
            <p:ph type="title"/>
          </p:nvPr>
        </p:nvSpPr>
        <p:spPr>
          <a:xfrm>
            <a:off x="628650" y="141008"/>
            <a:ext cx="7886700" cy="1325563"/>
          </a:xfrm>
        </p:spPr>
        <p:txBody>
          <a:bodyPr>
            <a:normAutofit fontScale="90000"/>
          </a:bodyPr>
          <a:lstStyle/>
          <a:p>
            <a:pPr algn="ctr"/>
            <a:r>
              <a:rPr lang="uk-UA" sz="1800" b="1" dirty="0">
                <a:solidFill>
                  <a:prstClr val="black"/>
                </a:solidFill>
                <a:latin typeface="Times New Roman" panose="02020603050405020304" pitchFamily="18" charset="0"/>
                <a:cs typeface="Times New Roman" panose="02020603050405020304" pitchFamily="18" charset="0"/>
              </a:rPr>
              <a:t>КАБІНЕТ МІНІСТРІВ УКРАЇНИ ПОСТАНОВА</a:t>
            </a:r>
            <a:br>
              <a:rPr lang="uk-UA" sz="1800" b="1"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від 9 серпня 2017 р. </a:t>
            </a:r>
            <a:br>
              <a:rPr lang="uk-UA" sz="1800"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 </a:t>
            </a:r>
            <a:r>
              <a:rPr lang="uk-UA" sz="1800" b="1" dirty="0">
                <a:solidFill>
                  <a:prstClr val="black"/>
                </a:solidFill>
                <a:latin typeface="Times New Roman" panose="02020603050405020304" pitchFamily="18" charset="0"/>
                <a:cs typeface="Times New Roman" panose="02020603050405020304" pitchFamily="18" charset="0"/>
              </a:rPr>
              <a:t>626</a:t>
            </a:r>
            <a:br>
              <a:rPr lang="uk-UA" sz="1800" dirty="0">
                <a:solidFill>
                  <a:prstClr val="black"/>
                </a:solidFill>
                <a:latin typeface="Times New Roman" panose="02020603050405020304" pitchFamily="18" charset="0"/>
                <a:cs typeface="Times New Roman" panose="02020603050405020304" pitchFamily="18" charset="0"/>
              </a:rPr>
            </a:br>
            <a:r>
              <a:rPr lang="uk-UA" sz="2400" b="1" dirty="0">
                <a:solidFill>
                  <a:prstClr val="black"/>
                </a:solidFill>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endParaRPr lang="uk-UA" dirty="0"/>
          </a:p>
        </p:txBody>
      </p:sp>
      <p:sp>
        <p:nvSpPr>
          <p:cNvPr id="3" name="Объект 2">
            <a:extLst>
              <a:ext uri="{FF2B5EF4-FFF2-40B4-BE49-F238E27FC236}">
                <a16:creationId xmlns:a16="http://schemas.microsoft.com/office/drawing/2014/main" id="{2D2FCE58-B668-4824-A412-8A40C070A963}"/>
              </a:ext>
            </a:extLst>
          </p:cNvPr>
          <p:cNvSpPr>
            <a:spLocks noGrp="1"/>
          </p:cNvSpPr>
          <p:nvPr>
            <p:ph idx="1"/>
          </p:nvPr>
        </p:nvSpPr>
        <p:spPr>
          <a:xfrm>
            <a:off x="331304" y="1565648"/>
            <a:ext cx="8633402" cy="4866724"/>
          </a:xfrm>
        </p:spPr>
        <p:txBody>
          <a:bodyPr>
            <a:normAutofit fontScale="40000" lnSpcReduction="20000"/>
          </a:bodyPr>
          <a:lstStyle/>
          <a:p>
            <a:pPr algn="just"/>
            <a:r>
              <a:rPr lang="uk-UA" sz="4500" b="1" dirty="0">
                <a:latin typeface="Times New Roman" panose="02020603050405020304" pitchFamily="18" charset="0"/>
                <a:cs typeface="Times New Roman" panose="02020603050405020304" pitchFamily="18" charset="0"/>
              </a:rPr>
              <a:t>Плани основних заходів цивільного захисту на рік </a:t>
            </a:r>
            <a:r>
              <a:rPr lang="uk-UA" sz="4500" dirty="0">
                <a:latin typeface="Times New Roman" panose="02020603050405020304" pitchFamily="18" charset="0"/>
                <a:cs typeface="Times New Roman" panose="02020603050405020304" pitchFamily="18" charset="0"/>
              </a:rPr>
              <a:t>розробляються щороку на наступний рік і мають за мету організацію та </a:t>
            </a:r>
            <a:r>
              <a:rPr lang="uk-UA" sz="4500" dirty="0">
                <a:solidFill>
                  <a:srgbClr val="FF0000"/>
                </a:solidFill>
                <a:latin typeface="Times New Roman" panose="02020603050405020304" pitchFamily="18" charset="0"/>
                <a:cs typeface="Times New Roman" panose="02020603050405020304" pitchFamily="18" charset="0"/>
              </a:rPr>
              <a:t>здійснення заходів, спрямованих на забезпечення готовності органів управління, сил та засобів ЦЗ ЄДСЦЗ</a:t>
            </a:r>
            <a:r>
              <a:rPr lang="uk-UA" sz="4500" dirty="0">
                <a:latin typeface="Times New Roman" panose="02020603050405020304" pitchFamily="18" charset="0"/>
                <a:cs typeface="Times New Roman" panose="02020603050405020304" pitchFamily="18" charset="0"/>
              </a:rPr>
              <a:t>, її функціональних і територіальних підсистем до виконання завдань за призначенням, підготовку керівного складу і фахівців органів виконавчої влади, органів місцевого самоврядування, діяльність яких пов’язана з організацією і здійсненням заходів ЦЗ, навчання населення діям у разі виникнення НС, а також здійснення контролю за станом впровадження заходів ЦЗ на державному, регіональному та місцевому рівні.</a:t>
            </a:r>
          </a:p>
          <a:p>
            <a:pPr algn="just"/>
            <a:r>
              <a:rPr lang="uk-UA" sz="4500" b="1" dirty="0">
                <a:latin typeface="Times New Roman" panose="02020603050405020304" pitchFamily="18" charset="0"/>
                <a:cs typeface="Times New Roman" panose="02020603050405020304" pitchFamily="18" charset="0"/>
              </a:rPr>
              <a:t>План основних заходів цивільного захисту територіальної підсистеми ЄДСЦЗ</a:t>
            </a:r>
            <a:r>
              <a:rPr lang="uk-UA" sz="4500" dirty="0">
                <a:latin typeface="Times New Roman" panose="02020603050405020304" pitchFamily="18" charset="0"/>
                <a:cs typeface="Times New Roman" panose="02020603050405020304" pitchFamily="18" charset="0"/>
              </a:rPr>
              <a:t> на рік розробляється та затверджується Радою міністрів Автономної Республіки Крим, </a:t>
            </a:r>
            <a:r>
              <a:rPr lang="uk-UA" sz="4500" b="1" dirty="0">
                <a:latin typeface="Times New Roman" panose="02020603050405020304" pitchFamily="18" charset="0"/>
                <a:cs typeface="Times New Roman" panose="02020603050405020304" pitchFamily="18" charset="0"/>
              </a:rPr>
              <a:t>обласною</a:t>
            </a:r>
            <a:r>
              <a:rPr lang="uk-UA" sz="4500" dirty="0">
                <a:latin typeface="Times New Roman" panose="02020603050405020304" pitchFamily="18" charset="0"/>
                <a:cs typeface="Times New Roman" panose="02020603050405020304" pitchFamily="18" charset="0"/>
              </a:rPr>
              <a:t>, Київською та Севастопольською міською </a:t>
            </a:r>
            <a:r>
              <a:rPr lang="uk-UA" sz="4500" b="1" dirty="0">
                <a:latin typeface="Times New Roman" panose="02020603050405020304" pitchFamily="18" charset="0"/>
                <a:cs typeface="Times New Roman" panose="02020603050405020304" pitchFamily="18" charset="0"/>
              </a:rPr>
              <a:t>держадміністрацією</a:t>
            </a:r>
            <a:r>
              <a:rPr lang="uk-UA" sz="4500" dirty="0">
                <a:latin typeface="Times New Roman" panose="02020603050405020304" pitchFamily="18" charset="0"/>
                <a:cs typeface="Times New Roman" panose="02020603050405020304" pitchFamily="18" charset="0"/>
              </a:rPr>
              <a:t>, що утворила відповідну територіальну підсистему.</a:t>
            </a:r>
          </a:p>
          <a:p>
            <a:pPr algn="just"/>
            <a:r>
              <a:rPr lang="uk-UA" sz="4500" b="1" dirty="0">
                <a:latin typeface="Times New Roman" panose="02020603050405020304" pitchFamily="18" charset="0"/>
                <a:cs typeface="Times New Roman" panose="02020603050405020304" pitchFamily="18" charset="0"/>
              </a:rPr>
              <a:t>План основних заходів цивільного захисту ланки територіальної підсистеми ЄДСЦЗ</a:t>
            </a:r>
            <a:r>
              <a:rPr lang="uk-UA" sz="4500" dirty="0">
                <a:latin typeface="Times New Roman" panose="02020603050405020304" pitchFamily="18" charset="0"/>
                <a:cs typeface="Times New Roman" panose="02020603050405020304" pitchFamily="18" charset="0"/>
              </a:rPr>
              <a:t> на рік розробляється та затверджується виконавчим органом </a:t>
            </a:r>
            <a:r>
              <a:rPr lang="uk-UA" sz="4500" b="1" dirty="0">
                <a:latin typeface="Times New Roman" panose="02020603050405020304" pitchFamily="18" charset="0"/>
                <a:cs typeface="Times New Roman" panose="02020603050405020304" pitchFamily="18" charset="0"/>
              </a:rPr>
              <a:t>міської ради</a:t>
            </a:r>
            <a:r>
              <a:rPr lang="uk-UA" sz="4500" dirty="0">
                <a:latin typeface="Times New Roman" panose="02020603050405020304" pitchFamily="18" charset="0"/>
                <a:cs typeface="Times New Roman" panose="02020603050405020304" pitchFamily="18" charset="0"/>
              </a:rPr>
              <a:t>, </a:t>
            </a:r>
            <a:r>
              <a:rPr lang="uk-UA" sz="4500" b="1" dirty="0">
                <a:latin typeface="Times New Roman" panose="02020603050405020304" pitchFamily="18" charset="0"/>
                <a:cs typeface="Times New Roman" panose="02020603050405020304" pitchFamily="18" charset="0"/>
              </a:rPr>
              <a:t>районною</a:t>
            </a:r>
            <a:r>
              <a:rPr lang="uk-UA" sz="4500" dirty="0">
                <a:latin typeface="Times New Roman" panose="02020603050405020304" pitchFamily="18" charset="0"/>
                <a:cs typeface="Times New Roman" panose="02020603050405020304" pitchFamily="18" charset="0"/>
              </a:rPr>
              <a:t>, районною у мм. Києві та Севастополі </a:t>
            </a:r>
            <a:r>
              <a:rPr lang="uk-UA" sz="4500" b="1" dirty="0">
                <a:latin typeface="Times New Roman" panose="02020603050405020304" pitchFamily="18" charset="0"/>
                <a:cs typeface="Times New Roman" panose="02020603050405020304" pitchFamily="18" charset="0"/>
              </a:rPr>
              <a:t>держадміністрацією</a:t>
            </a:r>
            <a:r>
              <a:rPr lang="uk-UA" sz="4500" dirty="0">
                <a:latin typeface="Times New Roman" panose="02020603050405020304" pitchFamily="18" charset="0"/>
                <a:cs typeface="Times New Roman" panose="02020603050405020304" pitchFamily="18" charset="0"/>
              </a:rPr>
              <a:t>, що утворила відповідну ланку територіальної підсистеми.</a:t>
            </a:r>
          </a:p>
          <a:p>
            <a:pPr algn="just"/>
            <a:r>
              <a:rPr lang="uk-UA" sz="4500" b="1" dirty="0">
                <a:latin typeface="Times New Roman" panose="02020603050405020304" pitchFamily="18" charset="0"/>
                <a:cs typeface="Times New Roman" panose="02020603050405020304" pitchFamily="18" charset="0"/>
              </a:rPr>
              <a:t>Плани основних заходів цивільного захисту функціональних та територіальних підсистем</a:t>
            </a:r>
            <a:r>
              <a:rPr lang="uk-UA" sz="4500" dirty="0">
                <a:latin typeface="Times New Roman" panose="02020603050405020304" pitchFamily="18" charset="0"/>
                <a:cs typeface="Times New Roman" panose="02020603050405020304" pitchFamily="18" charset="0"/>
              </a:rPr>
              <a:t> ЄДСЦЗ та їх ланок на рік </a:t>
            </a:r>
            <a:r>
              <a:rPr lang="uk-UA" sz="4500" b="1" dirty="0">
                <a:solidFill>
                  <a:srgbClr val="FF0000"/>
                </a:solidFill>
                <a:latin typeface="Times New Roman" panose="02020603050405020304" pitchFamily="18" charset="0"/>
                <a:cs typeface="Times New Roman" panose="02020603050405020304" pitchFamily="18" charset="0"/>
              </a:rPr>
              <a:t>розробляються у місячний строк </a:t>
            </a:r>
            <a:r>
              <a:rPr lang="uk-UA" sz="4500" dirty="0">
                <a:solidFill>
                  <a:srgbClr val="FF0000"/>
                </a:solidFill>
                <a:latin typeface="Times New Roman" panose="02020603050405020304" pitchFamily="18" charset="0"/>
                <a:cs typeface="Times New Roman" panose="02020603050405020304" pitchFamily="18" charset="0"/>
              </a:rPr>
              <a:t>після затвердження плану основних заходів цивільного захисту України </a:t>
            </a:r>
            <a:r>
              <a:rPr lang="uk-UA" sz="4500" dirty="0">
                <a:latin typeface="Times New Roman" panose="02020603050405020304" pitchFamily="18" charset="0"/>
                <a:cs typeface="Times New Roman" panose="02020603050405020304" pitchFamily="18" charset="0"/>
              </a:rPr>
              <a:t>на рік та повинні враховувати заходи, які містяться у зазначеному плані, а також строки їх виконання.</a:t>
            </a:r>
          </a:p>
          <a:p>
            <a:endParaRPr lang="uk-UA" dirty="0"/>
          </a:p>
        </p:txBody>
      </p:sp>
    </p:spTree>
    <p:extLst>
      <p:ext uri="{BB962C8B-B14F-4D97-AF65-F5344CB8AC3E}">
        <p14:creationId xmlns:p14="http://schemas.microsoft.com/office/powerpoint/2010/main" val="1528749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1E7C91-8F99-4F9D-AD26-38985766FBFB}"/>
              </a:ext>
            </a:extLst>
          </p:cNvPr>
          <p:cNvSpPr>
            <a:spLocks noGrp="1"/>
          </p:cNvSpPr>
          <p:nvPr>
            <p:ph type="title"/>
          </p:nvPr>
        </p:nvSpPr>
        <p:spPr/>
        <p:txBody>
          <a:bodyPr/>
          <a:lstStyle/>
          <a:p>
            <a:pPr algn="ctr"/>
            <a:r>
              <a:rPr lang="uk-UA" sz="1400" b="1" dirty="0">
                <a:solidFill>
                  <a:prstClr val="black"/>
                </a:solidFill>
                <a:latin typeface="Times New Roman" panose="02020603050405020304" pitchFamily="18" charset="0"/>
                <a:cs typeface="Times New Roman" panose="02020603050405020304" pitchFamily="18" charset="0"/>
              </a:rPr>
              <a:t>КАБІНЕТ МІНІСТРІВ УКРАЇНИ ПОСТАНОВА</a:t>
            </a:r>
            <a:br>
              <a:rPr lang="uk-UA" sz="1400" b="1" dirty="0">
                <a:solidFill>
                  <a:prstClr val="black"/>
                </a:solidFill>
                <a:latin typeface="Times New Roman" panose="02020603050405020304" pitchFamily="18" charset="0"/>
                <a:cs typeface="Times New Roman" panose="02020603050405020304" pitchFamily="18" charset="0"/>
              </a:rPr>
            </a:br>
            <a:r>
              <a:rPr lang="uk-UA" sz="1400" dirty="0">
                <a:solidFill>
                  <a:prstClr val="black"/>
                </a:solidFill>
                <a:latin typeface="Times New Roman" panose="02020603050405020304" pitchFamily="18" charset="0"/>
                <a:cs typeface="Times New Roman" panose="02020603050405020304" pitchFamily="18" charset="0"/>
              </a:rPr>
              <a:t>від 9 серпня 2017 р. </a:t>
            </a:r>
            <a:br>
              <a:rPr lang="uk-UA" sz="1400" dirty="0">
                <a:solidFill>
                  <a:prstClr val="black"/>
                </a:solidFill>
                <a:latin typeface="Times New Roman" panose="02020603050405020304" pitchFamily="18" charset="0"/>
                <a:cs typeface="Times New Roman" panose="02020603050405020304" pitchFamily="18" charset="0"/>
              </a:rPr>
            </a:br>
            <a:r>
              <a:rPr lang="uk-UA" sz="1600" dirty="0">
                <a:solidFill>
                  <a:prstClr val="black"/>
                </a:solidFill>
                <a:latin typeface="Times New Roman" panose="02020603050405020304" pitchFamily="18" charset="0"/>
                <a:cs typeface="Times New Roman" panose="02020603050405020304" pitchFamily="18" charset="0"/>
              </a:rPr>
              <a:t>№ </a:t>
            </a:r>
            <a:r>
              <a:rPr lang="uk-UA" sz="1600" b="1" dirty="0">
                <a:solidFill>
                  <a:prstClr val="black"/>
                </a:solidFill>
                <a:latin typeface="Times New Roman" panose="02020603050405020304" pitchFamily="18" charset="0"/>
                <a:cs typeface="Times New Roman" panose="02020603050405020304" pitchFamily="18" charset="0"/>
              </a:rPr>
              <a:t>626</a:t>
            </a:r>
            <a:br>
              <a:rPr lang="uk-UA" sz="1400" dirty="0">
                <a:solidFill>
                  <a:prstClr val="black"/>
                </a:solidFill>
                <a:latin typeface="Times New Roman" panose="02020603050405020304" pitchFamily="18" charset="0"/>
                <a:cs typeface="Times New Roman" panose="02020603050405020304" pitchFamily="18" charset="0"/>
              </a:rPr>
            </a:br>
            <a:r>
              <a:rPr lang="uk-UA" sz="2200" b="1" dirty="0">
                <a:solidFill>
                  <a:prstClr val="black"/>
                </a:solidFill>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endParaRPr lang="uk-UA" dirty="0"/>
          </a:p>
        </p:txBody>
      </p:sp>
      <p:sp>
        <p:nvSpPr>
          <p:cNvPr id="3" name="Объект 2">
            <a:extLst>
              <a:ext uri="{FF2B5EF4-FFF2-40B4-BE49-F238E27FC236}">
                <a16:creationId xmlns:a16="http://schemas.microsoft.com/office/drawing/2014/main" id="{AF22B0AA-D4B4-4784-9553-B6E5A8B62D40}"/>
              </a:ext>
            </a:extLst>
          </p:cNvPr>
          <p:cNvSpPr>
            <a:spLocks noGrp="1"/>
          </p:cNvSpPr>
          <p:nvPr>
            <p:ph idx="1"/>
          </p:nvPr>
        </p:nvSpPr>
        <p:spPr>
          <a:xfrm>
            <a:off x="286871" y="1825625"/>
            <a:ext cx="8543364" cy="4351338"/>
          </a:xfrm>
        </p:spPr>
        <p:txBody>
          <a:bodyPr>
            <a:normAutofit fontScale="70000" lnSpcReduction="20000"/>
          </a:bodyPr>
          <a:lstStyle/>
          <a:p>
            <a:pPr algn="just"/>
            <a:r>
              <a:rPr lang="uk-UA" b="1" dirty="0">
                <a:latin typeface="Times New Roman" panose="02020603050405020304" pitchFamily="18" charset="0"/>
                <a:cs typeface="Times New Roman" panose="02020603050405020304" pitchFamily="18" charset="0"/>
              </a:rPr>
              <a:t>План проведення цільової мобілізації для ліквідації наслідків надзвичайних ситуацій державного рівня у мирний час: </a:t>
            </a:r>
            <a:r>
              <a:rPr lang="uk-UA" dirty="0">
                <a:solidFill>
                  <a:srgbClr val="FF0000"/>
                </a:solidFill>
                <a:latin typeface="Times New Roman" panose="02020603050405020304" pitchFamily="18" charset="0"/>
                <a:cs typeface="Times New Roman" panose="02020603050405020304" pitchFamily="18" charset="0"/>
              </a:rPr>
              <a:t>розробляється на випадок аварії на </a:t>
            </a:r>
            <a:r>
              <a:rPr lang="uk-UA" dirty="0">
                <a:latin typeface="Times New Roman" panose="02020603050405020304" pitchFamily="18" charset="0"/>
                <a:cs typeface="Times New Roman" panose="02020603050405020304" pitchFamily="18" charset="0"/>
              </a:rPr>
              <a:t>атомних електростанціях з викидом радіоактивних речовин за межі санітарно-захисної зони таких об’єктів, катастрофічного затоплення місцевості внаслідок руйнування гідротехнічних споруд Дніпровського та Дністровського каскадів, великомасштабних руйнувань унаслідок землетрусу, а також аварії на магістральних </a:t>
            </a:r>
            <a:r>
              <a:rPr lang="uk-UA" dirty="0" err="1">
                <a:latin typeface="Times New Roman" panose="02020603050405020304" pitchFamily="18" charset="0"/>
                <a:cs typeface="Times New Roman" panose="02020603050405020304" pitchFamily="18" charset="0"/>
              </a:rPr>
              <a:t>аміако</a:t>
            </a:r>
            <a:r>
              <a:rPr lang="uk-UA" dirty="0">
                <a:latin typeface="Times New Roman" panose="02020603050405020304" pitchFamily="18" charset="0"/>
                <a:cs typeface="Times New Roman" panose="02020603050405020304" pitchFamily="18" charset="0"/>
              </a:rPr>
              <a:t>-, нафто- та газопроводах;</a:t>
            </a:r>
          </a:p>
          <a:p>
            <a:pPr marL="179388" indent="0" algn="just">
              <a:buNone/>
            </a:pPr>
            <a:r>
              <a:rPr lang="uk-UA" dirty="0">
                <a:latin typeface="Times New Roman" panose="02020603050405020304" pitchFamily="18" charset="0"/>
                <a:cs typeface="Times New Roman" panose="02020603050405020304" pitchFamily="18" charset="0"/>
              </a:rPr>
              <a:t>включає організаційні і практичні заходи щодо порядку </a:t>
            </a:r>
            <a:r>
              <a:rPr lang="uk-UA" b="1" dirty="0">
                <a:latin typeface="Times New Roman" panose="02020603050405020304" pitchFamily="18" charset="0"/>
                <a:cs typeface="Times New Roman" panose="02020603050405020304" pitchFamily="18" charset="0"/>
              </a:rPr>
              <a:t>розгортання органів управління та сил </a:t>
            </a:r>
            <a:r>
              <a:rPr lang="uk-UA" dirty="0">
                <a:latin typeface="Times New Roman" panose="02020603050405020304" pitchFamily="18" charset="0"/>
                <a:cs typeface="Times New Roman" panose="02020603050405020304" pitchFamily="18" charset="0"/>
              </a:rPr>
              <a:t>єдиної державної системи цивільного захисту у разі проведення такої мобілізації, </a:t>
            </a:r>
            <a:r>
              <a:rPr lang="uk-UA" b="1" dirty="0">
                <a:latin typeface="Times New Roman" panose="02020603050405020304" pitchFamily="18" charset="0"/>
                <a:cs typeface="Times New Roman" panose="02020603050405020304" pitchFamily="18" charset="0"/>
              </a:rPr>
              <a:t>строки їх виконання</a:t>
            </a:r>
            <a:r>
              <a:rPr lang="uk-UA" dirty="0">
                <a:latin typeface="Times New Roman" panose="02020603050405020304" pitchFamily="18" charset="0"/>
                <a:cs typeface="Times New Roman" panose="02020603050405020304" pitchFamily="18" charset="0"/>
              </a:rPr>
              <a:t>, необхідні для цього </a:t>
            </a:r>
            <a:r>
              <a:rPr lang="uk-UA" b="1" dirty="0">
                <a:latin typeface="Times New Roman" panose="02020603050405020304" pitchFamily="18" charset="0"/>
                <a:cs typeface="Times New Roman" panose="02020603050405020304" pitchFamily="18" charset="0"/>
              </a:rPr>
              <a:t>людські, фінансові, матеріальні та інші ресурси</a:t>
            </a:r>
            <a:r>
              <a:rPr lang="uk-UA" dirty="0">
                <a:latin typeface="Times New Roman" panose="02020603050405020304" pitchFamily="18" charset="0"/>
                <a:cs typeface="Times New Roman" panose="02020603050405020304" pitchFamily="18" charset="0"/>
              </a:rPr>
              <a:t>, а також виконавців.</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just">
              <a:buNone/>
            </a:pPr>
            <a:r>
              <a:rPr lang="uk-UA" dirty="0">
                <a:latin typeface="Times New Roman" panose="02020603050405020304" pitchFamily="18" charset="0"/>
                <a:cs typeface="Times New Roman" panose="02020603050405020304" pitchFamily="18" charset="0"/>
              </a:rPr>
              <a:t>В органах виконавчої влади (суб’єктах господарювання) заходи щодо проведення цільової мобілізації для ліквідації наслідків надзвичайних ситуацій державного рівня у мирний час відображаються в їх мобілізаційних планах окремим додатком.</a:t>
            </a:r>
          </a:p>
        </p:txBody>
      </p:sp>
    </p:spTree>
    <p:extLst>
      <p:ext uri="{BB962C8B-B14F-4D97-AF65-F5344CB8AC3E}">
        <p14:creationId xmlns:p14="http://schemas.microsoft.com/office/powerpoint/2010/main" val="14123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1B3670-91E6-4082-BB7A-913106A5DC4B}"/>
              </a:ext>
            </a:extLst>
          </p:cNvPr>
          <p:cNvSpPr>
            <a:spLocks noGrp="1"/>
          </p:cNvSpPr>
          <p:nvPr>
            <p:ph type="title"/>
          </p:nvPr>
        </p:nvSpPr>
        <p:spPr>
          <a:xfrm>
            <a:off x="628650" y="257549"/>
            <a:ext cx="7886700" cy="1325563"/>
          </a:xfrm>
        </p:spPr>
        <p:txBody>
          <a:bodyPr>
            <a:normAutofit fontScale="90000"/>
          </a:bodyPr>
          <a:lstStyle/>
          <a:p>
            <a:pPr algn="ctr"/>
            <a:r>
              <a:rPr lang="uk-UA" sz="1800" b="1" dirty="0">
                <a:solidFill>
                  <a:prstClr val="black"/>
                </a:solidFill>
                <a:latin typeface="Times New Roman" panose="02020603050405020304" pitchFamily="18" charset="0"/>
                <a:cs typeface="Times New Roman" panose="02020603050405020304" pitchFamily="18" charset="0"/>
              </a:rPr>
              <a:t>ПОСТАНОВА КАБІНЕТУ МІНІСТРІВ УКРАЇНИ</a:t>
            </a:r>
            <a:br>
              <a:rPr lang="uk-UA" sz="1800" b="1"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від 9 серпня 2017 р. </a:t>
            </a:r>
            <a:br>
              <a:rPr lang="uk-UA" sz="1800"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 </a:t>
            </a:r>
            <a:r>
              <a:rPr lang="uk-UA" sz="1800" b="1" dirty="0">
                <a:solidFill>
                  <a:prstClr val="black"/>
                </a:solidFill>
                <a:latin typeface="Times New Roman" panose="02020603050405020304" pitchFamily="18" charset="0"/>
                <a:cs typeface="Times New Roman" panose="02020603050405020304" pitchFamily="18" charset="0"/>
              </a:rPr>
              <a:t>626</a:t>
            </a:r>
            <a:br>
              <a:rPr lang="uk-UA" sz="1800" dirty="0">
                <a:solidFill>
                  <a:prstClr val="black"/>
                </a:solidFill>
                <a:latin typeface="Times New Roman" panose="02020603050405020304" pitchFamily="18" charset="0"/>
                <a:cs typeface="Times New Roman" panose="02020603050405020304" pitchFamily="18" charset="0"/>
              </a:rPr>
            </a:br>
            <a:r>
              <a:rPr lang="uk-UA" sz="2200" b="1" dirty="0">
                <a:solidFill>
                  <a:prstClr val="black"/>
                </a:solidFill>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endParaRPr lang="uk-UA" dirty="0"/>
          </a:p>
        </p:txBody>
      </p:sp>
      <p:sp>
        <p:nvSpPr>
          <p:cNvPr id="3" name="Объект 2">
            <a:extLst>
              <a:ext uri="{FF2B5EF4-FFF2-40B4-BE49-F238E27FC236}">
                <a16:creationId xmlns:a16="http://schemas.microsoft.com/office/drawing/2014/main" id="{A17E6C68-0916-4C76-81D1-903BFAAFFD3B}"/>
              </a:ext>
            </a:extLst>
          </p:cNvPr>
          <p:cNvSpPr>
            <a:spLocks noGrp="1"/>
          </p:cNvSpPr>
          <p:nvPr>
            <p:ph idx="1"/>
          </p:nvPr>
        </p:nvSpPr>
        <p:spPr>
          <a:xfrm>
            <a:off x="628650" y="2488234"/>
            <a:ext cx="7886700" cy="3210201"/>
          </a:xfrm>
        </p:spPr>
        <p:txBody>
          <a:bodyPr/>
          <a:lstStyle/>
          <a:p>
            <a:pPr algn="just"/>
            <a:r>
              <a:rPr lang="uk-UA" dirty="0"/>
              <a:t>Плани діяльності ЄДСЦЗ (крім планів основних заходів цивільного захисту на рік) </a:t>
            </a:r>
            <a:r>
              <a:rPr lang="uk-UA" dirty="0" err="1">
                <a:solidFill>
                  <a:srgbClr val="FF0000"/>
                </a:solidFill>
              </a:rPr>
              <a:t>уточнюються</a:t>
            </a:r>
            <a:r>
              <a:rPr lang="uk-UA" dirty="0"/>
              <a:t> у разі </a:t>
            </a:r>
            <a:r>
              <a:rPr lang="uk-UA" u="sng" dirty="0"/>
              <a:t>переведення ЄДСЦЗ або її складових у вищі ступені готовності, оголошення мобілізації чи введення воєнного стану </a:t>
            </a:r>
            <a:r>
              <a:rPr lang="uk-UA" dirty="0"/>
              <a:t>в Україні або в окремих її місцевостях, але </a:t>
            </a:r>
            <a:r>
              <a:rPr lang="uk-UA" b="1" dirty="0"/>
              <a:t>не рідше ніж один раз на рік до 31 березня станом на 1 січня поточного року</a:t>
            </a:r>
          </a:p>
        </p:txBody>
      </p:sp>
    </p:spTree>
    <p:extLst>
      <p:ext uri="{BB962C8B-B14F-4D97-AF65-F5344CB8AC3E}">
        <p14:creationId xmlns:p14="http://schemas.microsoft.com/office/powerpoint/2010/main" val="4124289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Объект 9">
            <a:extLst>
              <a:ext uri="{FF2B5EF4-FFF2-40B4-BE49-F238E27FC236}">
                <a16:creationId xmlns:a16="http://schemas.microsoft.com/office/drawing/2014/main" id="{9EB1A208-66A5-4475-951E-B9E131A86D2F}"/>
              </a:ext>
            </a:extLst>
          </p:cNvPr>
          <p:cNvPicPr>
            <a:picLocks noGrp="1" noChangeAspect="1"/>
          </p:cNvPicPr>
          <p:nvPr>
            <p:ph idx="1"/>
          </p:nvPr>
        </p:nvPicPr>
        <p:blipFill>
          <a:blip r:embed="rId2"/>
          <a:stretch>
            <a:fillRect/>
          </a:stretch>
        </p:blipFill>
        <p:spPr>
          <a:xfrm>
            <a:off x="359764" y="1353855"/>
            <a:ext cx="8518852" cy="4815626"/>
          </a:xfrm>
          <a:prstGeom prst="rect">
            <a:avLst/>
          </a:prstGeom>
        </p:spPr>
      </p:pic>
      <p:grpSp>
        <p:nvGrpSpPr>
          <p:cNvPr id="4" name="Группа 3">
            <a:extLst>
              <a:ext uri="{FF2B5EF4-FFF2-40B4-BE49-F238E27FC236}">
                <a16:creationId xmlns:a16="http://schemas.microsoft.com/office/drawing/2014/main" id="{C3AD2091-2E2F-491F-A306-7E28A8EFE780}"/>
              </a:ext>
            </a:extLst>
          </p:cNvPr>
          <p:cNvGrpSpPr>
            <a:grpSpLocks/>
          </p:cNvGrpSpPr>
          <p:nvPr/>
        </p:nvGrpSpPr>
        <p:grpSpPr bwMode="auto">
          <a:xfrm>
            <a:off x="99734" y="44168"/>
            <a:ext cx="8866466" cy="1159157"/>
            <a:chOff x="99734" y="44168"/>
            <a:chExt cx="8866466" cy="1159157"/>
          </a:xfrm>
        </p:grpSpPr>
        <p:sp>
          <p:nvSpPr>
            <p:cNvPr id="5" name="Line 2">
              <a:extLst>
                <a:ext uri="{FF2B5EF4-FFF2-40B4-BE49-F238E27FC236}">
                  <a16:creationId xmlns:a16="http://schemas.microsoft.com/office/drawing/2014/main" id="{703C4CFB-EE31-49D6-A287-B772EE3F41E9}"/>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sp>
          <p:nvSpPr>
            <p:cNvPr id="6" name="Rectangle 4">
              <a:extLst>
                <a:ext uri="{FF2B5EF4-FFF2-40B4-BE49-F238E27FC236}">
                  <a16:creationId xmlns:a16="http://schemas.microsoft.com/office/drawing/2014/main" id="{04458879-DF74-43A0-8A17-CCC0DB79F2DF}"/>
                </a:ext>
              </a:extLst>
            </p:cNvPr>
            <p:cNvSpPr>
              <a:spLocks noChangeArrowheads="1"/>
            </p:cNvSpPr>
            <p:nvPr/>
          </p:nvSpPr>
          <p:spPr bwMode="auto">
            <a:xfrm>
              <a:off x="1181100" y="309563"/>
              <a:ext cx="6781800" cy="893762"/>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b="1" dirty="0">
                  <a:solidFill>
                    <a:srgbClr val="996600"/>
                  </a:solidFill>
                  <a:effectLst>
                    <a:outerShdw blurRad="38100" dist="38100" dir="2700000" algn="tl">
                      <a:srgbClr val="000000"/>
                    </a:outerShdw>
                  </a:effectLst>
                </a:rPr>
                <a:t>Державна служба України </a:t>
              </a:r>
              <a:br>
                <a:rPr lang="uk-UA" altLang="uk-UA" b="1" dirty="0">
                  <a:solidFill>
                    <a:srgbClr val="996600"/>
                  </a:solidFill>
                  <a:effectLst>
                    <a:outerShdw blurRad="38100" dist="38100" dir="2700000" algn="tl">
                      <a:srgbClr val="000000"/>
                    </a:outerShdw>
                  </a:effectLst>
                </a:rPr>
              </a:br>
              <a:r>
                <a:rPr lang="uk-UA" altLang="uk-UA" b="1" dirty="0">
                  <a:solidFill>
                    <a:srgbClr val="996600"/>
                  </a:solidFill>
                  <a:effectLst>
                    <a:outerShdw blurRad="38100" dist="38100" dir="2700000" algn="tl">
                      <a:srgbClr val="000000"/>
                    </a:outerShdw>
                  </a:effectLst>
                </a:rPr>
                <a:t>з надзвичайних ситуацій</a:t>
              </a:r>
            </a:p>
            <a:p>
              <a:pPr algn="ctr" eaLnBrk="1" hangingPunct="1">
                <a:lnSpc>
                  <a:spcPct val="80000"/>
                </a:lnSpc>
                <a:spcBef>
                  <a:spcPts val="1125"/>
                </a:spcBef>
                <a:buSzPct val="100000"/>
                <a:defRPr/>
              </a:pPr>
              <a:endParaRPr lang="uk-UA" altLang="uk-UA" b="1" dirty="0">
                <a:solidFill>
                  <a:srgbClr val="996600"/>
                </a:solidFill>
                <a:effectLst>
                  <a:outerShdw blurRad="38100" dist="38100" dir="2700000" algn="tl">
                    <a:srgbClr val="000000"/>
                  </a:outerShdw>
                </a:effectLst>
              </a:endParaRPr>
            </a:p>
          </p:txBody>
        </p:sp>
        <p:pic>
          <p:nvPicPr>
            <p:cNvPr id="7" name="Picture 5">
              <a:extLst>
                <a:ext uri="{FF2B5EF4-FFF2-40B4-BE49-F238E27FC236}">
                  <a16:creationId xmlns:a16="http://schemas.microsoft.com/office/drawing/2014/main" id="{485F62AF-A18C-493D-977D-34A34A4148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Line 7">
              <a:extLst>
                <a:ext uri="{FF2B5EF4-FFF2-40B4-BE49-F238E27FC236}">
                  <a16:creationId xmlns:a16="http://schemas.microsoft.com/office/drawing/2014/main" id="{308F67A2-7623-4010-9823-429A1D3EF68F}"/>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9" name="Picture 9">
              <a:extLst>
                <a:ext uri="{FF2B5EF4-FFF2-40B4-BE49-F238E27FC236}">
                  <a16:creationId xmlns:a16="http://schemas.microsoft.com/office/drawing/2014/main" id="{C142686C-9AB3-41BA-BFAF-3AEF2E8D55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734" y="4416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Tree>
    <p:extLst>
      <p:ext uri="{BB962C8B-B14F-4D97-AF65-F5344CB8AC3E}">
        <p14:creationId xmlns:p14="http://schemas.microsoft.com/office/powerpoint/2010/main" val="3058442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42">
            <a:extLst>
              <a:ext uri="{FF2B5EF4-FFF2-40B4-BE49-F238E27FC236}">
                <a16:creationId xmlns:a16="http://schemas.microsoft.com/office/drawing/2014/main" id="{1A1647E8-47CB-46E4-A090-ACEAAFB86714}"/>
              </a:ext>
            </a:extLst>
          </p:cNvPr>
          <p:cNvSpPr>
            <a:spLocks noChangeArrowheads="1"/>
          </p:cNvSpPr>
          <p:nvPr/>
        </p:nvSpPr>
        <p:spPr bwMode="auto">
          <a:xfrm>
            <a:off x="395288" y="49213"/>
            <a:ext cx="8569325" cy="858837"/>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a:latin typeface="Times New Roman" panose="02020603050405020304" pitchFamily="18" charset="0"/>
                <a:cs typeface="Times New Roman" panose="02020603050405020304" pitchFamily="18" charset="0"/>
              </a:rPr>
              <a:t> </a:t>
            </a:r>
            <a:r>
              <a:rPr lang="uk-UA" altLang="uk-UA" sz="2400" b="1">
                <a:solidFill>
                  <a:srgbClr val="FFFF99"/>
                </a:solidFill>
                <a:latin typeface="Times New Roman" panose="02020603050405020304" pitchFamily="18" charset="0"/>
                <a:cs typeface="Times New Roman" panose="02020603050405020304" pitchFamily="18" charset="0"/>
              </a:rPr>
              <a:t>Документи щодо планування заходів </a:t>
            </a:r>
          </a:p>
          <a:p>
            <a:pPr algn="ctr" eaLnBrk="1" hangingPunct="1">
              <a:spcBef>
                <a:spcPct val="0"/>
              </a:spcBef>
              <a:buClrTx/>
              <a:buFontTx/>
              <a:buNone/>
            </a:pPr>
            <a:r>
              <a:rPr lang="uk-UA" altLang="uk-UA" sz="2400" b="1">
                <a:solidFill>
                  <a:srgbClr val="FFFF99"/>
                </a:solidFill>
                <a:latin typeface="Times New Roman" panose="02020603050405020304" pitchFamily="18" charset="0"/>
                <a:cs typeface="Times New Roman" panose="02020603050405020304" pitchFamily="18" charset="0"/>
              </a:rPr>
              <a:t>з питань цивільного захисту</a:t>
            </a:r>
            <a:endParaRPr lang="ru-RU" altLang="uk-UA" sz="2400" b="1">
              <a:solidFill>
                <a:srgbClr val="FFFF00"/>
              </a:solidFill>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0F4B4400-2B45-4B9A-BD12-AA7DF031B91D}"/>
              </a:ext>
            </a:extLst>
          </p:cNvPr>
          <p:cNvGraphicFramePr>
            <a:graphicFrameLocks noGrp="1"/>
          </p:cNvGraphicFramePr>
          <p:nvPr>
            <p:extLst>
              <p:ext uri="{D42A27DB-BD31-4B8C-83A1-F6EECF244321}">
                <p14:modId xmlns:p14="http://schemas.microsoft.com/office/powerpoint/2010/main" val="2748694778"/>
              </p:ext>
            </p:extLst>
          </p:nvPr>
        </p:nvGraphicFramePr>
        <p:xfrm>
          <a:off x="215900" y="1125538"/>
          <a:ext cx="8748714" cy="5140326"/>
        </p:xfrm>
        <a:graphic>
          <a:graphicData uri="http://schemas.openxmlformats.org/drawingml/2006/table">
            <a:tbl>
              <a:tblPr firstRow="1" bandRow="1">
                <a:tableStyleId>{5C22544A-7EE6-4342-B048-85BDC9FD1C3A}</a:tableStyleId>
              </a:tblPr>
              <a:tblGrid>
                <a:gridCol w="613941">
                  <a:extLst>
                    <a:ext uri="{9D8B030D-6E8A-4147-A177-3AD203B41FA5}">
                      <a16:colId xmlns:a16="http://schemas.microsoft.com/office/drawing/2014/main" val="20000"/>
                    </a:ext>
                  </a:extLst>
                </a:gridCol>
                <a:gridCol w="3382107">
                  <a:extLst>
                    <a:ext uri="{9D8B030D-6E8A-4147-A177-3AD203B41FA5}">
                      <a16:colId xmlns:a16="http://schemas.microsoft.com/office/drawing/2014/main" val="20001"/>
                    </a:ext>
                  </a:extLst>
                </a:gridCol>
                <a:gridCol w="1080151">
                  <a:extLst>
                    <a:ext uri="{9D8B030D-6E8A-4147-A177-3AD203B41FA5}">
                      <a16:colId xmlns:a16="http://schemas.microsoft.com/office/drawing/2014/main" val="20002"/>
                    </a:ext>
                  </a:extLst>
                </a:gridCol>
                <a:gridCol w="936131">
                  <a:extLst>
                    <a:ext uri="{9D8B030D-6E8A-4147-A177-3AD203B41FA5}">
                      <a16:colId xmlns:a16="http://schemas.microsoft.com/office/drawing/2014/main" val="20003"/>
                    </a:ext>
                  </a:extLst>
                </a:gridCol>
                <a:gridCol w="648091">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194">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4" marB="45724"/>
                </a:tc>
                <a:tc>
                  <a:txBody>
                    <a:bodyPr/>
                    <a:lstStyle/>
                    <a:p>
                      <a:pPr algn="ctr"/>
                      <a:r>
                        <a:rPr lang="uk-UA" sz="1800" dirty="0">
                          <a:solidFill>
                            <a:schemeClr val="tx1"/>
                          </a:solidFill>
                        </a:rPr>
                        <a:t>ЦОВВ</a:t>
                      </a:r>
                      <a:endParaRPr lang="ru-RU" sz="1800" dirty="0">
                        <a:solidFill>
                          <a:schemeClr val="tx1"/>
                        </a:solidFill>
                      </a:endParaRPr>
                    </a:p>
                  </a:txBody>
                  <a:tcPr marL="91443" marR="91443" marT="45724" marB="45724"/>
                </a:tc>
                <a:tc>
                  <a:txBody>
                    <a:bodyPr/>
                    <a:lstStyle/>
                    <a:p>
                      <a:pPr algn="ctr"/>
                      <a:r>
                        <a:rPr lang="uk-UA" sz="1800" dirty="0">
                          <a:solidFill>
                            <a:schemeClr val="tx1"/>
                          </a:solidFill>
                        </a:rPr>
                        <a:t>МОВВ</a:t>
                      </a:r>
                      <a:endParaRPr lang="ru-RU" sz="1800" dirty="0">
                        <a:solidFill>
                          <a:schemeClr val="tx1"/>
                        </a:solidFill>
                      </a:endParaRPr>
                    </a:p>
                  </a:txBody>
                  <a:tcPr marL="91443" marR="91443" marT="45724" marB="45724"/>
                </a:tc>
                <a:tc>
                  <a:txBody>
                    <a:bodyPr/>
                    <a:lstStyle/>
                    <a:p>
                      <a:pPr algn="ctr"/>
                      <a:r>
                        <a:rPr lang="uk-UA" sz="1800" dirty="0">
                          <a:solidFill>
                            <a:schemeClr val="tx1"/>
                          </a:solidFill>
                        </a:rPr>
                        <a:t>СГ</a:t>
                      </a:r>
                      <a:endParaRPr lang="ru-RU" sz="1800" dirty="0">
                        <a:solidFill>
                          <a:schemeClr val="tx1"/>
                        </a:solidFill>
                      </a:endParaRPr>
                    </a:p>
                  </a:txBody>
                  <a:tcPr marL="91443" marR="91443" marT="45724" marB="45724"/>
                </a:tc>
                <a:tc>
                  <a:txBody>
                    <a:bodyPr/>
                    <a:lstStyle/>
                    <a:p>
                      <a:pPr algn="ctr"/>
                      <a:r>
                        <a:rPr lang="uk-UA" sz="1800" dirty="0">
                          <a:solidFill>
                            <a:schemeClr val="tx1"/>
                          </a:solidFill>
                        </a:rPr>
                        <a:t>СГ-50</a:t>
                      </a:r>
                      <a:endParaRPr lang="ru-RU" sz="18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4" marB="45724"/>
                </a:tc>
                <a:extLst>
                  <a:ext uri="{0D108BD9-81ED-4DB2-BD59-A6C34878D82A}">
                    <a16:rowId xmlns:a16="http://schemas.microsoft.com/office/drawing/2014/main" val="10000"/>
                  </a:ext>
                </a:extLst>
              </a:tr>
              <a:tr h="640141">
                <a:tc>
                  <a:txBody>
                    <a:bodyPr/>
                    <a:lstStyle/>
                    <a:p>
                      <a:r>
                        <a:rPr lang="uk-UA" sz="1800" dirty="0"/>
                        <a:t>1.</a:t>
                      </a:r>
                      <a:endParaRPr lang="ru-RU" sz="1800" dirty="0"/>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ahoma" pitchFamily="32" charset="0"/>
                        </a:rPr>
                        <a:t>План основних заходів ЦЗ  на рік</a:t>
                      </a:r>
                      <a:endParaRPr lang="ru-RU" sz="1800" dirty="0">
                        <a:solidFill>
                          <a:schemeClr val="tx1"/>
                        </a:solidFill>
                      </a:endParaRPr>
                    </a:p>
                  </a:txBody>
                  <a:tcPr marL="91443" marR="91443" marT="45724" marB="45724"/>
                </a:tc>
                <a:tc>
                  <a:txBody>
                    <a:bodyPr/>
                    <a:lstStyle/>
                    <a:p>
                      <a:r>
                        <a:rPr lang="uk-UA" sz="1800" dirty="0"/>
                        <a:t>ДСНС</a:t>
                      </a:r>
                      <a:endParaRPr lang="ru-RU" sz="1800" dirty="0"/>
                    </a:p>
                  </a:txBody>
                  <a:tcPr marL="91443" marR="91443" marT="45724" marB="45724"/>
                </a:tc>
                <a:tc>
                  <a:txBody>
                    <a:bodyPr/>
                    <a:lstStyle/>
                    <a:p>
                      <a:pPr algn="ctr"/>
                      <a:r>
                        <a:rPr lang="ru-RU" sz="1800" dirty="0"/>
                        <a:t>+</a:t>
                      </a:r>
                    </a:p>
                  </a:txBody>
                  <a:tcPr marL="91443" marR="91443" marT="45724" marB="45724"/>
                </a:tc>
                <a:tc>
                  <a:txBody>
                    <a:bodyPr/>
                    <a:lstStyle/>
                    <a:p>
                      <a:endParaRPr lang="ru-RU" sz="1800"/>
                    </a:p>
                  </a:txBody>
                  <a:tcPr marL="91443" marR="91443" marT="45724" marB="45724"/>
                </a:tc>
                <a:tc>
                  <a:txBody>
                    <a:bodyPr/>
                    <a:lstStyle/>
                    <a:p>
                      <a:pPr>
                        <a:lnSpc>
                          <a:spcPct val="100000"/>
                        </a:lnSpc>
                      </a:pPr>
                      <a:endParaRPr lang="ru-RU" sz="1800">
                        <a:solidFill>
                          <a:schemeClr val="tx1"/>
                        </a:solidFill>
                      </a:endParaRPr>
                    </a:p>
                  </a:txBody>
                  <a:tcPr marL="91443" marR="91443" marT="45724" marB="45724"/>
                </a:tc>
                <a:tc>
                  <a:txBody>
                    <a:bodyPr/>
                    <a:lstStyle/>
                    <a:p>
                      <a:pPr>
                        <a:lnSpc>
                          <a:spcPct val="100000"/>
                        </a:lnSpc>
                      </a:pPr>
                      <a:endParaRPr lang="ru-RU" sz="1800" dirty="0">
                        <a:solidFill>
                          <a:schemeClr val="tx1"/>
                        </a:solidFill>
                      </a:endParaRPr>
                    </a:p>
                  </a:txBody>
                  <a:tcPr marL="91443" marR="91443" marT="45724" marB="45724"/>
                </a:tc>
                <a:extLst>
                  <a:ext uri="{0D108BD9-81ED-4DB2-BD59-A6C34878D82A}">
                    <a16:rowId xmlns:a16="http://schemas.microsoft.com/office/drawing/2014/main" val="10001"/>
                  </a:ext>
                </a:extLst>
              </a:tr>
              <a:tr h="486890">
                <a:tc>
                  <a:txBody>
                    <a:bodyPr/>
                    <a:lstStyle/>
                    <a:p>
                      <a:r>
                        <a:rPr lang="uk-UA" sz="1800" dirty="0">
                          <a:solidFill>
                            <a:schemeClr val="tx1"/>
                          </a:solidFill>
                        </a:rPr>
                        <a:t>2.</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ahoma" pitchFamily="32" charset="0"/>
                        </a:rPr>
                        <a:t>План ЦЗ на особливий період</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lnSpc>
                          <a:spcPct val="100000"/>
                        </a:lnSpc>
                      </a:pPr>
                      <a:endParaRPr lang="ru-RU" sz="1800" dirty="0">
                        <a:solidFill>
                          <a:schemeClr val="tx1"/>
                        </a:solidFill>
                      </a:endParaRPr>
                    </a:p>
                  </a:txBody>
                  <a:tcPr marL="91443" marR="91443" marT="45724" marB="45724"/>
                </a:tc>
                <a:tc rowSpan="5">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800" b="1" i="0" u="none" strike="noStrike" cap="none" normalizeH="0" baseline="0" dirty="0">
                          <a:ln>
                            <a:noFill/>
                          </a:ln>
                          <a:solidFill>
                            <a:schemeClr val="tx1"/>
                          </a:solidFill>
                          <a:effectLst/>
                          <a:latin typeface="Times New Roman" pitchFamily="16" charset="0"/>
                          <a:cs typeface="Tahoma" pitchFamily="32" charset="0"/>
                        </a:rPr>
                        <a:t>“Кодекс цивільного захисту України”,</a:t>
                      </a: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800" b="1" i="0" u="none" strike="noStrike" cap="none" normalizeH="0" baseline="0" dirty="0">
                          <a:ln>
                            <a:noFill/>
                          </a:ln>
                          <a:solidFill>
                            <a:schemeClr val="tx1"/>
                          </a:solidFill>
                          <a:effectLst/>
                          <a:latin typeface="Times New Roman" pitchFamily="16" charset="0"/>
                          <a:cs typeface="Tahoma" pitchFamily="32" charset="0"/>
                        </a:rPr>
                        <a:t>ст.130</a:t>
                      </a:r>
                    </a:p>
                  </a:txBody>
                  <a:tcPr marL="91443" marR="91443" marT="45724" marB="45724"/>
                </a:tc>
                <a:extLst>
                  <a:ext uri="{0D108BD9-81ED-4DB2-BD59-A6C34878D82A}">
                    <a16:rowId xmlns:a16="http://schemas.microsoft.com/office/drawing/2014/main" val="10002"/>
                  </a:ext>
                </a:extLst>
              </a:tr>
              <a:tr h="486890">
                <a:tc>
                  <a:txBody>
                    <a:bodyPr/>
                    <a:lstStyle/>
                    <a:p>
                      <a:r>
                        <a:rPr lang="uk-UA" sz="1800" dirty="0">
                          <a:solidFill>
                            <a:schemeClr val="tx1"/>
                          </a:solidFill>
                        </a:rPr>
                        <a:t>3.</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План реагування на НС </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3"/>
                  </a:ext>
                </a:extLst>
              </a:tr>
              <a:tr h="486890">
                <a:tc>
                  <a:txBody>
                    <a:bodyPr/>
                    <a:lstStyle/>
                    <a:p>
                      <a:r>
                        <a:rPr lang="uk-UA" sz="1800" dirty="0">
                          <a:solidFill>
                            <a:schemeClr val="tx1"/>
                          </a:solidFill>
                        </a:rPr>
                        <a:t>4.</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ahoma" pitchFamily="32" charset="0"/>
                        </a:rPr>
                        <a:t>План взаємодії</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4"/>
                  </a:ext>
                </a:extLst>
              </a:tr>
              <a:tr h="640141">
                <a:tc>
                  <a:txBody>
                    <a:bodyPr/>
                    <a:lstStyle/>
                    <a:p>
                      <a:r>
                        <a:rPr lang="uk-UA" sz="1800" dirty="0">
                          <a:solidFill>
                            <a:schemeClr val="tx1"/>
                          </a:solidFill>
                        </a:rPr>
                        <a:t>5.</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ahoma" pitchFamily="32" charset="0"/>
                        </a:rPr>
                        <a:t>План локалізації і ліквідації наслідків аварій</a:t>
                      </a:r>
                      <a:endParaRPr lang="ru-RU" sz="1800" dirty="0">
                        <a:solidFill>
                          <a:schemeClr val="tx1"/>
                        </a:solidFill>
                      </a:endParaRPr>
                    </a:p>
                  </a:txBody>
                  <a:tcPr marL="91443" marR="91443" marT="45724" marB="45724"/>
                </a:tc>
                <a:tc>
                  <a:txBody>
                    <a:bodyPr/>
                    <a:lstStyle/>
                    <a:p>
                      <a:pPr algn="ctr"/>
                      <a:endParaRPr lang="ru-RU" sz="1800" dirty="0">
                        <a:solidFill>
                          <a:schemeClr val="tx1"/>
                        </a:solidFill>
                      </a:endParaRPr>
                    </a:p>
                  </a:txBody>
                  <a:tcPr marL="91443" marR="91443" marT="45724" marB="45724"/>
                </a:tc>
                <a:tc>
                  <a:txBody>
                    <a:bodyPr/>
                    <a:lstStyle/>
                    <a:p>
                      <a:pPr algn="ctr"/>
                      <a:endParaRPr lang="ru-RU" sz="1800" dirty="0">
                        <a:solidFill>
                          <a:schemeClr val="tx1"/>
                        </a:solidFill>
                      </a:endParaRPr>
                    </a:p>
                  </a:txBody>
                  <a:tcPr marL="91443" marR="91443" marT="45724" marB="45724"/>
                </a:tc>
                <a:tc>
                  <a:txBody>
                    <a:bodyPr/>
                    <a:lstStyle/>
                    <a:p>
                      <a:pPr algn="ctr"/>
                      <a:r>
                        <a:rPr lang="uk-UA" sz="1200" b="1" dirty="0">
                          <a:solidFill>
                            <a:schemeClr val="tx1"/>
                          </a:solidFill>
                        </a:rPr>
                        <a:t>ОПН</a:t>
                      </a:r>
                      <a:endParaRPr lang="ru-RU" sz="1200" b="1" dirty="0">
                        <a:solidFill>
                          <a:schemeClr val="tx1"/>
                        </a:solidFill>
                      </a:endParaRPr>
                    </a:p>
                  </a:txBody>
                  <a:tcPr marL="91443" marR="91443" marT="45724" marB="45724"/>
                </a:tc>
                <a:tc>
                  <a:txBody>
                    <a:bodyPr/>
                    <a:lstStyle/>
                    <a:p>
                      <a:pPr algn="ctr"/>
                      <a:r>
                        <a:rPr lang="uk-UA" sz="1200" b="1" dirty="0">
                          <a:solidFill>
                            <a:schemeClr val="tx1"/>
                          </a:solidFill>
                        </a:rPr>
                        <a:t>ОПН</a:t>
                      </a:r>
                      <a:endParaRPr lang="ru-RU" sz="1200" b="1"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5"/>
                  </a:ext>
                </a:extLst>
              </a:tr>
              <a:tr h="1463180">
                <a:tc>
                  <a:txBody>
                    <a:bodyPr/>
                    <a:lstStyle/>
                    <a:p>
                      <a:r>
                        <a:rPr lang="uk-UA" sz="1800" dirty="0">
                          <a:solidFill>
                            <a:schemeClr val="tx1"/>
                          </a:solidFill>
                        </a:rPr>
                        <a:t>6.</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ahoma" pitchFamily="32" charset="0"/>
                        </a:rPr>
                        <a:t>Заходи в мобілізації в Планах проведення цільової мобілізації для ліквідації наслідків НС державного рівня у мирний час </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6"/>
                  </a:ext>
                </a:extLst>
              </a:tr>
            </a:tbl>
          </a:graphicData>
        </a:graphic>
      </p:graphicFrame>
      <p:sp>
        <p:nvSpPr>
          <p:cNvPr id="41025" name="Rectangle 143">
            <a:extLst>
              <a:ext uri="{FF2B5EF4-FFF2-40B4-BE49-F238E27FC236}">
                <a16:creationId xmlns:a16="http://schemas.microsoft.com/office/drawing/2014/main" id="{C9A61218-AA78-4D98-8F01-641CC3E58D76}"/>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42">
            <a:extLst>
              <a:ext uri="{FF2B5EF4-FFF2-40B4-BE49-F238E27FC236}">
                <a16:creationId xmlns:a16="http://schemas.microsoft.com/office/drawing/2014/main" id="{E9C5ADEB-0793-47C9-B933-6B6D48F786BA}"/>
              </a:ext>
            </a:extLst>
          </p:cNvPr>
          <p:cNvSpPr>
            <a:spLocks noChangeArrowheads="1"/>
          </p:cNvSpPr>
          <p:nvPr/>
        </p:nvSpPr>
        <p:spPr bwMode="auto">
          <a:xfrm>
            <a:off x="395288" y="49213"/>
            <a:ext cx="8569325" cy="571500"/>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a:latin typeface="Times New Roman" panose="02020603050405020304" pitchFamily="18" charset="0"/>
                <a:cs typeface="Times New Roman" panose="02020603050405020304" pitchFamily="18" charset="0"/>
              </a:rPr>
              <a:t> </a:t>
            </a:r>
            <a:r>
              <a:rPr lang="uk-UA" altLang="uk-UA" sz="2400" b="1">
                <a:solidFill>
                  <a:srgbClr val="FFFF00"/>
                </a:solidFill>
                <a:latin typeface="Times New Roman" panose="02020603050405020304" pitchFamily="18" charset="0"/>
              </a:rPr>
              <a:t>Документи щодо утворення та діяльності сил ЦЗ</a:t>
            </a:r>
            <a:endParaRPr lang="ru-RU" altLang="uk-UA" sz="2400" b="1">
              <a:solidFill>
                <a:srgbClr val="FFFF00"/>
              </a:solidFill>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43E62684-4851-4528-AD15-38D79945E10D}"/>
              </a:ext>
            </a:extLst>
          </p:cNvPr>
          <p:cNvGraphicFramePr>
            <a:graphicFrameLocks noGrp="1"/>
          </p:cNvGraphicFramePr>
          <p:nvPr>
            <p:extLst>
              <p:ext uri="{D42A27DB-BD31-4B8C-83A1-F6EECF244321}">
                <p14:modId xmlns:p14="http://schemas.microsoft.com/office/powerpoint/2010/main" val="2133543226"/>
              </p:ext>
            </p:extLst>
          </p:nvPr>
        </p:nvGraphicFramePr>
        <p:xfrm>
          <a:off x="215900" y="836613"/>
          <a:ext cx="8748713" cy="5727047"/>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5889">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10" marB="45710"/>
                </a:tc>
                <a:tc>
                  <a:txBody>
                    <a:bodyPr/>
                    <a:lstStyle/>
                    <a:p>
                      <a:pPr algn="ctr"/>
                      <a:r>
                        <a:rPr lang="uk-UA" sz="1400" dirty="0">
                          <a:solidFill>
                            <a:schemeClr val="tx1"/>
                          </a:solidFill>
                        </a:rPr>
                        <a:t>ЦОВВ</a:t>
                      </a:r>
                      <a:endParaRPr lang="ru-RU" sz="1400" dirty="0">
                        <a:solidFill>
                          <a:schemeClr val="tx1"/>
                        </a:solidFill>
                      </a:endParaRPr>
                    </a:p>
                  </a:txBody>
                  <a:tcPr marL="91443" marR="91443" marT="45710" marB="45710"/>
                </a:tc>
                <a:tc>
                  <a:txBody>
                    <a:bodyPr/>
                    <a:lstStyle/>
                    <a:p>
                      <a:pPr algn="ctr"/>
                      <a:r>
                        <a:rPr lang="uk-UA" sz="1400" dirty="0">
                          <a:solidFill>
                            <a:schemeClr val="tx1"/>
                          </a:solidFill>
                        </a:rPr>
                        <a:t>МОВВ</a:t>
                      </a:r>
                      <a:endParaRPr lang="ru-RU" sz="1400" dirty="0">
                        <a:solidFill>
                          <a:schemeClr val="tx1"/>
                        </a:solidFill>
                      </a:endParaRPr>
                    </a:p>
                  </a:txBody>
                  <a:tcPr marL="91443" marR="91443" marT="45710" marB="45710"/>
                </a:tc>
                <a:tc>
                  <a:txBody>
                    <a:bodyPr/>
                    <a:lstStyle/>
                    <a:p>
                      <a:pPr algn="ctr"/>
                      <a:r>
                        <a:rPr lang="uk-UA" sz="1400" dirty="0">
                          <a:solidFill>
                            <a:schemeClr val="tx1"/>
                          </a:solidFill>
                        </a:rPr>
                        <a:t>СГ</a:t>
                      </a:r>
                      <a:endParaRPr lang="ru-RU" sz="1400" dirty="0">
                        <a:solidFill>
                          <a:schemeClr val="tx1"/>
                        </a:solidFill>
                      </a:endParaRPr>
                    </a:p>
                  </a:txBody>
                  <a:tcPr marL="91443" marR="91443" marT="45710" marB="45710"/>
                </a:tc>
                <a:tc>
                  <a:txBody>
                    <a:bodyPr/>
                    <a:lstStyle/>
                    <a:p>
                      <a:pPr algn="ctr"/>
                      <a:r>
                        <a:rPr lang="uk-UA" sz="1400" dirty="0">
                          <a:solidFill>
                            <a:schemeClr val="tx1"/>
                          </a:solidFill>
                        </a:rPr>
                        <a:t>СГ-50</a:t>
                      </a:r>
                      <a:endParaRPr lang="ru-RU" sz="1400" dirty="0">
                        <a:solidFill>
                          <a:schemeClr val="tx1"/>
                        </a:solidFill>
                      </a:endParaRPr>
                    </a:p>
                  </a:txBody>
                  <a:tcPr marL="91443" marR="91443" marT="45710" marB="4571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10" marB="45710"/>
                </a:tc>
                <a:extLst>
                  <a:ext uri="{0D108BD9-81ED-4DB2-BD59-A6C34878D82A}">
                    <a16:rowId xmlns:a16="http://schemas.microsoft.com/office/drawing/2014/main" val="10000"/>
                  </a:ext>
                </a:extLst>
              </a:tr>
              <a:tr h="731438">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10" marB="45710"/>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400" b="1" i="0" u="none" strike="noStrike" cap="none" normalizeH="0" baseline="0" dirty="0">
                          <a:ln>
                            <a:noFill/>
                          </a:ln>
                          <a:solidFill>
                            <a:schemeClr val="tx1"/>
                          </a:solidFill>
                          <a:effectLst/>
                          <a:latin typeface="Times New Roman" pitchFamily="16" charset="0"/>
                          <a:cs typeface="Tahoma" pitchFamily="32" charset="0"/>
                        </a:rPr>
                        <a:t>Положення про територіальну підсистему ЄДСЦЗ</a:t>
                      </a:r>
                      <a:r>
                        <a:rPr kumimoji="0" lang="ru-RU" sz="14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rPr>
                        <a:t> </a:t>
                      </a: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nSpc>
                          <a:spcPct val="100000"/>
                        </a:lnSpc>
                      </a:pPr>
                      <a:r>
                        <a:rPr lang="ru-RU" sz="1600" dirty="0" err="1">
                          <a:solidFill>
                            <a:schemeClr val="tx1"/>
                          </a:solidFill>
                          <a:latin typeface="Times New Roman" panose="02020603050405020304" pitchFamily="18" charset="0"/>
                          <a:cs typeface="Times New Roman" panose="02020603050405020304" pitchFamily="18" charset="0"/>
                        </a:rPr>
                        <a:t>Стаття</a:t>
                      </a:r>
                      <a:r>
                        <a:rPr lang="ru-RU" sz="1600" dirty="0">
                          <a:solidFill>
                            <a:schemeClr val="tx1"/>
                          </a:solidFill>
                          <a:latin typeface="Times New Roman" panose="02020603050405020304" pitchFamily="18" charset="0"/>
                          <a:cs typeface="Times New Roman" panose="02020603050405020304" pitchFamily="18" charset="0"/>
                        </a:rPr>
                        <a:t> 9 КЦЗ, пункт 3 ПКМУ №101</a:t>
                      </a:r>
                    </a:p>
                  </a:txBody>
                  <a:tcPr marL="91443" marR="91443" marT="45710" marB="45710"/>
                </a:tc>
                <a:extLst>
                  <a:ext uri="{0D108BD9-81ED-4DB2-BD59-A6C34878D82A}">
                    <a16:rowId xmlns:a16="http://schemas.microsoft.com/office/drawing/2014/main" val="10001"/>
                  </a:ext>
                </a:extLst>
              </a:tr>
              <a:tr h="0">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10" marB="45710"/>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400" b="1" i="0" u="none" strike="noStrike" cap="none" normalizeH="0" baseline="0" dirty="0">
                          <a:ln>
                            <a:noFill/>
                          </a:ln>
                          <a:solidFill>
                            <a:schemeClr val="tx1"/>
                          </a:solidFill>
                          <a:effectLst/>
                          <a:latin typeface="Times New Roman" pitchFamily="16" charset="0"/>
                          <a:cs typeface="Tahoma" pitchFamily="32" charset="0"/>
                        </a:rPr>
                        <a:t>Положення про відповідну комісію з питань ТЕБ та НС</a:t>
                      </a: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lnSpc>
                          <a:spcPct val="100000"/>
                        </a:lnSpc>
                      </a:pPr>
                      <a:endParaRPr lang="ru-RU" sz="1800" dirty="0">
                        <a:solidFill>
                          <a:schemeClr val="tx1"/>
                        </a:solidFill>
                      </a:endParaRPr>
                    </a:p>
                  </a:txBody>
                  <a:tcPr marL="91443" marR="91443" marT="45710" marB="45710"/>
                </a:tc>
                <a:tc>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Пункт 11 ПКМУ №11</a:t>
                      </a:r>
                    </a:p>
                  </a:txBody>
                  <a:tcPr marL="91443" marR="91443" marT="45710" marB="45710"/>
                </a:tc>
                <a:extLst>
                  <a:ext uri="{0D108BD9-81ED-4DB2-BD59-A6C34878D82A}">
                    <a16:rowId xmlns:a16="http://schemas.microsoft.com/office/drawing/2014/main" val="10002"/>
                  </a:ext>
                </a:extLst>
              </a:tr>
              <a:tr h="615580">
                <a:tc>
                  <a:txBody>
                    <a:bodyPr/>
                    <a:lstStyle/>
                    <a:p>
                      <a:r>
                        <a:rPr lang="uk-UA" sz="1800">
                          <a:solidFill>
                            <a:schemeClr val="tx1"/>
                          </a:solidFill>
                        </a:rPr>
                        <a:t>3.</a:t>
                      </a:r>
                      <a:endParaRPr lang="uk-UA"/>
                    </a:p>
                  </a:txBody>
                  <a:tcPr marL="91443" marR="91443" marT="45710" marB="45710"/>
                </a:tc>
                <a:tc>
                  <a:txBody>
                    <a:bodyPr/>
                    <a:lstStyle/>
                    <a:p>
                      <a:r>
                        <a:rPr kumimoji="0" lang="uk-UA" sz="1400" b="1" i="0" u="none" strike="noStrike" cap="none" normalizeH="0" baseline="0" dirty="0">
                          <a:ln>
                            <a:noFill/>
                          </a:ln>
                          <a:solidFill>
                            <a:schemeClr val="tx1"/>
                          </a:solidFill>
                          <a:effectLst/>
                          <a:latin typeface="Times New Roman" pitchFamily="16" charset="0"/>
                          <a:cs typeface="Tahoma" pitchFamily="32" charset="0"/>
                        </a:rPr>
                        <a:t>Положення про спеціальну комісію з ліквідації НС</a:t>
                      </a:r>
                      <a:endParaRPr lang="uk-UA" dirty="0"/>
                    </a:p>
                  </a:txBody>
                  <a:tcPr marL="91443" marR="91443" marT="45710" marB="45710"/>
                </a:tc>
                <a:tc>
                  <a:txBody>
                    <a:bodyPr/>
                    <a:lstStyle/>
                    <a:p>
                      <a:pPr algn="ctr"/>
                      <a:r>
                        <a:rPr lang="uk-UA" sz="1800" dirty="0">
                          <a:solidFill>
                            <a:schemeClr val="tx1"/>
                          </a:solidFill>
                        </a:rPr>
                        <a:t>+</a:t>
                      </a:r>
                      <a:endParaRPr lang="uk-UA" dirty="0"/>
                    </a:p>
                  </a:txBody>
                  <a:tcPr marL="91443" marR="91443" marT="45710" marB="45710"/>
                </a:tc>
                <a:tc>
                  <a:txBody>
                    <a:bodyPr/>
                    <a:lstStyle/>
                    <a:p>
                      <a:pPr algn="ctr"/>
                      <a:r>
                        <a:rPr lang="uk-UA" sz="1800" dirty="0">
                          <a:solidFill>
                            <a:schemeClr val="tx1"/>
                          </a:solidFill>
                        </a:rPr>
                        <a:t>+</a:t>
                      </a:r>
                      <a:endParaRPr lang="uk-UA" dirty="0"/>
                    </a:p>
                  </a:txBody>
                  <a:tcPr marL="91443" marR="91443" marT="45710" marB="45710"/>
                </a:tc>
                <a:tc>
                  <a:txBody>
                    <a:bodyPr/>
                    <a:lstStyle/>
                    <a:p>
                      <a:pPr algn="ctr"/>
                      <a:r>
                        <a:rPr lang="uk-UA" sz="1800" dirty="0">
                          <a:solidFill>
                            <a:schemeClr val="tx1"/>
                          </a:solidFill>
                        </a:rPr>
                        <a:t>+</a:t>
                      </a:r>
                      <a:endParaRPr lang="uk-UA" dirty="0"/>
                    </a:p>
                  </a:txBody>
                  <a:tcPr marL="91443" marR="91443" marT="45710" marB="45710"/>
                </a:tc>
                <a:tc>
                  <a:txBody>
                    <a:bodyPr/>
                    <a:lstStyle/>
                    <a:p>
                      <a:pPr algn="ctr"/>
                      <a:r>
                        <a:rPr lang="uk-UA" sz="1800" dirty="0">
                          <a:solidFill>
                            <a:schemeClr val="tx1"/>
                          </a:solidFill>
                        </a:rPr>
                        <a:t>+</a:t>
                      </a:r>
                      <a:endParaRPr lang="uk-UA" dirty="0"/>
                    </a:p>
                  </a:txBody>
                  <a:tcPr marL="91443" marR="91443" marT="45710" marB="45710"/>
                </a:tc>
                <a:tc>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Пункт 11 ПКМУ №11</a:t>
                      </a:r>
                    </a:p>
                  </a:txBody>
                  <a:tcPr marL="91443" marR="91443" marT="45710" marB="45710"/>
                </a:tc>
                <a:extLst>
                  <a:ext uri="{0D108BD9-81ED-4DB2-BD59-A6C34878D82A}">
                    <a16:rowId xmlns:a16="http://schemas.microsoft.com/office/drawing/2014/main" val="2366768096"/>
                  </a:ext>
                </a:extLst>
              </a:tr>
              <a:tr h="546490">
                <a:tc>
                  <a:txBody>
                    <a:bodyPr/>
                    <a:lstStyle/>
                    <a:p>
                      <a:r>
                        <a:rPr lang="uk-UA" sz="1800" dirty="0">
                          <a:solidFill>
                            <a:schemeClr val="tx1"/>
                          </a:solidFill>
                        </a:rPr>
                        <a:t>4.</a:t>
                      </a:r>
                      <a:endParaRPr lang="ru-RU" sz="1800" dirty="0">
                        <a:solidFill>
                          <a:schemeClr val="tx1"/>
                        </a:solidFill>
                      </a:endParaRPr>
                    </a:p>
                  </a:txBody>
                  <a:tcPr marL="91443" marR="91443" marT="45710" marB="45710"/>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400" b="1" i="0" u="none" strike="noStrike" cap="none" normalizeH="0" baseline="0" dirty="0">
                          <a:ln>
                            <a:noFill/>
                          </a:ln>
                          <a:solidFill>
                            <a:schemeClr val="tx1"/>
                          </a:solidFill>
                          <a:effectLst/>
                          <a:latin typeface="Times New Roman" pitchFamily="16" charset="0"/>
                          <a:cs typeface="Tahoma" pitchFamily="32" charset="0"/>
                        </a:rPr>
                        <a:t>Положення про структурний підрозділ з питань ЦЗ</a:t>
                      </a: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КЦЗУ, Пункт 10 ПКМУ №11</a:t>
                      </a:r>
                      <a:endParaRPr lang="ru-RU" sz="1600" dirty="0">
                        <a:latin typeface="Times New Roman" panose="02020603050405020304" pitchFamily="18" charset="0"/>
                        <a:cs typeface="Times New Roman" panose="02020603050405020304" pitchFamily="18" charset="0"/>
                      </a:endParaRPr>
                    </a:p>
                  </a:txBody>
                  <a:tcPr marL="91443" marR="91443" marT="45710" marB="45710"/>
                </a:tc>
                <a:extLst>
                  <a:ext uri="{0D108BD9-81ED-4DB2-BD59-A6C34878D82A}">
                    <a16:rowId xmlns:a16="http://schemas.microsoft.com/office/drawing/2014/main" val="10004"/>
                  </a:ext>
                </a:extLst>
              </a:tr>
              <a:tr h="731500">
                <a:tc>
                  <a:txBody>
                    <a:bodyPr/>
                    <a:lstStyle/>
                    <a:p>
                      <a:r>
                        <a:rPr lang="uk-UA" sz="1800" dirty="0">
                          <a:solidFill>
                            <a:schemeClr val="tx1"/>
                          </a:solidFill>
                        </a:rPr>
                        <a:t>5.</a:t>
                      </a:r>
                      <a:endParaRPr lang="ru-RU" sz="1800" dirty="0">
                        <a:solidFill>
                          <a:schemeClr val="tx1"/>
                        </a:solidFill>
                      </a:endParaRPr>
                    </a:p>
                  </a:txBody>
                  <a:tcPr marL="91443" marR="91443" marT="45710" marB="45710"/>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400" b="1" i="0" u="none" strike="noStrike" cap="none" normalizeH="0" baseline="0" dirty="0">
                          <a:ln>
                            <a:noFill/>
                          </a:ln>
                          <a:solidFill>
                            <a:schemeClr val="tx1"/>
                          </a:solidFill>
                          <a:effectLst/>
                          <a:latin typeface="Times New Roman" pitchFamily="16" charset="0"/>
                          <a:cs typeface="Tahoma" pitchFamily="32" charset="0"/>
                        </a:rPr>
                        <a:t>Розпорядчий акт про утворення територіальних спеціалізованих служб цивільного захисту та затвердження Положення про неї</a:t>
                      </a: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ru-RU" sz="1600" dirty="0">
                          <a:latin typeface="Times New Roman" panose="02020603050405020304" pitchFamily="18" charset="0"/>
                          <a:cs typeface="Times New Roman" panose="02020603050405020304" pitchFamily="18" charset="0"/>
                        </a:rPr>
                        <a:t>Пункт 5, 7 ПКМУ № 469</a:t>
                      </a:r>
                    </a:p>
                  </a:txBody>
                  <a:tcPr marL="91443" marR="91443" marT="45710" marB="45710"/>
                </a:tc>
                <a:extLst>
                  <a:ext uri="{0D108BD9-81ED-4DB2-BD59-A6C34878D82A}">
                    <a16:rowId xmlns:a16="http://schemas.microsoft.com/office/drawing/2014/main" val="10005"/>
                  </a:ext>
                </a:extLst>
              </a:tr>
              <a:tr h="731500">
                <a:tc>
                  <a:txBody>
                    <a:bodyPr/>
                    <a:lstStyle/>
                    <a:p>
                      <a:r>
                        <a:rPr lang="uk-UA" sz="1800" dirty="0">
                          <a:solidFill>
                            <a:schemeClr val="tx1"/>
                          </a:solidFill>
                        </a:rPr>
                        <a:t>6.</a:t>
                      </a:r>
                      <a:endParaRPr lang="ru-RU" sz="1800" dirty="0">
                        <a:solidFill>
                          <a:schemeClr val="tx1"/>
                        </a:solidFill>
                      </a:endParaRPr>
                    </a:p>
                  </a:txBody>
                  <a:tcPr marL="91443" marR="91443" marT="45710" marB="4571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400" b="1" i="0" u="none" strike="noStrike" cap="none" normalizeH="0" baseline="0" dirty="0">
                          <a:ln>
                            <a:noFill/>
                          </a:ln>
                          <a:solidFill>
                            <a:schemeClr val="tx1"/>
                          </a:solidFill>
                          <a:effectLst/>
                          <a:latin typeface="Times New Roman" pitchFamily="16" charset="0"/>
                          <a:cs typeface="Tahoma" pitchFamily="32" charset="0"/>
                        </a:rPr>
                        <a:t>Заходи в мобілізаційних планах проведення цільової мобілізації для ліквідації наслідків НС державного рівня у мирний час </a:t>
                      </a:r>
                      <a:endParaRPr lang="ru-RU" sz="14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uk-UA" sz="1800" dirty="0">
                          <a:solidFill>
                            <a:schemeClr val="tx1"/>
                          </a:solidFill>
                        </a:rPr>
                        <a:t>+</a:t>
                      </a:r>
                      <a:endParaRPr lang="ru-RU" sz="1800" dirty="0">
                        <a:solidFill>
                          <a:schemeClr val="tx1"/>
                        </a:solidFill>
                      </a:endParaRPr>
                    </a:p>
                  </a:txBody>
                  <a:tcPr marL="91443" marR="91443" marT="45710" marB="45710"/>
                </a:tc>
                <a:tc>
                  <a:txBody>
                    <a:bodyPr/>
                    <a:lstStyle/>
                    <a:p>
                      <a:pPr algn="ctr"/>
                      <a:r>
                        <a:rPr lang="ru-RU" dirty="0" err="1">
                          <a:latin typeface="Times New Roman" panose="02020603050405020304" pitchFamily="18" charset="0"/>
                          <a:cs typeface="Times New Roman" panose="02020603050405020304" pitchFamily="18" charset="0"/>
                        </a:rPr>
                        <a:t>Стаття</a:t>
                      </a:r>
                      <a:r>
                        <a:rPr lang="ru-RU" dirty="0">
                          <a:latin typeface="Times New Roman" panose="02020603050405020304" pitchFamily="18" charset="0"/>
                          <a:cs typeface="Times New Roman" panose="02020603050405020304" pitchFamily="18" charset="0"/>
                        </a:rPr>
                        <a:t> 130 КЦЗУ</a:t>
                      </a:r>
                    </a:p>
                  </a:txBody>
                  <a:tcPr marL="91443" marR="91443" marT="45710" marB="45710"/>
                </a:tc>
                <a:extLst>
                  <a:ext uri="{0D108BD9-81ED-4DB2-BD59-A6C34878D82A}">
                    <a16:rowId xmlns:a16="http://schemas.microsoft.com/office/drawing/2014/main" val="10006"/>
                  </a:ext>
                </a:extLst>
              </a:tr>
              <a:tr h="731438">
                <a:tc>
                  <a:txBody>
                    <a:bodyPr/>
                    <a:lstStyle/>
                    <a:p>
                      <a:endParaRPr lang="ru-RU" sz="1800" dirty="0">
                        <a:solidFill>
                          <a:schemeClr val="tx1"/>
                        </a:solidFill>
                      </a:endParaRPr>
                    </a:p>
                  </a:txBody>
                  <a:tcPr marL="91443" marR="91443" marT="45710" marB="4571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marL="91443" marR="91443" marT="45710" marB="45710"/>
                </a:tc>
                <a:tc>
                  <a:txBody>
                    <a:bodyPr/>
                    <a:lstStyle/>
                    <a:p>
                      <a:pPr algn="ctr"/>
                      <a:endParaRPr lang="ru-RU" sz="1800" dirty="0">
                        <a:solidFill>
                          <a:schemeClr val="tx1"/>
                        </a:solidFill>
                      </a:endParaRPr>
                    </a:p>
                  </a:txBody>
                  <a:tcPr marL="91443" marR="91443" marT="45710" marB="45710"/>
                </a:tc>
                <a:tc>
                  <a:txBody>
                    <a:bodyPr/>
                    <a:lstStyle/>
                    <a:p>
                      <a:pPr algn="ctr"/>
                      <a:endParaRPr lang="ru-RU" sz="1800" dirty="0">
                        <a:solidFill>
                          <a:schemeClr val="tx1"/>
                        </a:solidFill>
                      </a:endParaRPr>
                    </a:p>
                  </a:txBody>
                  <a:tcPr marL="91443" marR="91443" marT="45710" marB="45710"/>
                </a:tc>
                <a:tc>
                  <a:txBody>
                    <a:bodyPr/>
                    <a:lstStyle/>
                    <a:p>
                      <a:pPr algn="ctr"/>
                      <a:endParaRPr lang="ru-RU" sz="1800" dirty="0">
                        <a:solidFill>
                          <a:schemeClr val="tx1"/>
                        </a:solidFill>
                      </a:endParaRPr>
                    </a:p>
                  </a:txBody>
                  <a:tcPr marL="91443" marR="91443" marT="45710" marB="45710"/>
                </a:tc>
                <a:tc>
                  <a:txBody>
                    <a:bodyPr/>
                    <a:lstStyle/>
                    <a:p>
                      <a:pPr algn="ctr"/>
                      <a:endParaRPr lang="ru-RU" sz="1800" dirty="0">
                        <a:solidFill>
                          <a:schemeClr val="tx1"/>
                        </a:solidFill>
                      </a:endParaRPr>
                    </a:p>
                  </a:txBody>
                  <a:tcPr marL="91443" marR="91443" marT="45710" marB="45710"/>
                </a:tc>
                <a:tc>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10" marB="45710"/>
                </a:tc>
                <a:extLst>
                  <a:ext uri="{0D108BD9-81ED-4DB2-BD59-A6C34878D82A}">
                    <a16:rowId xmlns:a16="http://schemas.microsoft.com/office/drawing/2014/main" val="10007"/>
                  </a:ext>
                </a:extLst>
              </a:tr>
            </a:tbl>
          </a:graphicData>
        </a:graphic>
      </p:graphicFrame>
      <p:sp>
        <p:nvSpPr>
          <p:cNvPr id="43081" name="Rectangle 143">
            <a:extLst>
              <a:ext uri="{FF2B5EF4-FFF2-40B4-BE49-F238E27FC236}">
                <a16:creationId xmlns:a16="http://schemas.microsoft.com/office/drawing/2014/main" id="{DD1EF8BD-B0D2-46D7-BB1C-12BABF725326}"/>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dirty="0"/>
              <a:t> </a:t>
            </a:r>
            <a:r>
              <a:rPr lang="uk-UA" altLang="uk-UA" sz="1800" b="1" dirty="0">
                <a:solidFill>
                  <a:srgbClr val="FFFF00"/>
                </a:solidFill>
                <a:latin typeface="Times New Roman" panose="02020603050405020304" pitchFamily="18" charset="0"/>
              </a:rPr>
              <a:t>Наказ ДСНС № 335 від 12.07.2016 р.</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7EA32A1D-05D2-4910-834A-26FA4C08EA76}"/>
              </a:ext>
            </a:extLst>
          </p:cNvPr>
          <p:cNvGraphicFramePr>
            <a:graphicFrameLocks noGrp="1"/>
          </p:cNvGraphicFramePr>
          <p:nvPr>
            <p:extLst>
              <p:ext uri="{D42A27DB-BD31-4B8C-83A1-F6EECF244321}">
                <p14:modId xmlns:p14="http://schemas.microsoft.com/office/powerpoint/2010/main" val="2217283219"/>
              </p:ext>
            </p:extLst>
          </p:nvPr>
        </p:nvGraphicFramePr>
        <p:xfrm>
          <a:off x="215900" y="1385888"/>
          <a:ext cx="8748713" cy="4776082"/>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5838">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07" marB="45707"/>
                </a:tc>
                <a:tc>
                  <a:txBody>
                    <a:bodyPr/>
                    <a:lstStyle/>
                    <a:p>
                      <a:pPr algn="ctr"/>
                      <a:r>
                        <a:rPr lang="uk-UA" sz="1400" dirty="0">
                          <a:solidFill>
                            <a:schemeClr val="tx1"/>
                          </a:solidFill>
                        </a:rPr>
                        <a:t>ЦОВВ</a:t>
                      </a:r>
                      <a:endParaRPr lang="ru-RU" sz="1400" dirty="0">
                        <a:solidFill>
                          <a:schemeClr val="tx1"/>
                        </a:solidFill>
                      </a:endParaRPr>
                    </a:p>
                  </a:txBody>
                  <a:tcPr marL="91443" marR="91443" marT="45707" marB="45707"/>
                </a:tc>
                <a:tc>
                  <a:txBody>
                    <a:bodyPr/>
                    <a:lstStyle/>
                    <a:p>
                      <a:pPr algn="ctr"/>
                      <a:r>
                        <a:rPr lang="uk-UA" sz="1400" dirty="0">
                          <a:solidFill>
                            <a:schemeClr val="tx1"/>
                          </a:solidFill>
                        </a:rPr>
                        <a:t>МОВВ</a:t>
                      </a:r>
                      <a:endParaRPr lang="ru-RU" sz="1400" dirty="0">
                        <a:solidFill>
                          <a:schemeClr val="tx1"/>
                        </a:solidFill>
                      </a:endParaRPr>
                    </a:p>
                  </a:txBody>
                  <a:tcPr marL="91443" marR="91443" marT="45707" marB="45707"/>
                </a:tc>
                <a:tc>
                  <a:txBody>
                    <a:bodyPr/>
                    <a:lstStyle/>
                    <a:p>
                      <a:pPr algn="ctr"/>
                      <a:r>
                        <a:rPr lang="uk-UA" sz="1400" dirty="0">
                          <a:solidFill>
                            <a:schemeClr val="tx1"/>
                          </a:solidFill>
                        </a:rPr>
                        <a:t>СГ</a:t>
                      </a:r>
                      <a:endParaRPr lang="ru-RU" sz="1400" dirty="0">
                        <a:solidFill>
                          <a:schemeClr val="tx1"/>
                        </a:solidFill>
                      </a:endParaRPr>
                    </a:p>
                  </a:txBody>
                  <a:tcPr marL="91443" marR="91443" marT="45707" marB="45707"/>
                </a:tc>
                <a:tc>
                  <a:txBody>
                    <a:bodyPr/>
                    <a:lstStyle/>
                    <a:p>
                      <a:pPr algn="ctr"/>
                      <a:r>
                        <a:rPr lang="uk-UA" sz="1400" dirty="0">
                          <a:solidFill>
                            <a:schemeClr val="tx1"/>
                          </a:solidFill>
                        </a:rPr>
                        <a:t>СГ-50</a:t>
                      </a:r>
                      <a:endParaRPr lang="ru-RU" sz="1400" dirty="0">
                        <a:solidFill>
                          <a:schemeClr val="tx1"/>
                        </a:solidFill>
                      </a:endParaRPr>
                    </a:p>
                  </a:txBody>
                  <a:tcPr marL="91443" marR="91443" marT="45707" marB="4570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07" marB="45707"/>
                </a:tc>
                <a:extLst>
                  <a:ext uri="{0D108BD9-81ED-4DB2-BD59-A6C34878D82A}">
                    <a16:rowId xmlns:a16="http://schemas.microsoft.com/office/drawing/2014/main" val="10000"/>
                  </a:ext>
                </a:extLst>
              </a:tr>
              <a:tr h="1615230">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07" marB="45707"/>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Номенклатура та обсяги матеріального резерву для запобігання і ліквідації наслідків надзвичайних ситуацій</a:t>
                      </a:r>
                      <a:endParaRPr kumimoji="0" lang="ru-RU"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nSpc>
                          <a:spcPct val="100000"/>
                        </a:lnSpc>
                      </a:pPr>
                      <a:r>
                        <a:rPr lang="uk-UA" sz="1400" kern="1200" dirty="0">
                          <a:solidFill>
                            <a:schemeClr val="dk1"/>
                          </a:solidFill>
                          <a:effectLst/>
                          <a:latin typeface="+mn-lt"/>
                          <a:ea typeface="+mn-ea"/>
                          <a:cs typeface="+mn-cs"/>
                        </a:rPr>
                        <a:t>Пункт 4 (постанова КМУ від 30 вересня 2015 р. № 775)</a:t>
                      </a:r>
                      <a:endParaRPr lang="ru-RU" sz="1400" dirty="0">
                        <a:solidFill>
                          <a:schemeClr val="tx1"/>
                        </a:solidFill>
                      </a:endParaRPr>
                    </a:p>
                  </a:txBody>
                  <a:tcPr marL="91443" marR="91443" marT="45707" marB="45707"/>
                </a:tc>
                <a:extLst>
                  <a:ext uri="{0D108BD9-81ED-4DB2-BD59-A6C34878D82A}">
                    <a16:rowId xmlns:a16="http://schemas.microsoft.com/office/drawing/2014/main" val="10001"/>
                  </a:ext>
                </a:extLst>
              </a:tr>
              <a:tr h="1005703">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07" marB="45707"/>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1800" b="1" kern="1200" dirty="0">
                          <a:solidFill>
                            <a:schemeClr val="dk1"/>
                          </a:solidFill>
                          <a:effectLst/>
                          <a:latin typeface="Times New Roman" panose="02020603050405020304" pitchFamily="18" charset="0"/>
                          <a:ea typeface="+mn-ea"/>
                          <a:cs typeface="Times New Roman" panose="02020603050405020304" pitchFamily="18" charset="0"/>
                        </a:rPr>
                        <a:t>Рішення про визначення місць розміщення матеріальних резервів</a:t>
                      </a:r>
                      <a:endParaRPr kumimoji="0" lang="uk-UA"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lnSpc>
                          <a:spcPct val="100000"/>
                        </a:lnSpc>
                      </a:pPr>
                      <a:r>
                        <a:rPr lang="uk-UA" sz="1800" dirty="0">
                          <a:solidFill>
                            <a:schemeClr val="tx1"/>
                          </a:solidFill>
                        </a:rPr>
                        <a:t>+</a:t>
                      </a:r>
                      <a:endParaRPr lang="ru-RU" sz="1800" dirty="0">
                        <a:solidFill>
                          <a:schemeClr val="tx1"/>
                        </a:solidFill>
                      </a:endParaRPr>
                    </a:p>
                  </a:txBody>
                  <a:tcPr marL="91443" marR="91443" marT="45707" marB="45707"/>
                </a:tc>
                <a:tc rowSpan="2">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uk-UA" sz="1400" kern="1200" dirty="0">
                          <a:solidFill>
                            <a:schemeClr val="dk1"/>
                          </a:solidFill>
                          <a:effectLst/>
                          <a:latin typeface="+mn-lt"/>
                          <a:ea typeface="+mn-ea"/>
                          <a:cs typeface="+mn-cs"/>
                        </a:rPr>
                        <a:t>Пункт 6 (постанова КМУ від 30 вересня 2015 р. № 775)</a:t>
                      </a: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400" b="1" i="0" u="none" strike="noStrike" kern="1200" cap="none" normalizeH="0" baseline="0" dirty="0">
                        <a:ln>
                          <a:noFill/>
                        </a:ln>
                        <a:solidFill>
                          <a:schemeClr val="dk1"/>
                        </a:solidFill>
                        <a:effectLst/>
                        <a:latin typeface="+mn-lt"/>
                        <a:ea typeface="+mn-ea"/>
                        <a:cs typeface="+mn-cs"/>
                      </a:endParaRP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1400" kern="1200" dirty="0">
                          <a:solidFill>
                            <a:schemeClr val="dk1"/>
                          </a:solidFill>
                          <a:effectLst/>
                          <a:latin typeface="+mn-lt"/>
                          <a:ea typeface="+mn-ea"/>
                          <a:cs typeface="+mn-cs"/>
                        </a:rPr>
                        <a:t>Пункт 11 (постанова КМУ від 30 вересня 2015 р. № 775)</a:t>
                      </a: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4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7" marB="45707"/>
                </a:tc>
                <a:extLst>
                  <a:ext uri="{0D108BD9-81ED-4DB2-BD59-A6C34878D82A}">
                    <a16:rowId xmlns:a16="http://schemas.microsoft.com/office/drawing/2014/main" val="10002"/>
                  </a:ext>
                </a:extLst>
              </a:tr>
              <a:tr h="1005703">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07" marB="45707"/>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uk-UA" sz="1800" b="1" kern="1200" dirty="0">
                          <a:solidFill>
                            <a:schemeClr val="dk1"/>
                          </a:solidFill>
                          <a:effectLst/>
                          <a:latin typeface="Times New Roman" panose="02020603050405020304" pitchFamily="18" charset="0"/>
                          <a:ea typeface="+mn-ea"/>
                          <a:cs typeface="Times New Roman" panose="02020603050405020304" pitchFamily="18" charset="0"/>
                        </a:rPr>
                        <a:t>Річні графіки створення та накопичення матеріальних резервів</a:t>
                      </a:r>
                      <a:endParaRPr kumimoji="0" lang="uk-UA"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a:txBody>
                    <a:bodyPr/>
                    <a:lstStyle/>
                    <a:p>
                      <a:pPr algn="ctr"/>
                      <a:r>
                        <a:rPr lang="uk-UA" sz="1800" dirty="0">
                          <a:solidFill>
                            <a:schemeClr val="tx1"/>
                          </a:solidFill>
                        </a:rPr>
                        <a:t>+</a:t>
                      </a:r>
                      <a:endParaRPr lang="ru-RU" sz="1800" dirty="0">
                        <a:solidFill>
                          <a:schemeClr val="tx1"/>
                        </a:solidFill>
                      </a:endParaRPr>
                    </a:p>
                  </a:txBody>
                  <a:tcPr marL="91443" marR="91443" marT="45707" marB="45707"/>
                </a:tc>
                <a:tc vMerge="1">
                  <a:txBody>
                    <a:bodyPr/>
                    <a:lstStyle/>
                    <a:p>
                      <a:pPr algn="ctr"/>
                      <a:endParaRPr lang="ru-RU" dirty="0"/>
                    </a:p>
                  </a:txBody>
                  <a:tcPr/>
                </a:tc>
                <a:extLst>
                  <a:ext uri="{0D108BD9-81ED-4DB2-BD59-A6C34878D82A}">
                    <a16:rowId xmlns:a16="http://schemas.microsoft.com/office/drawing/2014/main" val="10003"/>
                  </a:ext>
                </a:extLst>
              </a:tr>
            </a:tbl>
          </a:graphicData>
        </a:graphic>
      </p:graphicFrame>
      <p:sp>
        <p:nvSpPr>
          <p:cNvPr id="45099" name="Rectangle 143">
            <a:extLst>
              <a:ext uri="{FF2B5EF4-FFF2-40B4-BE49-F238E27FC236}">
                <a16:creationId xmlns:a16="http://schemas.microsoft.com/office/drawing/2014/main" id="{ECABEFE9-D634-4BA4-AB9E-D5C61120E403}"/>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45100" name="Rectangle 94">
            <a:extLst>
              <a:ext uri="{FF2B5EF4-FFF2-40B4-BE49-F238E27FC236}">
                <a16:creationId xmlns:a16="http://schemas.microsoft.com/office/drawing/2014/main" id="{9D318272-0B34-425B-A876-BF3E5D6B2950}"/>
              </a:ext>
            </a:extLst>
          </p:cNvPr>
          <p:cNvSpPr>
            <a:spLocks noChangeArrowheads="1"/>
          </p:cNvSpPr>
          <p:nvPr/>
        </p:nvSpPr>
        <p:spPr bwMode="auto">
          <a:xfrm>
            <a:off x="608013" y="115888"/>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щодо створення матеріального резерву</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C5E18540-A279-422B-966F-336C19609EBA}"/>
              </a:ext>
            </a:extLst>
          </p:cNvPr>
          <p:cNvGraphicFramePr>
            <a:graphicFrameLocks noGrp="1"/>
          </p:cNvGraphicFramePr>
          <p:nvPr>
            <p:extLst>
              <p:ext uri="{D42A27DB-BD31-4B8C-83A1-F6EECF244321}">
                <p14:modId xmlns:p14="http://schemas.microsoft.com/office/powerpoint/2010/main" val="4055743605"/>
              </p:ext>
            </p:extLst>
          </p:nvPr>
        </p:nvGraphicFramePr>
        <p:xfrm>
          <a:off x="215900" y="1835150"/>
          <a:ext cx="8748713" cy="4623817"/>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5821">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06" marB="45706"/>
                </a:tc>
                <a:tc>
                  <a:txBody>
                    <a:bodyPr/>
                    <a:lstStyle/>
                    <a:p>
                      <a:pPr algn="ctr"/>
                      <a:r>
                        <a:rPr lang="uk-UA" sz="1400" dirty="0">
                          <a:solidFill>
                            <a:schemeClr val="tx1"/>
                          </a:solidFill>
                        </a:rPr>
                        <a:t>ЦОВВ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МОВВ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СГ-50</a:t>
                      </a:r>
                      <a:endParaRPr lang="ru-RU" sz="14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06" marB="45706"/>
                </a:tc>
                <a:extLst>
                  <a:ext uri="{0D108BD9-81ED-4DB2-BD59-A6C34878D82A}">
                    <a16:rowId xmlns:a16="http://schemas.microsoft.com/office/drawing/2014/main" val="10000"/>
                  </a:ext>
                </a:extLst>
              </a:tr>
              <a:tr h="1005697">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ahoma" pitchFamily="32" charset="0"/>
                        </a:rPr>
                        <a:t>План реагування на радіаційні аварії відповідної підсистеми</a:t>
                      </a:r>
                      <a:r>
                        <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rPr>
                        <a:t> </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nSpc>
                          <a:spcPct val="100000"/>
                        </a:lnSpc>
                      </a:pPr>
                      <a:r>
                        <a:rPr lang="uk-UA" sz="1400" kern="1200" dirty="0">
                          <a:solidFill>
                            <a:schemeClr val="dk1"/>
                          </a:solidFill>
                          <a:effectLst/>
                          <a:latin typeface="Times New Roman" panose="02020603050405020304" pitchFamily="18" charset="0"/>
                          <a:ea typeface="+mn-ea"/>
                          <a:cs typeface="Times New Roman" panose="02020603050405020304" pitchFamily="18" charset="0"/>
                        </a:rPr>
                        <a:t>Пункт 3.1  (спільний наказ </a:t>
                      </a:r>
                      <a:r>
                        <a:rPr lang="uk-UA" sz="1400" kern="1200" dirty="0" err="1">
                          <a:solidFill>
                            <a:schemeClr val="dk1"/>
                          </a:solidFill>
                          <a:effectLst/>
                          <a:latin typeface="Times New Roman" panose="02020603050405020304" pitchFamily="18" charset="0"/>
                          <a:ea typeface="+mn-ea"/>
                          <a:cs typeface="Times New Roman" panose="02020603050405020304" pitchFamily="18" charset="0"/>
                        </a:rPr>
                        <a:t>Держатомрегулювання</a:t>
                      </a:r>
                      <a:r>
                        <a:rPr lang="uk-UA" sz="1400" kern="1200" dirty="0">
                          <a:solidFill>
                            <a:schemeClr val="dk1"/>
                          </a:solidFill>
                          <a:effectLst/>
                          <a:latin typeface="Times New Roman" panose="02020603050405020304" pitchFamily="18" charset="0"/>
                          <a:ea typeface="+mn-ea"/>
                          <a:cs typeface="Times New Roman" panose="02020603050405020304" pitchFamily="18" charset="0"/>
                        </a:rPr>
                        <a:t> та МНС від 17.05.2004 № 87/211)</a:t>
                      </a:r>
                      <a:endParaRPr lang="ru-RU" sz="1400" dirty="0">
                        <a:solidFill>
                          <a:schemeClr val="tx1"/>
                        </a:solidFill>
                        <a:latin typeface="Times New Roman" panose="02020603050405020304" pitchFamily="18" charset="0"/>
                        <a:cs typeface="Times New Roman" panose="02020603050405020304" pitchFamily="18" charset="0"/>
                      </a:endParaRPr>
                    </a:p>
                  </a:txBody>
                  <a:tcPr marL="91443" marR="91443" marT="45706" marB="45706"/>
                </a:tc>
                <a:extLst>
                  <a:ext uri="{0D108BD9-81ED-4DB2-BD59-A6C34878D82A}">
                    <a16:rowId xmlns:a16="http://schemas.microsoft.com/office/drawing/2014/main" val="10001"/>
                  </a:ext>
                </a:extLst>
              </a:tr>
              <a:tr h="1310459">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Обсяги забезпечення населення (формувань ЦЗ) засобами радіаційного та хімічного захисту</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lnSpc>
                          <a:spcPct val="100000"/>
                        </a:lnSpc>
                      </a:pPr>
                      <a:r>
                        <a:rPr lang="uk-UA" sz="1800" dirty="0">
                          <a:solidFill>
                            <a:schemeClr val="tx1"/>
                          </a:solidFill>
                        </a:rPr>
                        <a:t>+</a:t>
                      </a:r>
                      <a:endParaRPr lang="ru-RU" sz="1800" dirty="0">
                        <a:solidFill>
                          <a:schemeClr val="tx1"/>
                        </a:solidFill>
                      </a:endParaRPr>
                    </a:p>
                  </a:txBody>
                  <a:tcPr marL="91443" marR="91443" marT="45706" marB="45706"/>
                </a:tc>
                <a:tc rowSpan="2">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uk-UA" sz="1400" kern="1200" dirty="0">
                          <a:solidFill>
                            <a:schemeClr val="dk1"/>
                          </a:solidFill>
                          <a:effectLst/>
                          <a:latin typeface="Times New Roman" panose="02020603050405020304" pitchFamily="18" charset="0"/>
                          <a:ea typeface="+mn-ea"/>
                          <a:cs typeface="Times New Roman" panose="02020603050405020304" pitchFamily="18" charset="0"/>
                        </a:rPr>
                        <a:t>Пункти 5 - 8 (постанова КМУ від 19 серпня 2002 р. № 1200)</a:t>
                      </a: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400" b="1" i="0" u="none" strike="noStrike" kern="1200" cap="none" normalizeH="0" baseline="0" dirty="0">
                        <a:ln>
                          <a:noFill/>
                        </a:ln>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400" b="1" i="0" u="none" strike="noStrike" kern="1200" cap="none" normalizeH="0" baseline="0" dirty="0">
                        <a:ln>
                          <a:noFill/>
                        </a:ln>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uk-UA" sz="1400" kern="1200" dirty="0">
                          <a:solidFill>
                            <a:schemeClr val="dk1"/>
                          </a:solidFill>
                          <a:effectLst/>
                          <a:latin typeface="Times New Roman" panose="02020603050405020304" pitchFamily="18" charset="0"/>
                          <a:ea typeface="+mn-ea"/>
                          <a:cs typeface="Times New Roman" panose="02020603050405020304" pitchFamily="18" charset="0"/>
                        </a:rPr>
                        <a:t>Пункт 3  статті 35 Кодексу цивільного захисту України</a:t>
                      </a:r>
                      <a:endParaRPr kumimoji="0" lang="uk-UA" sz="1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91443" marR="91443" marT="45706" marB="45706"/>
                </a:tc>
                <a:extLst>
                  <a:ext uri="{0D108BD9-81ED-4DB2-BD59-A6C34878D82A}">
                    <a16:rowId xmlns:a16="http://schemas.microsoft.com/office/drawing/2014/main" val="10002"/>
                  </a:ext>
                </a:extLst>
              </a:tr>
              <a:tr h="1005697">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Режими радіаційного захисту населення</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vMerge="1">
                  <a:txBody>
                    <a:bodyPr/>
                    <a:lstStyle/>
                    <a:p>
                      <a:pPr algn="ctr"/>
                      <a:endParaRPr lang="ru-RU" dirty="0"/>
                    </a:p>
                  </a:txBody>
                  <a:tcPr/>
                </a:tc>
                <a:extLst>
                  <a:ext uri="{0D108BD9-81ED-4DB2-BD59-A6C34878D82A}">
                    <a16:rowId xmlns:a16="http://schemas.microsoft.com/office/drawing/2014/main" val="10003"/>
                  </a:ext>
                </a:extLst>
              </a:tr>
            </a:tbl>
          </a:graphicData>
        </a:graphic>
      </p:graphicFrame>
      <p:sp>
        <p:nvSpPr>
          <p:cNvPr id="47147" name="Rectangle 143">
            <a:extLst>
              <a:ext uri="{FF2B5EF4-FFF2-40B4-BE49-F238E27FC236}">
                <a16:creationId xmlns:a16="http://schemas.microsoft.com/office/drawing/2014/main" id="{BCF88754-C7FA-4009-8A8A-B00632594E31}"/>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47148" name="Rectangle 94">
            <a:extLst>
              <a:ext uri="{FF2B5EF4-FFF2-40B4-BE49-F238E27FC236}">
                <a16:creationId xmlns:a16="http://schemas.microsoft.com/office/drawing/2014/main" id="{64E8276D-F639-4446-84EA-CC13A168A322}"/>
              </a:ext>
            </a:extLst>
          </p:cNvPr>
          <p:cNvSpPr>
            <a:spLocks noChangeArrowheads="1"/>
          </p:cNvSpPr>
          <p:nvPr/>
        </p:nvSpPr>
        <p:spPr bwMode="auto">
          <a:xfrm>
            <a:off x="608013" y="115888"/>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з питань радіаційного і хімічного захисту</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BAE067AF-CCD0-413F-9763-787F22A07AF4}"/>
              </a:ext>
            </a:extLst>
          </p:cNvPr>
          <p:cNvGraphicFramePr>
            <a:graphicFrameLocks noGrp="1"/>
          </p:cNvGraphicFramePr>
          <p:nvPr>
            <p:extLst>
              <p:ext uri="{D42A27DB-BD31-4B8C-83A1-F6EECF244321}">
                <p14:modId xmlns:p14="http://schemas.microsoft.com/office/powerpoint/2010/main" val="2176771747"/>
              </p:ext>
            </p:extLst>
          </p:nvPr>
        </p:nvGraphicFramePr>
        <p:xfrm>
          <a:off x="215900" y="1500188"/>
          <a:ext cx="8748713" cy="4594226"/>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210">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5" marB="45725"/>
                </a:tc>
                <a:tc>
                  <a:txBody>
                    <a:bodyPr/>
                    <a:lstStyle/>
                    <a:p>
                      <a:pPr algn="ctr"/>
                      <a:r>
                        <a:rPr lang="uk-UA" sz="1400" dirty="0">
                          <a:solidFill>
                            <a:schemeClr val="tx1"/>
                          </a:solidFill>
                        </a:rPr>
                        <a:t>ЦОВВ</a:t>
                      </a:r>
                      <a:endParaRPr lang="ru-RU" sz="1400" dirty="0">
                        <a:solidFill>
                          <a:schemeClr val="tx1"/>
                        </a:solidFill>
                      </a:endParaRPr>
                    </a:p>
                  </a:txBody>
                  <a:tcPr marL="91443" marR="91443" marT="45725" marB="45725"/>
                </a:tc>
                <a:tc>
                  <a:txBody>
                    <a:bodyPr/>
                    <a:lstStyle/>
                    <a:p>
                      <a:pPr algn="ctr"/>
                      <a:r>
                        <a:rPr lang="uk-UA" sz="1400" dirty="0">
                          <a:solidFill>
                            <a:schemeClr val="tx1"/>
                          </a:solidFill>
                        </a:rPr>
                        <a:t>МОВВ</a:t>
                      </a:r>
                      <a:endParaRPr lang="ru-RU" sz="1400" dirty="0">
                        <a:solidFill>
                          <a:schemeClr val="tx1"/>
                        </a:solidFill>
                      </a:endParaRPr>
                    </a:p>
                  </a:txBody>
                  <a:tcPr marL="91443" marR="91443" marT="45725" marB="45725"/>
                </a:tc>
                <a:tc>
                  <a:txBody>
                    <a:bodyPr/>
                    <a:lstStyle/>
                    <a:p>
                      <a:pPr algn="ctr"/>
                      <a:r>
                        <a:rPr lang="uk-UA" sz="1400" dirty="0">
                          <a:solidFill>
                            <a:schemeClr val="tx1"/>
                          </a:solidFill>
                        </a:rPr>
                        <a:t>СГ</a:t>
                      </a:r>
                      <a:endParaRPr lang="ru-RU" sz="1400" dirty="0">
                        <a:solidFill>
                          <a:schemeClr val="tx1"/>
                        </a:solidFill>
                      </a:endParaRPr>
                    </a:p>
                  </a:txBody>
                  <a:tcPr marL="91443" marR="91443" marT="45725" marB="45725"/>
                </a:tc>
                <a:tc>
                  <a:txBody>
                    <a:bodyPr/>
                    <a:lstStyle/>
                    <a:p>
                      <a:pPr algn="ctr"/>
                      <a:r>
                        <a:rPr lang="uk-UA" sz="1400" dirty="0">
                          <a:solidFill>
                            <a:schemeClr val="tx1"/>
                          </a:solidFill>
                        </a:rPr>
                        <a:t>СГ-50</a:t>
                      </a:r>
                      <a:endParaRPr lang="ru-RU" sz="1400" dirty="0">
                        <a:solidFill>
                          <a:schemeClr val="tx1"/>
                        </a:solidFill>
                      </a:endParaRPr>
                    </a:p>
                  </a:txBody>
                  <a:tcPr marL="91443" marR="91443" marT="45725" marB="457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5" marB="45725"/>
                </a:tc>
                <a:extLst>
                  <a:ext uri="{0D108BD9-81ED-4DB2-BD59-A6C34878D82A}">
                    <a16:rowId xmlns:a16="http://schemas.microsoft.com/office/drawing/2014/main" val="10000"/>
                  </a:ext>
                </a:extLst>
              </a:tr>
              <a:tr h="640153">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25" marB="45725"/>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План евакуації населення на особливий період</a:t>
                      </a:r>
                      <a:endParaRPr kumimoji="0" lang="ru-RU" sz="18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endParaRPr lang="ru-RU" sz="1800" dirty="0">
                        <a:solidFill>
                          <a:schemeClr val="tx1"/>
                        </a:solidFill>
                      </a:endParaRPr>
                    </a:p>
                  </a:txBody>
                  <a:tcPr marL="91443" marR="91443" marT="45725" marB="45725"/>
                </a:tc>
                <a:tc>
                  <a:txBody>
                    <a:bodyPr/>
                    <a:lstStyle/>
                    <a:p>
                      <a:pPr algn="ctr"/>
                      <a:endParaRPr lang="ru-RU" sz="1800" dirty="0">
                        <a:solidFill>
                          <a:schemeClr val="tx1"/>
                        </a:solidFill>
                      </a:endParaRPr>
                    </a:p>
                  </a:txBody>
                  <a:tcPr marL="91443" marR="91443" marT="45725" marB="45725"/>
                </a:tc>
                <a:tc>
                  <a:txBody>
                    <a:bodyPr/>
                    <a:lstStyle/>
                    <a:p>
                      <a:pPr algn="ctr"/>
                      <a:endParaRPr lang="ru-RU" sz="1800" dirty="0">
                        <a:solidFill>
                          <a:schemeClr val="tx1"/>
                        </a:solidFill>
                      </a:endParaRPr>
                    </a:p>
                  </a:txBody>
                  <a:tcPr marL="91443" marR="91443" marT="45725" marB="45725"/>
                </a:tc>
                <a:tc>
                  <a:txBody>
                    <a:bodyPr/>
                    <a:lstStyle/>
                    <a:p>
                      <a:pPr>
                        <a:lnSpc>
                          <a:spcPct val="100000"/>
                        </a:lnSpc>
                      </a:pPr>
                      <a:endParaRPr lang="ru-RU" sz="1800" dirty="0">
                        <a:solidFill>
                          <a:schemeClr val="tx1"/>
                        </a:solidFill>
                      </a:endParaRPr>
                    </a:p>
                  </a:txBody>
                  <a:tcPr marL="91443" marR="91443" marT="45725" marB="45725"/>
                </a:tc>
                <a:extLst>
                  <a:ext uri="{0D108BD9-81ED-4DB2-BD59-A6C34878D82A}">
                    <a16:rowId xmlns:a16="http://schemas.microsoft.com/office/drawing/2014/main" val="10001"/>
                  </a:ext>
                </a:extLst>
              </a:tr>
              <a:tr h="914504">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25" marB="45725"/>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План евакуації населення (працівників) у разі загрози або виникнення НС</a:t>
                      </a: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lnSpc>
                          <a:spcPct val="100000"/>
                        </a:lnSpc>
                      </a:pPr>
                      <a:endParaRPr lang="ru-RU" sz="1800" dirty="0">
                        <a:solidFill>
                          <a:schemeClr val="tx1"/>
                        </a:solidFill>
                      </a:endParaRPr>
                    </a:p>
                  </a:txBody>
                  <a:tcPr marL="91443" marR="91443" marT="45725" marB="45725"/>
                </a:tc>
                <a:tc rowSpan="3">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5" marB="45725"/>
                </a:tc>
                <a:extLst>
                  <a:ext uri="{0D108BD9-81ED-4DB2-BD59-A6C34878D82A}">
                    <a16:rowId xmlns:a16="http://schemas.microsoft.com/office/drawing/2014/main" val="10002"/>
                  </a:ext>
                </a:extLst>
              </a:tr>
              <a:tr h="640153">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25" marB="45725"/>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Розпорядчий акт про створення евакуаційних органів</a:t>
                      </a: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vMerge="1">
                  <a:txBody>
                    <a:bodyPr/>
                    <a:lstStyle/>
                    <a:p>
                      <a:pPr algn="ctr"/>
                      <a:endParaRPr lang="ru-RU" dirty="0"/>
                    </a:p>
                  </a:txBody>
                  <a:tcPr/>
                </a:tc>
                <a:extLst>
                  <a:ext uri="{0D108BD9-81ED-4DB2-BD59-A6C34878D82A}">
                    <a16:rowId xmlns:a16="http://schemas.microsoft.com/office/drawing/2014/main" val="10003"/>
                  </a:ext>
                </a:extLst>
              </a:tr>
              <a:tr h="1463206">
                <a:tc>
                  <a:txBody>
                    <a:bodyPr/>
                    <a:lstStyle/>
                    <a:p>
                      <a:r>
                        <a:rPr lang="uk-UA" sz="1800" dirty="0">
                          <a:solidFill>
                            <a:schemeClr val="tx1"/>
                          </a:solidFill>
                        </a:rPr>
                        <a:t>4.</a:t>
                      </a:r>
                      <a:endParaRPr lang="ru-RU" sz="1800" dirty="0">
                        <a:solidFill>
                          <a:schemeClr val="tx1"/>
                        </a:solidFill>
                      </a:endParaRPr>
                    </a:p>
                  </a:txBody>
                  <a:tcPr marL="91443" marR="91443" marT="45725" marB="45725"/>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Цивільно-правові угоди місцевих органів виконавчої влади (органів місцевого самоврядування) з транспортними підрозділами </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5" marB="45725"/>
                </a:tc>
                <a:tc>
                  <a:txBody>
                    <a:bodyPr/>
                    <a:lstStyle/>
                    <a:p>
                      <a:pPr algn="ct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a:txBody>
                    <a:bodyPr/>
                    <a:lstStyle/>
                    <a:p>
                      <a:pPr algn="ctr"/>
                      <a:endParaRPr lang="ru-RU" sz="1800" dirty="0">
                        <a:solidFill>
                          <a:schemeClr val="tx1"/>
                        </a:solidFill>
                      </a:endParaRPr>
                    </a:p>
                  </a:txBody>
                  <a:tcPr marL="91443" marR="91443" marT="45725" marB="45725"/>
                </a:tc>
                <a:tc>
                  <a:txBody>
                    <a:bodyPr/>
                    <a:lstStyle/>
                    <a:p>
                      <a:pPr algn="ctr"/>
                      <a:r>
                        <a:rPr lang="uk-UA" sz="1800" dirty="0">
                          <a:solidFill>
                            <a:schemeClr val="tx1"/>
                          </a:solidFill>
                        </a:rPr>
                        <a:t>+</a:t>
                      </a:r>
                      <a:endParaRPr lang="ru-RU" sz="1800" dirty="0">
                        <a:solidFill>
                          <a:schemeClr val="tx1"/>
                        </a:solidFill>
                      </a:endParaRPr>
                    </a:p>
                  </a:txBody>
                  <a:tcPr marL="91443" marR="91443" marT="45725" marB="45725"/>
                </a:tc>
                <a:tc vMerge="1">
                  <a:txBody>
                    <a:bodyPr/>
                    <a:lstStyle/>
                    <a:p>
                      <a:pPr algn="ctr"/>
                      <a:endParaRPr lang="ru-RU" dirty="0"/>
                    </a:p>
                  </a:txBody>
                  <a:tcPr/>
                </a:tc>
                <a:extLst>
                  <a:ext uri="{0D108BD9-81ED-4DB2-BD59-A6C34878D82A}">
                    <a16:rowId xmlns:a16="http://schemas.microsoft.com/office/drawing/2014/main" val="10004"/>
                  </a:ext>
                </a:extLst>
              </a:tr>
            </a:tbl>
          </a:graphicData>
        </a:graphic>
      </p:graphicFrame>
      <p:sp>
        <p:nvSpPr>
          <p:cNvPr id="49202" name="Rectangle 143">
            <a:extLst>
              <a:ext uri="{FF2B5EF4-FFF2-40B4-BE49-F238E27FC236}">
                <a16:creationId xmlns:a16="http://schemas.microsoft.com/office/drawing/2014/main" id="{3BF1EE61-44CC-48F7-9292-EBEF06F0B918}"/>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49203" name="Rectangle 115">
            <a:extLst>
              <a:ext uri="{FF2B5EF4-FFF2-40B4-BE49-F238E27FC236}">
                <a16:creationId xmlns:a16="http://schemas.microsoft.com/office/drawing/2014/main" id="{04B2717B-CE17-4133-AD75-3AA5CA82B683}"/>
              </a:ext>
            </a:extLst>
          </p:cNvPr>
          <p:cNvSpPr>
            <a:spLocks noChangeArrowheads="1"/>
          </p:cNvSpPr>
          <p:nvPr/>
        </p:nvSpPr>
        <p:spPr bwMode="auto">
          <a:xfrm>
            <a:off x="611188" y="115888"/>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2400" b="1">
                <a:solidFill>
                  <a:srgbClr val="FFFF00"/>
                </a:solidFill>
                <a:latin typeface="Times New Roman" panose="02020603050405020304" pitchFamily="18" charset="0"/>
              </a:rPr>
              <a:t>Документи з питань евакуації</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0A831543-D832-4634-9154-3870E19F7122}"/>
              </a:ext>
            </a:extLst>
          </p:cNvPr>
          <p:cNvGraphicFramePr>
            <a:graphicFrameLocks noGrp="1"/>
          </p:cNvGraphicFramePr>
          <p:nvPr>
            <p:extLst>
              <p:ext uri="{D42A27DB-BD31-4B8C-83A1-F6EECF244321}">
                <p14:modId xmlns:p14="http://schemas.microsoft.com/office/powerpoint/2010/main" val="1931391113"/>
              </p:ext>
            </p:extLst>
          </p:nvPr>
        </p:nvGraphicFramePr>
        <p:xfrm>
          <a:off x="215900" y="1201738"/>
          <a:ext cx="8748713" cy="4532314"/>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188">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4" marB="45724"/>
                </a:tc>
                <a:tc>
                  <a:txBody>
                    <a:bodyPr/>
                    <a:lstStyle/>
                    <a:p>
                      <a:pPr algn="ctr"/>
                      <a:r>
                        <a:rPr lang="uk-UA" sz="1400" dirty="0">
                          <a:solidFill>
                            <a:schemeClr val="tx1"/>
                          </a:solidFill>
                        </a:rPr>
                        <a:t>ЦОВВ</a:t>
                      </a:r>
                      <a:endParaRPr lang="ru-RU" sz="1400" dirty="0">
                        <a:solidFill>
                          <a:schemeClr val="tx1"/>
                        </a:solidFill>
                      </a:endParaRPr>
                    </a:p>
                  </a:txBody>
                  <a:tcPr marL="91443" marR="91443" marT="45724" marB="45724"/>
                </a:tc>
                <a:tc>
                  <a:txBody>
                    <a:bodyPr/>
                    <a:lstStyle/>
                    <a:p>
                      <a:pPr algn="ctr"/>
                      <a:r>
                        <a:rPr lang="uk-UA" sz="1400" dirty="0">
                          <a:solidFill>
                            <a:schemeClr val="tx1"/>
                          </a:solidFill>
                        </a:rPr>
                        <a:t>МОВВ</a:t>
                      </a:r>
                      <a:endParaRPr lang="ru-RU" sz="1400" dirty="0">
                        <a:solidFill>
                          <a:schemeClr val="tx1"/>
                        </a:solidFill>
                      </a:endParaRPr>
                    </a:p>
                  </a:txBody>
                  <a:tcPr marL="91443" marR="91443" marT="45724" marB="45724"/>
                </a:tc>
                <a:tc>
                  <a:txBody>
                    <a:bodyPr/>
                    <a:lstStyle/>
                    <a:p>
                      <a:pPr algn="ctr"/>
                      <a:r>
                        <a:rPr lang="uk-UA" sz="1400" dirty="0">
                          <a:solidFill>
                            <a:schemeClr val="tx1"/>
                          </a:solidFill>
                        </a:rPr>
                        <a:t>СГ</a:t>
                      </a:r>
                      <a:endParaRPr lang="ru-RU" sz="1400" dirty="0">
                        <a:solidFill>
                          <a:schemeClr val="tx1"/>
                        </a:solidFill>
                      </a:endParaRPr>
                    </a:p>
                  </a:txBody>
                  <a:tcPr marL="91443" marR="91443" marT="45724" marB="45724"/>
                </a:tc>
                <a:tc>
                  <a:txBody>
                    <a:bodyPr/>
                    <a:lstStyle/>
                    <a:p>
                      <a:pPr algn="ctr"/>
                      <a:r>
                        <a:rPr lang="uk-UA" sz="1400" dirty="0">
                          <a:solidFill>
                            <a:schemeClr val="tx1"/>
                          </a:solidFill>
                        </a:rPr>
                        <a:t>СГ-50</a:t>
                      </a:r>
                      <a:endParaRPr lang="ru-RU" sz="14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4" marB="45724"/>
                </a:tc>
                <a:extLst>
                  <a:ext uri="{0D108BD9-81ED-4DB2-BD59-A6C34878D82A}">
                    <a16:rowId xmlns:a16="http://schemas.microsoft.com/office/drawing/2014/main" val="10000"/>
                  </a:ext>
                </a:extLst>
              </a:tr>
              <a:tr h="1005930">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Перелік об’єктів національної економіки, віднесених до категорій з ЦЗ</a:t>
                      </a:r>
                      <a:endPar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p>
                    <a:p>
                      <a:pPr algn="ctr"/>
                      <a:r>
                        <a:rPr lang="uk-UA" sz="1200" dirty="0">
                          <a:solidFill>
                            <a:schemeClr val="tx1"/>
                          </a:solidFill>
                        </a:rPr>
                        <a:t>(витяг)</a:t>
                      </a:r>
                      <a:endParaRPr lang="ru-RU" sz="1200" dirty="0">
                        <a:solidFill>
                          <a:schemeClr val="tx1"/>
                        </a:solidFill>
                      </a:endParaRPr>
                    </a:p>
                  </a:txBody>
                  <a:tcPr marL="91443" marR="91443" marT="45724" marB="4572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sz="1800" dirty="0">
                          <a:solidFill>
                            <a:schemeClr val="tx1"/>
                          </a:solidFill>
                        </a:rPr>
                        <a:t>+ </a:t>
                      </a:r>
                      <a:r>
                        <a:rPr lang="uk-UA" sz="1000" dirty="0">
                          <a:solidFill>
                            <a:schemeClr val="tx1"/>
                          </a:solidFill>
                        </a:rPr>
                        <a:t>(витяг)</a:t>
                      </a:r>
                      <a:endParaRPr lang="ru-RU" sz="1000" dirty="0">
                        <a:solidFill>
                          <a:schemeClr val="tx1"/>
                        </a:solidFill>
                      </a:endParaRPr>
                    </a:p>
                    <a:p>
                      <a:pPr algn="ctr"/>
                      <a:endParaRPr lang="ru-RU" sz="10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nSpc>
                          <a:spcPct val="100000"/>
                        </a:lnSpc>
                      </a:pPr>
                      <a:endParaRPr lang="ru-RU" sz="1800" dirty="0">
                        <a:solidFill>
                          <a:schemeClr val="tx1"/>
                        </a:solidFill>
                      </a:endParaRPr>
                    </a:p>
                  </a:txBody>
                  <a:tcPr marL="91443" marR="91443" marT="45724" marB="45724"/>
                </a:tc>
                <a:extLst>
                  <a:ext uri="{0D108BD9-81ED-4DB2-BD59-A6C34878D82A}">
                    <a16:rowId xmlns:a16="http://schemas.microsoft.com/office/drawing/2014/main" val="10001"/>
                  </a:ext>
                </a:extLst>
              </a:tr>
              <a:tr h="701103">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Паспорт сховища  (протирадіаційного   укриття)</a:t>
                      </a: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tc>
                  <a:txBody>
                    <a:bodyPr/>
                    <a:lstStyle/>
                    <a:p>
                      <a:pPr algn="ctr"/>
                      <a:r>
                        <a:rPr lang="uk-UA" sz="1800" dirty="0">
                          <a:solidFill>
                            <a:schemeClr val="tx1"/>
                          </a:solidFill>
                        </a:rPr>
                        <a:t>+</a:t>
                      </a:r>
                    </a:p>
                    <a:p>
                      <a:pPr algn="ctr"/>
                      <a:r>
                        <a:rPr lang="uk-UA" sz="1800" dirty="0">
                          <a:solidFill>
                            <a:schemeClr val="tx1"/>
                          </a:solidFill>
                        </a:rPr>
                        <a:t>копія</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lnSpc>
                          <a:spcPct val="100000"/>
                        </a:lnSpc>
                      </a:pPr>
                      <a:endParaRPr lang="ru-RU" sz="1800" dirty="0">
                        <a:solidFill>
                          <a:schemeClr val="tx1"/>
                        </a:solidFill>
                      </a:endParaRPr>
                    </a:p>
                  </a:txBody>
                  <a:tcPr marL="91443" marR="91443" marT="45724" marB="45724"/>
                </a:tc>
                <a:tc rowSpan="4">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extLst>
                  <a:ext uri="{0D108BD9-81ED-4DB2-BD59-A6C34878D82A}">
                    <a16:rowId xmlns:a16="http://schemas.microsoft.com/office/drawing/2014/main" val="10002"/>
                  </a:ext>
                </a:extLst>
              </a:tr>
              <a:tr h="701103">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Облікова картка сховища (протирадіаційного укриття)</a:t>
                      </a: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tc>
                  <a:txBody>
                    <a:bodyPr/>
                    <a:lstStyle/>
                    <a:p>
                      <a:pPr algn="ctr"/>
                      <a:r>
                        <a:rPr lang="uk-UA" sz="1800" dirty="0">
                          <a:solidFill>
                            <a:schemeClr val="tx1"/>
                          </a:solidFill>
                        </a:rPr>
                        <a:t>+</a:t>
                      </a:r>
                    </a:p>
                    <a:p>
                      <a:pPr algn="ctr"/>
                      <a:r>
                        <a:rPr lang="uk-UA" sz="1800" dirty="0">
                          <a:solidFill>
                            <a:schemeClr val="tx1"/>
                          </a:solidFill>
                        </a:rPr>
                        <a:t>копія</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3"/>
                  </a:ext>
                </a:extLst>
              </a:tr>
              <a:tr h="701103">
                <a:tc>
                  <a:txBody>
                    <a:bodyPr/>
                    <a:lstStyle/>
                    <a:p>
                      <a:r>
                        <a:rPr lang="uk-UA" sz="1800" dirty="0">
                          <a:solidFill>
                            <a:schemeClr val="tx1"/>
                          </a:solidFill>
                        </a:rPr>
                        <a:t>4.</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Зведені відомості технічної інвентаризації ЗСЦЗ</a:t>
                      </a: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4"/>
                  </a:ext>
                </a:extLst>
              </a:tr>
              <a:tr h="486887">
                <a:tc>
                  <a:txBody>
                    <a:bodyPr/>
                    <a:lstStyle/>
                    <a:p>
                      <a:r>
                        <a:rPr lang="uk-UA" sz="1800" dirty="0">
                          <a:solidFill>
                            <a:schemeClr val="tx1"/>
                          </a:solidFill>
                        </a:rPr>
                        <a:t>5.</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2000" b="1" i="0" u="none" strike="noStrike" cap="none" normalizeH="0" baseline="0" dirty="0">
                          <a:ln>
                            <a:noFill/>
                          </a:ln>
                          <a:solidFill>
                            <a:schemeClr val="tx1"/>
                          </a:solidFill>
                          <a:effectLst/>
                          <a:latin typeface="Times New Roman" pitchFamily="16" charset="0"/>
                          <a:cs typeface="Tahoma" pitchFamily="32" charset="0"/>
                        </a:rPr>
                        <a:t>Журнал обліку списання ЗСЦЗ</a:t>
                      </a: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5"/>
                  </a:ext>
                </a:extLst>
              </a:tr>
            </a:tbl>
          </a:graphicData>
        </a:graphic>
      </p:graphicFrame>
      <p:sp>
        <p:nvSpPr>
          <p:cNvPr id="51257" name="Rectangle 143">
            <a:extLst>
              <a:ext uri="{FF2B5EF4-FFF2-40B4-BE49-F238E27FC236}">
                <a16:creationId xmlns:a16="http://schemas.microsoft.com/office/drawing/2014/main" id="{B4D8EA06-7745-4138-BC8A-4237C6C294FF}"/>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51258" name="Rectangle 136">
            <a:extLst>
              <a:ext uri="{FF2B5EF4-FFF2-40B4-BE49-F238E27FC236}">
                <a16:creationId xmlns:a16="http://schemas.microsoft.com/office/drawing/2014/main" id="{43D3F8D0-EE2F-462D-8B28-7FFAB40A3D9C}"/>
              </a:ext>
            </a:extLst>
          </p:cNvPr>
          <p:cNvSpPr>
            <a:spLocks noChangeArrowheads="1"/>
          </p:cNvSpPr>
          <p:nvPr/>
        </p:nvSpPr>
        <p:spPr bwMode="auto">
          <a:xfrm>
            <a:off x="617538" y="115888"/>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щодо організації інженерного захисту</a:t>
            </a:r>
            <a:r>
              <a:rPr lang="ru-RU" altLang="uk-UA" sz="18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7E8AA172-48D8-4DF6-B880-1A734286FBC2}"/>
              </a:ext>
            </a:extLst>
          </p:cNvPr>
          <p:cNvGrpSpPr>
            <a:grpSpLocks/>
          </p:cNvGrpSpPr>
          <p:nvPr/>
        </p:nvGrpSpPr>
        <p:grpSpPr bwMode="auto">
          <a:xfrm>
            <a:off x="279025" y="44450"/>
            <a:ext cx="8784293" cy="1128153"/>
            <a:chOff x="279525" y="44450"/>
            <a:chExt cx="8686675" cy="1128153"/>
          </a:xfrm>
        </p:grpSpPr>
        <p:sp>
          <p:nvSpPr>
            <p:cNvPr id="5" name="Line 2">
              <a:extLst>
                <a:ext uri="{FF2B5EF4-FFF2-40B4-BE49-F238E27FC236}">
                  <a16:creationId xmlns:a16="http://schemas.microsoft.com/office/drawing/2014/main" id="{73E9FB02-97A6-49B7-8C60-E2BD49C0389F}"/>
                </a:ext>
              </a:extLst>
            </p:cNvPr>
            <p:cNvSpPr>
              <a:spLocks noChangeShapeType="1"/>
            </p:cNvSpPr>
            <p:nvPr/>
          </p:nvSpPr>
          <p:spPr bwMode="auto">
            <a:xfrm>
              <a:off x="609600" y="1171015"/>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7" name="Picture 5">
              <a:extLst>
                <a:ext uri="{FF2B5EF4-FFF2-40B4-BE49-F238E27FC236}">
                  <a16:creationId xmlns:a16="http://schemas.microsoft.com/office/drawing/2014/main" id="{FE866F8A-50CD-4517-A73D-8A8C16B12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Line 7">
              <a:extLst>
                <a:ext uri="{FF2B5EF4-FFF2-40B4-BE49-F238E27FC236}">
                  <a16:creationId xmlns:a16="http://schemas.microsoft.com/office/drawing/2014/main" id="{82C920D7-48C9-46AD-ABCA-8F6C9D68AB45}"/>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9" name="Picture 9">
              <a:extLst>
                <a:ext uri="{FF2B5EF4-FFF2-40B4-BE49-F238E27FC236}">
                  <a16:creationId xmlns:a16="http://schemas.microsoft.com/office/drawing/2014/main" id="{13A89E9D-853F-45B6-88CF-AD50EC2937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525" y="6209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0" name="Прямоугольник 9">
            <a:extLst>
              <a:ext uri="{FF2B5EF4-FFF2-40B4-BE49-F238E27FC236}">
                <a16:creationId xmlns:a16="http://schemas.microsoft.com/office/drawing/2014/main" id="{7C2D64D2-759D-4947-AE1F-3DF613BA05CF}"/>
              </a:ext>
            </a:extLst>
          </p:cNvPr>
          <p:cNvSpPr/>
          <p:nvPr/>
        </p:nvSpPr>
        <p:spPr>
          <a:xfrm>
            <a:off x="323850" y="1345328"/>
            <a:ext cx="8642350" cy="5386090"/>
          </a:xfrm>
          <a:prstGeom prst="rect">
            <a:avLst/>
          </a:prstGeom>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Література </a:t>
            </a:r>
          </a:p>
          <a:p>
            <a:endParaRPr lang="uk-UA" sz="1200" b="1" dirty="0"/>
          </a:p>
          <a:p>
            <a:r>
              <a:rPr lang="uk-UA" sz="2000" b="1" dirty="0"/>
              <a:t>1. Кодекс цивільного захисту України від 02.10.2012 р. № 5403 – </a:t>
            </a:r>
            <a:r>
              <a:rPr lang="en-US" sz="2000" b="1" dirty="0"/>
              <a:t>VI.</a:t>
            </a:r>
          </a:p>
          <a:p>
            <a:endParaRPr lang="uk-UA" sz="2000" b="1" dirty="0"/>
          </a:p>
          <a:p>
            <a:r>
              <a:rPr lang="uk-UA" sz="2000" b="1" dirty="0"/>
              <a:t>2. Постанова Кабінету Міністрів України від 9 січня 2014 р. № 11 «Положення про єдину державну систему цивільного захисту».</a:t>
            </a:r>
          </a:p>
          <a:p>
            <a:endParaRPr lang="uk-UA" sz="2000" b="1" dirty="0"/>
          </a:p>
          <a:p>
            <a:pPr algn="just"/>
            <a:r>
              <a:rPr lang="uk-UA" sz="2000" b="1" dirty="0"/>
              <a:t>3. Постанова Кабінету України від 11 березня 2015 р. № 101 «</a:t>
            </a:r>
            <a:r>
              <a:rPr lang="ru-RU" sz="2000" b="1" dirty="0"/>
              <a:t>Про </a:t>
            </a:r>
            <a:r>
              <a:rPr lang="uk-UA" sz="2000" b="1" dirty="0"/>
              <a:t>затвердження типових положень про функціональну і територіальну підсистеми єдиної державної системи цивільного захисту».</a:t>
            </a:r>
          </a:p>
          <a:p>
            <a:pPr algn="just"/>
            <a:endParaRPr lang="uk-UA" sz="2000" b="1" dirty="0"/>
          </a:p>
          <a:p>
            <a:r>
              <a:rPr lang="uk-UA" sz="2000" b="1" dirty="0"/>
              <a:t>4. </a:t>
            </a:r>
            <a:r>
              <a:rPr lang="uk-UA" sz="2000" b="1" u="sng" dirty="0"/>
              <a:t>Постанова Кабінету Міністрів України від 17 червня 2015 р. № 409 </a:t>
            </a:r>
            <a:r>
              <a:rPr lang="uk-UA" sz="2000" b="1" dirty="0"/>
              <a:t>«Про затвердження Типового положення про регіональну та місцеву комісію з питань техногенно-екологічної безпеки і надзвичайних ситуацій».</a:t>
            </a:r>
          </a:p>
          <a:p>
            <a:endParaRPr lang="uk-UA" sz="2000" b="1" dirty="0"/>
          </a:p>
          <a:p>
            <a:r>
              <a:rPr lang="uk-UA" sz="2000" b="1" dirty="0"/>
              <a:t>5. </a:t>
            </a:r>
            <a:r>
              <a:rPr lang="uk-UA" sz="2000" b="1" u="sng" dirty="0"/>
              <a:t>Постанова Кабінету Міністрів України від 8 липня 2015 р. № 469 </a:t>
            </a:r>
            <a:r>
              <a:rPr lang="uk-UA" sz="2000" b="1" dirty="0"/>
              <a:t>«Про затвердження Положення про спеціалізовані служби цивільного захисту».</a:t>
            </a:r>
            <a:endParaRPr lang="uk-UA" sz="1600" dirty="0"/>
          </a:p>
        </p:txBody>
      </p:sp>
      <p:sp>
        <p:nvSpPr>
          <p:cNvPr id="11" name="Rectangle 4">
            <a:extLst>
              <a:ext uri="{FF2B5EF4-FFF2-40B4-BE49-F238E27FC236}">
                <a16:creationId xmlns:a16="http://schemas.microsoft.com/office/drawing/2014/main" id="{8A6365FB-30CC-4B79-AAC2-7167E32A58A3}"/>
              </a:ext>
            </a:extLst>
          </p:cNvPr>
          <p:cNvSpPr>
            <a:spLocks noChangeArrowheads="1"/>
          </p:cNvSpPr>
          <p:nvPr/>
        </p:nvSpPr>
        <p:spPr bwMode="auto">
          <a:xfrm>
            <a:off x="1674159" y="228878"/>
            <a:ext cx="5874124" cy="783934"/>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endParaRPr lang="uk-UA" altLang="uk-UA" b="1" dirty="0">
              <a:solidFill>
                <a:srgbClr val="996600"/>
              </a:solidFill>
              <a:effectLst>
                <a:outerShdw blurRad="38100" dist="38100" dir="2700000" algn="tl">
                  <a:srgbClr val="000000"/>
                </a:outerShdw>
              </a:effectLst>
            </a:endParaRPr>
          </a:p>
        </p:txBody>
      </p:sp>
    </p:spTree>
    <p:extLst>
      <p:ext uri="{BB962C8B-B14F-4D97-AF65-F5344CB8AC3E}">
        <p14:creationId xmlns:p14="http://schemas.microsoft.com/office/powerpoint/2010/main" val="3707880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99BA9546-6BC6-441E-A3FB-75646376D86E}"/>
              </a:ext>
            </a:extLst>
          </p:cNvPr>
          <p:cNvGraphicFramePr>
            <a:graphicFrameLocks noGrp="1"/>
          </p:cNvGraphicFramePr>
          <p:nvPr>
            <p:extLst>
              <p:ext uri="{D42A27DB-BD31-4B8C-83A1-F6EECF244321}">
                <p14:modId xmlns:p14="http://schemas.microsoft.com/office/powerpoint/2010/main" val="1307447733"/>
              </p:ext>
            </p:extLst>
          </p:nvPr>
        </p:nvGraphicFramePr>
        <p:xfrm>
          <a:off x="215900" y="1052513"/>
          <a:ext cx="8748713" cy="4900612"/>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148">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2" marB="45722"/>
                </a:tc>
                <a:tc>
                  <a:txBody>
                    <a:bodyPr/>
                    <a:lstStyle/>
                    <a:p>
                      <a:pPr algn="ctr"/>
                      <a:r>
                        <a:rPr lang="uk-UA" sz="1400" dirty="0">
                          <a:solidFill>
                            <a:schemeClr val="tx1"/>
                          </a:solidFill>
                        </a:rPr>
                        <a:t>ЦОВВ</a:t>
                      </a:r>
                      <a:endParaRPr lang="ru-RU" sz="1400" dirty="0">
                        <a:solidFill>
                          <a:schemeClr val="tx1"/>
                        </a:solidFill>
                      </a:endParaRPr>
                    </a:p>
                  </a:txBody>
                  <a:tcPr marL="91443" marR="91443" marT="45722" marB="45722"/>
                </a:tc>
                <a:tc>
                  <a:txBody>
                    <a:bodyPr/>
                    <a:lstStyle/>
                    <a:p>
                      <a:pPr algn="ctr"/>
                      <a:r>
                        <a:rPr lang="uk-UA" sz="1400" dirty="0">
                          <a:solidFill>
                            <a:schemeClr val="tx1"/>
                          </a:solidFill>
                        </a:rPr>
                        <a:t>МОВВ</a:t>
                      </a:r>
                      <a:endParaRPr lang="ru-RU" sz="1400" dirty="0">
                        <a:solidFill>
                          <a:schemeClr val="tx1"/>
                        </a:solidFill>
                      </a:endParaRPr>
                    </a:p>
                  </a:txBody>
                  <a:tcPr marL="91443" marR="91443" marT="45722" marB="45722"/>
                </a:tc>
                <a:tc>
                  <a:txBody>
                    <a:bodyPr/>
                    <a:lstStyle/>
                    <a:p>
                      <a:pPr algn="ctr"/>
                      <a:r>
                        <a:rPr lang="uk-UA" sz="1400" dirty="0">
                          <a:solidFill>
                            <a:schemeClr val="tx1"/>
                          </a:solidFill>
                        </a:rPr>
                        <a:t>СГ</a:t>
                      </a:r>
                      <a:endParaRPr lang="ru-RU" sz="1400" dirty="0">
                        <a:solidFill>
                          <a:schemeClr val="tx1"/>
                        </a:solidFill>
                      </a:endParaRPr>
                    </a:p>
                  </a:txBody>
                  <a:tcPr marL="91443" marR="91443" marT="45722" marB="45722"/>
                </a:tc>
                <a:tc>
                  <a:txBody>
                    <a:bodyPr/>
                    <a:lstStyle/>
                    <a:p>
                      <a:pPr algn="ctr"/>
                      <a:r>
                        <a:rPr lang="uk-UA" sz="1400" dirty="0">
                          <a:solidFill>
                            <a:schemeClr val="tx1"/>
                          </a:solidFill>
                        </a:rPr>
                        <a:t>СГ-50</a:t>
                      </a:r>
                      <a:endParaRPr lang="ru-RU" sz="1400" dirty="0">
                        <a:solidFill>
                          <a:schemeClr val="tx1"/>
                        </a:solidFill>
                      </a:endParaRPr>
                    </a:p>
                  </a:txBody>
                  <a:tcPr marL="91443" marR="91443" marT="45722" marB="4572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2" marB="45722"/>
                </a:tc>
                <a:extLst>
                  <a:ext uri="{0D108BD9-81ED-4DB2-BD59-A6C34878D82A}">
                    <a16:rowId xmlns:a16="http://schemas.microsoft.com/office/drawing/2014/main" val="10000"/>
                  </a:ext>
                </a:extLst>
              </a:tr>
              <a:tr h="611508">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400" b="1" i="0" u="none" strike="noStrike" cap="none" normalizeH="0" baseline="0" dirty="0">
                          <a:ln>
                            <a:noFill/>
                          </a:ln>
                          <a:solidFill>
                            <a:schemeClr val="tx1"/>
                          </a:solidFill>
                          <a:effectLst/>
                          <a:latin typeface="Times New Roman" pitchFamily="16" charset="0"/>
                          <a:cs typeface="Tahoma" pitchFamily="32" charset="0"/>
                        </a:rPr>
                        <a:t>План медико-санітарного забезпечення населення (працівників) при НС або загрози їх виникнення</a:t>
                      </a:r>
                      <a:endParaRPr kumimoji="0" lang="ru-RU" sz="14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22" marB="45722"/>
                </a:tc>
                <a:tc>
                  <a:txBody>
                    <a:bodyPr/>
                    <a:lstStyle/>
                    <a:p>
                      <a:pPr algn="ctr"/>
                      <a:r>
                        <a:rPr lang="uk-UA" sz="1400" dirty="0">
                          <a:solidFill>
                            <a:schemeClr val="tx1"/>
                          </a:solidFill>
                        </a:rPr>
                        <a:t>МОЗ</a:t>
                      </a:r>
                      <a:endParaRPr lang="ru-RU" sz="14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nSpc>
                          <a:spcPct val="100000"/>
                        </a:lnSpc>
                      </a:pPr>
                      <a:endParaRPr lang="ru-RU" sz="1800" dirty="0">
                        <a:solidFill>
                          <a:schemeClr val="tx1"/>
                        </a:solidFill>
                      </a:endParaRPr>
                    </a:p>
                  </a:txBody>
                  <a:tcPr marL="91443" marR="91443" marT="45722" marB="45722"/>
                </a:tc>
                <a:extLst>
                  <a:ext uri="{0D108BD9-81ED-4DB2-BD59-A6C34878D82A}">
                    <a16:rowId xmlns:a16="http://schemas.microsoft.com/office/drawing/2014/main" val="10001"/>
                  </a:ext>
                </a:extLst>
              </a:tr>
              <a:tr h="1158294">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400" b="1" i="0" u="none" strike="noStrike" cap="none" normalizeH="0" baseline="0" dirty="0">
                          <a:ln>
                            <a:noFill/>
                          </a:ln>
                          <a:solidFill>
                            <a:schemeClr val="tx1"/>
                          </a:solidFill>
                          <a:effectLst/>
                          <a:latin typeface="Times New Roman" pitchFamily="16" charset="0"/>
                          <a:cs typeface="Times New Roman" pitchFamily="16" charset="0"/>
                        </a:rPr>
                        <a:t>Розпорядчий акт про </a:t>
                      </a:r>
                      <a:r>
                        <a:rPr kumimoji="0" lang="uk-UA" sz="1400" b="1" i="0" u="none" strike="noStrike" cap="none" normalizeH="0" baseline="0" dirty="0">
                          <a:ln>
                            <a:noFill/>
                          </a:ln>
                          <a:solidFill>
                            <a:schemeClr val="tx1"/>
                          </a:solidFill>
                          <a:effectLst/>
                          <a:latin typeface="Times New Roman" pitchFamily="16" charset="0"/>
                          <a:cs typeface="Tahoma" pitchFamily="32" charset="0"/>
                        </a:rPr>
                        <a:t>визначення медичних сил та </a:t>
                      </a:r>
                      <a:r>
                        <a:rPr kumimoji="0" lang="uk-UA" sz="1400" b="1" i="0" u="none" strike="noStrike" cap="none" normalizeH="0" baseline="0" dirty="0">
                          <a:ln>
                            <a:noFill/>
                          </a:ln>
                          <a:solidFill>
                            <a:schemeClr val="tx1"/>
                          </a:solidFill>
                          <a:effectLst/>
                          <a:latin typeface="Times New Roman" pitchFamily="16" charset="0"/>
                          <a:cs typeface="Times New Roman" pitchFamily="16" charset="0"/>
                        </a:rPr>
                        <a:t>створення координаційної комісії Д</a:t>
                      </a:r>
                      <a:r>
                        <a:rPr kumimoji="0" lang="uk-UA" sz="1400" b="1" i="0" u="none" strike="noStrike" cap="none" normalizeH="0" baseline="0" dirty="0">
                          <a:ln>
                            <a:noFill/>
                          </a:ln>
                          <a:solidFill>
                            <a:schemeClr val="tx1"/>
                          </a:solidFill>
                          <a:effectLst/>
                          <a:latin typeface="Times New Roman" pitchFamily="16" charset="0"/>
                          <a:cs typeface="Tahoma" pitchFamily="32" charset="0"/>
                        </a:rPr>
                        <a:t>СМК</a:t>
                      </a:r>
                      <a:r>
                        <a:rPr kumimoji="0" lang="uk-UA" sz="1400" b="1" i="0" u="none" strike="noStrike" cap="none" normalizeH="0" baseline="0" dirty="0">
                          <a:ln>
                            <a:noFill/>
                          </a:ln>
                          <a:solidFill>
                            <a:schemeClr val="tx1"/>
                          </a:solidFill>
                          <a:effectLst/>
                          <a:latin typeface="Times New Roman" pitchFamily="16" charset="0"/>
                          <a:cs typeface="Times New Roman" pitchFamily="16" charset="0"/>
                        </a:rPr>
                        <a:t> та її персональний склад, план заходів щодо забезпечення постійної готовності служби до виконання покладених на неї завдань</a:t>
                      </a:r>
                      <a:endParaRPr kumimoji="0" lang="uk-UA" sz="14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2" marB="45722"/>
                </a:tc>
                <a:tc>
                  <a:txBody>
                    <a:bodyPr/>
                    <a:lstStyle/>
                    <a:p>
                      <a:pPr algn="ctr"/>
                      <a:r>
                        <a:rPr lang="uk-UA" sz="1400" dirty="0">
                          <a:solidFill>
                            <a:schemeClr val="tx1"/>
                          </a:solidFill>
                        </a:rPr>
                        <a:t>МОЗ</a:t>
                      </a:r>
                      <a:endParaRPr lang="ru-RU" sz="1400" dirty="0">
                        <a:solidFill>
                          <a:schemeClr val="tx1"/>
                        </a:solidFill>
                      </a:endParaRPr>
                    </a:p>
                  </a:txBody>
                  <a:tcPr marL="91443" marR="91443" marT="45722" marB="45722"/>
                </a:tc>
                <a:tc>
                  <a:txBody>
                    <a:bodyPr/>
                    <a:lstStyle/>
                    <a:p>
                      <a:pPr algn="ctr"/>
                      <a:r>
                        <a:rPr lang="uk-UA" sz="1800" dirty="0">
                          <a:solidFill>
                            <a:schemeClr val="tx1"/>
                          </a:solidFill>
                        </a:rPr>
                        <a:t>+</a:t>
                      </a:r>
                    </a:p>
                    <a:p>
                      <a:pPr algn="ctr"/>
                      <a:endParaRPr lang="uk-UA" sz="1800" dirty="0">
                        <a:solidFill>
                          <a:schemeClr val="tx1"/>
                        </a:solidFill>
                      </a:endParaRPr>
                    </a:p>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p>
                    <a:p>
                      <a:pPr algn="ctr"/>
                      <a:endParaRPr lang="uk-UA" sz="1800" dirty="0">
                        <a:solidFill>
                          <a:schemeClr val="tx1"/>
                        </a:solidFill>
                      </a:endParaRPr>
                    </a:p>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lnSpc>
                          <a:spcPct val="100000"/>
                        </a:lnSpc>
                      </a:pPr>
                      <a:endParaRPr lang="ru-RU" sz="1800" dirty="0">
                        <a:solidFill>
                          <a:schemeClr val="tx1"/>
                        </a:solidFill>
                      </a:endParaRPr>
                    </a:p>
                  </a:txBody>
                  <a:tcPr marL="91443" marR="91443" marT="45722" marB="45722"/>
                </a:tc>
                <a:tc rowSpan="4">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2" marB="45722"/>
                </a:tc>
                <a:extLst>
                  <a:ext uri="{0D108BD9-81ED-4DB2-BD59-A6C34878D82A}">
                    <a16:rowId xmlns:a16="http://schemas.microsoft.com/office/drawing/2014/main" val="10002"/>
                  </a:ext>
                </a:extLst>
              </a:tr>
              <a:tr h="731554">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400" b="1" i="0" u="none" strike="noStrike" cap="none" normalizeH="0" baseline="0" dirty="0">
                          <a:ln>
                            <a:noFill/>
                          </a:ln>
                          <a:solidFill>
                            <a:schemeClr val="tx1"/>
                          </a:solidFill>
                          <a:effectLst/>
                          <a:latin typeface="Times New Roman" pitchFamily="16" charset="0"/>
                          <a:cs typeface="Tahoma" pitchFamily="32" charset="0"/>
                        </a:rPr>
                        <a:t>Розпорядчий акт про створення надзвичайної протиепідемічної комісії та її персонального складу</a:t>
                      </a:r>
                    </a:p>
                  </a:txBody>
                  <a:tcPr marL="91443" marR="91443" marT="45722" marB="45722"/>
                </a:tc>
                <a:tc>
                  <a:txBody>
                    <a:bodyPr/>
                    <a:lstStyle/>
                    <a:p>
                      <a:pPr algn="ctr"/>
                      <a:r>
                        <a:rPr lang="uk-UA" sz="1400" dirty="0">
                          <a:solidFill>
                            <a:schemeClr val="tx1"/>
                          </a:solidFill>
                        </a:rPr>
                        <a:t>МОЗ</a:t>
                      </a:r>
                      <a:endParaRPr lang="ru-RU" sz="14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vMerge="1">
                  <a:txBody>
                    <a:bodyPr/>
                    <a:lstStyle/>
                    <a:p>
                      <a:pPr algn="ctr"/>
                      <a:endParaRPr lang="ru-RU" dirty="0"/>
                    </a:p>
                  </a:txBody>
                  <a:tcPr/>
                </a:tc>
                <a:extLst>
                  <a:ext uri="{0D108BD9-81ED-4DB2-BD59-A6C34878D82A}">
                    <a16:rowId xmlns:a16="http://schemas.microsoft.com/office/drawing/2014/main" val="10003"/>
                  </a:ext>
                </a:extLst>
              </a:tr>
              <a:tr h="944924">
                <a:tc>
                  <a:txBody>
                    <a:bodyPr/>
                    <a:lstStyle/>
                    <a:p>
                      <a:r>
                        <a:rPr lang="uk-UA" sz="1800" dirty="0">
                          <a:solidFill>
                            <a:schemeClr val="tx1"/>
                          </a:solidFill>
                        </a:rPr>
                        <a:t>4.</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400" b="1" i="0" u="none" strike="noStrike" cap="none" normalizeH="0" baseline="0" dirty="0">
                          <a:ln>
                            <a:noFill/>
                          </a:ln>
                          <a:solidFill>
                            <a:schemeClr val="tx1"/>
                          </a:solidFill>
                          <a:effectLst/>
                          <a:latin typeface="Times New Roman" pitchFamily="16" charset="0"/>
                          <a:cs typeface="Tahoma" pitchFamily="32" charset="0"/>
                        </a:rPr>
                        <a:t>Список персонального складу медичних працівників закладів охорони здоров</a:t>
                      </a:r>
                      <a:r>
                        <a:rPr kumimoji="0" lang="ru-RU" sz="1400" b="1" i="0" u="none" strike="noStrike" cap="none" normalizeH="0" baseline="0" dirty="0">
                          <a:ln>
                            <a:noFill/>
                          </a:ln>
                          <a:solidFill>
                            <a:schemeClr val="tx1"/>
                          </a:solidFill>
                          <a:effectLst/>
                          <a:latin typeface="Times New Roman" pitchFamily="16" charset="0"/>
                          <a:cs typeface="Tahoma" pitchFamily="32" charset="0"/>
                        </a:rPr>
                        <a:t>’</a:t>
                      </a:r>
                      <a:r>
                        <a:rPr kumimoji="0" lang="uk-UA" sz="1400" b="1" i="0" u="none" strike="noStrike" cap="none" normalizeH="0" baseline="0" dirty="0">
                          <a:ln>
                            <a:noFill/>
                          </a:ln>
                          <a:solidFill>
                            <a:schemeClr val="tx1"/>
                          </a:solidFill>
                          <a:effectLst/>
                          <a:latin typeface="Times New Roman" pitchFamily="16" charset="0"/>
                          <a:cs typeface="Tahoma" pitchFamily="32" charset="0"/>
                        </a:rPr>
                        <a:t>я ДСМК, які залучатимуться до роботи в мобільному госпіталі ДСНС у разі його розгортання в будь-якому регіоні</a:t>
                      </a:r>
                    </a:p>
                  </a:txBody>
                  <a:tcPr marL="91443" marR="91443" marT="45722" marB="45722"/>
                </a:tc>
                <a:tc>
                  <a:txBody>
                    <a:bodyPr/>
                    <a:lstStyle/>
                    <a:p>
                      <a:pPr algn="ctr"/>
                      <a:r>
                        <a:rPr lang="uk-UA" sz="1400" dirty="0">
                          <a:solidFill>
                            <a:schemeClr val="tx1"/>
                          </a:solidFill>
                        </a:rPr>
                        <a:t>МОЗ</a:t>
                      </a:r>
                    </a:p>
                    <a:p>
                      <a:pPr algn="ctr"/>
                      <a:r>
                        <a:rPr lang="uk-UA" sz="1400" dirty="0">
                          <a:solidFill>
                            <a:schemeClr val="tx1"/>
                          </a:solidFill>
                        </a:rPr>
                        <a:t>ДСНС</a:t>
                      </a:r>
                      <a:endParaRPr lang="ru-RU" sz="14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vMerge="1">
                  <a:txBody>
                    <a:bodyPr/>
                    <a:lstStyle/>
                    <a:p>
                      <a:pPr algn="ctr"/>
                      <a:endParaRPr lang="ru-RU" dirty="0"/>
                    </a:p>
                  </a:txBody>
                  <a:tcPr/>
                </a:tc>
                <a:extLst>
                  <a:ext uri="{0D108BD9-81ED-4DB2-BD59-A6C34878D82A}">
                    <a16:rowId xmlns:a16="http://schemas.microsoft.com/office/drawing/2014/main" val="10004"/>
                  </a:ext>
                </a:extLst>
              </a:tr>
              <a:tr h="518184">
                <a:tc>
                  <a:txBody>
                    <a:bodyPr/>
                    <a:lstStyle/>
                    <a:p>
                      <a:r>
                        <a:rPr lang="uk-UA" sz="1800" dirty="0">
                          <a:solidFill>
                            <a:schemeClr val="tx1"/>
                          </a:solidFill>
                        </a:rPr>
                        <a:t>5.</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400" b="1" i="0" u="none" strike="noStrike" cap="none" normalizeH="0" baseline="0" dirty="0">
                          <a:ln>
                            <a:noFill/>
                          </a:ln>
                          <a:solidFill>
                            <a:schemeClr val="tx1"/>
                          </a:solidFill>
                          <a:effectLst/>
                          <a:latin typeface="Times New Roman" pitchFamily="16" charset="0"/>
                          <a:cs typeface="Tahoma" pitchFamily="32" charset="0"/>
                        </a:rPr>
                        <a:t>План заходів з профілактики травматизму невиробничого характеру</a:t>
                      </a:r>
                    </a:p>
                  </a:txBody>
                  <a:tcPr marL="91443" marR="91443" marT="45722" marB="45722"/>
                </a:tc>
                <a:tc>
                  <a:txBody>
                    <a:bodyPr/>
                    <a:lstStyle/>
                    <a:p>
                      <a:pPr algn="ctr"/>
                      <a:r>
                        <a:rPr lang="uk-UA" sz="1400" dirty="0">
                          <a:solidFill>
                            <a:schemeClr val="tx1"/>
                          </a:solidFill>
                        </a:rPr>
                        <a:t>ДСНС</a:t>
                      </a:r>
                      <a:endParaRPr lang="ru-RU" sz="14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vMerge="1">
                  <a:txBody>
                    <a:bodyPr/>
                    <a:lstStyle/>
                    <a:p>
                      <a:pPr algn="ctr"/>
                      <a:endParaRPr lang="ru-RU" dirty="0"/>
                    </a:p>
                  </a:txBody>
                  <a:tcPr/>
                </a:tc>
                <a:extLst>
                  <a:ext uri="{0D108BD9-81ED-4DB2-BD59-A6C34878D82A}">
                    <a16:rowId xmlns:a16="http://schemas.microsoft.com/office/drawing/2014/main" val="10005"/>
                  </a:ext>
                </a:extLst>
              </a:tr>
            </a:tbl>
          </a:graphicData>
        </a:graphic>
      </p:graphicFrame>
      <p:sp>
        <p:nvSpPr>
          <p:cNvPr id="53305" name="Rectangle 143">
            <a:extLst>
              <a:ext uri="{FF2B5EF4-FFF2-40B4-BE49-F238E27FC236}">
                <a16:creationId xmlns:a16="http://schemas.microsoft.com/office/drawing/2014/main" id="{9D96892C-36F6-44D4-BDB5-C38119D76F82}"/>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53306" name="Rectangle 1">
            <a:extLst>
              <a:ext uri="{FF2B5EF4-FFF2-40B4-BE49-F238E27FC236}">
                <a16:creationId xmlns:a16="http://schemas.microsoft.com/office/drawing/2014/main" id="{068FD566-03A1-4805-A3C0-8BC01480A982}"/>
              </a:ext>
            </a:extLst>
          </p:cNvPr>
          <p:cNvSpPr>
            <a:spLocks noChangeArrowheads="1"/>
          </p:cNvSpPr>
          <p:nvPr/>
        </p:nvSpPr>
        <p:spPr bwMode="auto">
          <a:xfrm>
            <a:off x="642938" y="14288"/>
            <a:ext cx="7921625" cy="719137"/>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000" b="1">
                <a:solidFill>
                  <a:srgbClr val="FFFF00"/>
                </a:solidFill>
                <a:latin typeface="Times New Roman" panose="02020603050405020304" pitchFamily="18" charset="0"/>
              </a:rPr>
              <a:t>Документи з питань медичного та біологічного захисту населення, </a:t>
            </a:r>
          </a:p>
          <a:p>
            <a:pPr algn="ctr" eaLnBrk="1" hangingPunct="1">
              <a:spcBef>
                <a:spcPct val="0"/>
              </a:spcBef>
              <a:buClrTx/>
              <a:buFontTx/>
              <a:buNone/>
            </a:pPr>
            <a:r>
              <a:rPr lang="uk-UA" altLang="uk-UA" sz="2000" b="1">
                <a:solidFill>
                  <a:srgbClr val="FFFF00"/>
                </a:solidFill>
                <a:latin typeface="Times New Roman" panose="02020603050405020304" pitchFamily="18" charset="0"/>
              </a:rPr>
              <a:t>профілактики травматизму невиробничого характеру</a:t>
            </a:r>
            <a:r>
              <a:rPr lang="ru-RU" altLang="uk-UA" sz="18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AD530394-2E57-4659-B201-BB17C50DE03E}"/>
              </a:ext>
            </a:extLst>
          </p:cNvPr>
          <p:cNvGraphicFramePr>
            <a:graphicFrameLocks noGrp="1"/>
          </p:cNvGraphicFramePr>
          <p:nvPr>
            <p:extLst>
              <p:ext uri="{D42A27DB-BD31-4B8C-83A1-F6EECF244321}">
                <p14:modId xmlns:p14="http://schemas.microsoft.com/office/powerpoint/2010/main" val="3987591256"/>
              </p:ext>
            </p:extLst>
          </p:nvPr>
        </p:nvGraphicFramePr>
        <p:xfrm>
          <a:off x="215900" y="952500"/>
          <a:ext cx="8748713" cy="5141914"/>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178">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4" marB="45724"/>
                </a:tc>
                <a:tc>
                  <a:txBody>
                    <a:bodyPr/>
                    <a:lstStyle/>
                    <a:p>
                      <a:pPr algn="ctr"/>
                      <a:r>
                        <a:rPr lang="uk-UA" sz="1400" dirty="0">
                          <a:solidFill>
                            <a:schemeClr val="tx1"/>
                          </a:solidFill>
                        </a:rPr>
                        <a:t>ЦОВВ</a:t>
                      </a:r>
                      <a:endParaRPr lang="ru-RU" sz="1400" dirty="0">
                        <a:solidFill>
                          <a:schemeClr val="tx1"/>
                        </a:solidFill>
                      </a:endParaRPr>
                    </a:p>
                  </a:txBody>
                  <a:tcPr marL="91443" marR="91443" marT="45724" marB="45724"/>
                </a:tc>
                <a:tc>
                  <a:txBody>
                    <a:bodyPr/>
                    <a:lstStyle/>
                    <a:p>
                      <a:pPr algn="ctr"/>
                      <a:r>
                        <a:rPr lang="uk-UA" sz="1400" dirty="0">
                          <a:solidFill>
                            <a:schemeClr val="tx1"/>
                          </a:solidFill>
                        </a:rPr>
                        <a:t>МОВВ</a:t>
                      </a:r>
                      <a:endParaRPr lang="ru-RU" sz="1400" dirty="0">
                        <a:solidFill>
                          <a:schemeClr val="tx1"/>
                        </a:solidFill>
                      </a:endParaRPr>
                    </a:p>
                  </a:txBody>
                  <a:tcPr marL="91443" marR="91443" marT="45724" marB="45724"/>
                </a:tc>
                <a:tc>
                  <a:txBody>
                    <a:bodyPr/>
                    <a:lstStyle/>
                    <a:p>
                      <a:pPr algn="ctr"/>
                      <a:r>
                        <a:rPr lang="uk-UA" sz="1400" dirty="0">
                          <a:solidFill>
                            <a:schemeClr val="tx1"/>
                          </a:solidFill>
                        </a:rPr>
                        <a:t>СГ</a:t>
                      </a:r>
                      <a:endParaRPr lang="ru-RU" sz="1400" dirty="0">
                        <a:solidFill>
                          <a:schemeClr val="tx1"/>
                        </a:solidFill>
                      </a:endParaRPr>
                    </a:p>
                  </a:txBody>
                  <a:tcPr marL="91443" marR="91443" marT="45724" marB="45724"/>
                </a:tc>
                <a:tc>
                  <a:txBody>
                    <a:bodyPr/>
                    <a:lstStyle/>
                    <a:p>
                      <a:pPr algn="ctr"/>
                      <a:r>
                        <a:rPr lang="uk-UA" sz="1400" dirty="0">
                          <a:solidFill>
                            <a:schemeClr val="tx1"/>
                          </a:solidFill>
                        </a:rPr>
                        <a:t>СГ-50</a:t>
                      </a:r>
                      <a:endParaRPr lang="ru-RU" sz="1400" dirty="0">
                        <a:solidFill>
                          <a:schemeClr val="tx1"/>
                        </a:solidFill>
                      </a:endParaRPr>
                    </a:p>
                  </a:txBody>
                  <a:tcPr marL="91443" marR="91443" marT="45724" marB="4572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4" marB="45724"/>
                </a:tc>
                <a:extLst>
                  <a:ext uri="{0D108BD9-81ED-4DB2-BD59-A6C34878D82A}">
                    <a16:rowId xmlns:a16="http://schemas.microsoft.com/office/drawing/2014/main" val="10000"/>
                  </a:ext>
                </a:extLst>
              </a:tr>
              <a:tr h="823025">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600" b="1" i="0" u="none" strike="noStrike" cap="none" normalizeH="0" baseline="0" dirty="0">
                          <a:ln>
                            <a:noFill/>
                          </a:ln>
                          <a:solidFill>
                            <a:schemeClr val="tx1"/>
                          </a:solidFill>
                          <a:effectLst/>
                          <a:latin typeface="Times New Roman" pitchFamily="16" charset="0"/>
                          <a:cs typeface="Tahoma" pitchFamily="32" charset="0"/>
                        </a:rPr>
                        <a:t>Інструкція щодо виконання вимог техногенної безпеки та порядку дій персоналу у разі виникнення НС</a:t>
                      </a:r>
                      <a:endParaRPr kumimoji="0" lang="ru-RU" sz="16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nSpc>
                          <a:spcPct val="100000"/>
                        </a:lnSpc>
                      </a:pPr>
                      <a:endParaRPr lang="ru-RU" sz="1800" dirty="0">
                        <a:solidFill>
                          <a:schemeClr val="tx1"/>
                        </a:solidFill>
                      </a:endParaRPr>
                    </a:p>
                  </a:txBody>
                  <a:tcPr marL="91443" marR="91443" marT="45724" marB="45724"/>
                </a:tc>
                <a:extLst>
                  <a:ext uri="{0D108BD9-81ED-4DB2-BD59-A6C34878D82A}">
                    <a16:rowId xmlns:a16="http://schemas.microsoft.com/office/drawing/2014/main" val="10001"/>
                  </a:ext>
                </a:extLst>
              </a:tr>
              <a:tr h="579166">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uk-UA" sz="1600" b="1" i="0" u="none" strike="noStrike" cap="none" normalizeH="0" baseline="0" dirty="0">
                          <a:ln>
                            <a:noFill/>
                          </a:ln>
                          <a:solidFill>
                            <a:schemeClr val="tx1"/>
                          </a:solidFill>
                          <a:effectLst/>
                          <a:latin typeface="Times New Roman" pitchFamily="16" charset="0"/>
                          <a:cs typeface="Tahoma" pitchFamily="32" charset="0"/>
                        </a:rPr>
                        <a:t>План заходів щодо усунення недоліків, виявлених у ході перевірки</a:t>
                      </a: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lnSpc>
                          <a:spcPct val="100000"/>
                        </a:lnSpc>
                      </a:pPr>
                      <a:r>
                        <a:rPr lang="uk-UA" sz="1800" dirty="0">
                          <a:solidFill>
                            <a:schemeClr val="tx1"/>
                          </a:solidFill>
                        </a:rPr>
                        <a:t>+</a:t>
                      </a:r>
                      <a:endParaRPr lang="ru-RU" sz="1800" dirty="0">
                        <a:solidFill>
                          <a:schemeClr val="tx1"/>
                        </a:solidFill>
                      </a:endParaRPr>
                    </a:p>
                  </a:txBody>
                  <a:tcPr marL="91443" marR="91443" marT="45724" marB="45724"/>
                </a:tc>
                <a:tc rowSpan="5">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extLst>
                  <a:ext uri="{0D108BD9-81ED-4DB2-BD59-A6C34878D82A}">
                    <a16:rowId xmlns:a16="http://schemas.microsoft.com/office/drawing/2014/main" val="10002"/>
                  </a:ext>
                </a:extLst>
              </a:tr>
              <a:tr h="486881">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600" b="1" i="0" u="none" strike="noStrike" cap="none" normalizeH="0" baseline="0" dirty="0">
                          <a:ln>
                            <a:noFill/>
                          </a:ln>
                          <a:solidFill>
                            <a:schemeClr val="tx1"/>
                          </a:solidFill>
                          <a:effectLst/>
                          <a:latin typeface="Times New Roman" pitchFamily="16" charset="0"/>
                          <a:cs typeface="Tahoma" pitchFamily="32" charset="0"/>
                        </a:rPr>
                        <a:t>Паспорт потенційно небезпечного об’єкта</a:t>
                      </a: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3"/>
                  </a:ext>
                </a:extLst>
              </a:tr>
              <a:tr h="579166">
                <a:tc>
                  <a:txBody>
                    <a:bodyPr/>
                    <a:lstStyle/>
                    <a:p>
                      <a:r>
                        <a:rPr lang="uk-UA" sz="1800" dirty="0">
                          <a:solidFill>
                            <a:schemeClr val="tx1"/>
                          </a:solidFill>
                        </a:rPr>
                        <a:t>4.</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600" b="1" i="0" u="none" strike="noStrike" cap="none" normalizeH="0" baseline="0" dirty="0">
                          <a:ln>
                            <a:noFill/>
                          </a:ln>
                          <a:solidFill>
                            <a:schemeClr val="tx1"/>
                          </a:solidFill>
                          <a:effectLst/>
                          <a:latin typeface="Times New Roman" pitchFamily="16" charset="0"/>
                          <a:cs typeface="Tahoma" pitchFamily="32" charset="0"/>
                        </a:rPr>
                        <a:t>Свідоцтво про реєстрацію потенційно небезпечного об’єкта</a:t>
                      </a:r>
                    </a:p>
                  </a:txBody>
                  <a:tcPr marL="91443" marR="91443" marT="45724" marB="45724"/>
                </a:tc>
                <a:tc>
                  <a:txBody>
                    <a:bodyPr/>
                    <a:lstStyle/>
                    <a:p>
                      <a:pPr algn="ct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4"/>
                  </a:ext>
                </a:extLst>
              </a:tr>
              <a:tr h="579166">
                <a:tc>
                  <a:txBody>
                    <a:bodyPr/>
                    <a:lstStyle/>
                    <a:p>
                      <a:r>
                        <a:rPr lang="uk-UA" sz="1800" dirty="0">
                          <a:solidFill>
                            <a:schemeClr val="tx1"/>
                          </a:solidFill>
                        </a:rPr>
                        <a:t>5.</a:t>
                      </a:r>
                      <a:endParaRPr lang="ru-RU" sz="1800" dirty="0">
                        <a:solidFill>
                          <a:schemeClr val="tx1"/>
                        </a:solidFill>
                      </a:endParaRPr>
                    </a:p>
                  </a:txBody>
                  <a:tcPr marL="91443" marR="91443" marT="45724" marB="45724"/>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600" b="1" i="0" u="none" strike="noStrike" cap="none" normalizeH="0" baseline="0" dirty="0">
                          <a:ln>
                            <a:noFill/>
                          </a:ln>
                          <a:solidFill>
                            <a:schemeClr val="tx1"/>
                          </a:solidFill>
                          <a:effectLst/>
                          <a:latin typeface="Times New Roman" pitchFamily="16" charset="0"/>
                          <a:cs typeface="Tahoma" pitchFamily="32" charset="0"/>
                        </a:rPr>
                        <a:t>Свідоцтво про державну реєстрацію об'єкта підвищеної небезпеки</a:t>
                      </a: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5"/>
                  </a:ext>
                </a:extLst>
              </a:tr>
              <a:tr h="579166">
                <a:tc>
                  <a:txBody>
                    <a:bodyPr/>
                    <a:lstStyle/>
                    <a:p>
                      <a:r>
                        <a:rPr lang="uk-UA" sz="1800" dirty="0">
                          <a:solidFill>
                            <a:schemeClr val="tx1"/>
                          </a:solidFill>
                        </a:rPr>
                        <a:t>6.</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600" b="1" i="0" u="none" strike="noStrike" cap="none" normalizeH="0" baseline="0" dirty="0">
                          <a:ln>
                            <a:noFill/>
                          </a:ln>
                          <a:solidFill>
                            <a:schemeClr val="tx1"/>
                          </a:solidFill>
                          <a:effectLst/>
                          <a:latin typeface="Times New Roman" pitchFamily="16" charset="0"/>
                          <a:cs typeface="Tahoma" pitchFamily="32" charset="0"/>
                        </a:rPr>
                        <a:t>Ідентифікація об’єкта підвищеної небезпеки (повідомлення про ідентифікацію ОПН)</a:t>
                      </a:r>
                      <a:endParaRPr lang="ru-RU" sz="16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vMerge="1">
                  <a:txBody>
                    <a:bodyPr/>
                    <a:lstStyle/>
                    <a:p>
                      <a:pPr algn="ctr"/>
                      <a:endParaRPr lang="ru-RU" dirty="0"/>
                    </a:p>
                  </a:txBody>
                  <a:tcPr/>
                </a:tc>
                <a:extLst>
                  <a:ext uri="{0D108BD9-81ED-4DB2-BD59-A6C34878D82A}">
                    <a16:rowId xmlns:a16="http://schemas.microsoft.com/office/drawing/2014/main" val="10006"/>
                  </a:ext>
                </a:extLst>
              </a:tr>
              <a:tr h="579166">
                <a:tc>
                  <a:txBody>
                    <a:bodyPr/>
                    <a:lstStyle/>
                    <a:p>
                      <a:r>
                        <a:rPr lang="uk-UA" sz="1800" dirty="0">
                          <a:solidFill>
                            <a:schemeClr val="tx1"/>
                          </a:solidFill>
                        </a:rPr>
                        <a:t>7.</a:t>
                      </a:r>
                      <a:endParaRPr lang="ru-RU" sz="1800" dirty="0">
                        <a:solidFill>
                          <a:schemeClr val="tx1"/>
                        </a:solidFill>
                      </a:endParaRPr>
                    </a:p>
                  </a:txBody>
                  <a:tcPr marL="91443" marR="91443"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600" b="1" i="0" u="none" strike="noStrike" cap="none" normalizeH="0" baseline="0" dirty="0">
                          <a:ln>
                            <a:noFill/>
                          </a:ln>
                          <a:solidFill>
                            <a:schemeClr val="tx1"/>
                          </a:solidFill>
                          <a:effectLst/>
                          <a:latin typeface="Times New Roman" pitchFamily="16" charset="0"/>
                          <a:cs typeface="Tahoma" pitchFamily="32" charset="0"/>
                        </a:rPr>
                        <a:t>Декларація безпеки об’єкта підвищеної небезпеки разом з експертним висновком</a:t>
                      </a:r>
                      <a:endParaRPr lang="ru-RU" sz="1600" dirty="0">
                        <a:solidFill>
                          <a:schemeClr val="tx1"/>
                        </a:solidFill>
                      </a:endParaRPr>
                    </a:p>
                  </a:txBody>
                  <a:tcPr marL="91443" marR="91443" marT="45724" marB="45724"/>
                </a:tc>
                <a:tc>
                  <a:txBody>
                    <a:bodyPr/>
                    <a:lstStyle/>
                    <a:p>
                      <a:pPr algn="ctr"/>
                      <a:endParaRPr lang="ru-RU" sz="1800" dirty="0">
                        <a:solidFill>
                          <a:schemeClr val="tx1"/>
                        </a:solidFill>
                      </a:endParaRPr>
                    </a:p>
                  </a:txBody>
                  <a:tcPr marL="91443" marR="91443" marT="45724" marB="45724"/>
                </a:tc>
                <a:tc>
                  <a:txBody>
                    <a:bodyPr/>
                    <a:lstStyle/>
                    <a:p>
                      <a:pPr algn="ct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algn="ctr"/>
                      <a:r>
                        <a:rPr lang="uk-UA" sz="1800" dirty="0">
                          <a:solidFill>
                            <a:schemeClr val="tx1"/>
                          </a:solidFill>
                        </a:rPr>
                        <a:t>+</a:t>
                      </a:r>
                      <a:endParaRPr lang="ru-RU" sz="1800" dirty="0">
                        <a:solidFill>
                          <a:schemeClr val="tx1"/>
                        </a:solidFill>
                      </a:endParaRPr>
                    </a:p>
                  </a:txBody>
                  <a:tcPr marL="91443" marR="91443" marT="45724" marB="45724"/>
                </a:tc>
                <a:tc>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4" marB="45724"/>
                </a:tc>
                <a:extLst>
                  <a:ext uri="{0D108BD9-81ED-4DB2-BD59-A6C34878D82A}">
                    <a16:rowId xmlns:a16="http://schemas.microsoft.com/office/drawing/2014/main" val="10007"/>
                  </a:ext>
                </a:extLst>
              </a:tr>
            </a:tbl>
          </a:graphicData>
        </a:graphic>
      </p:graphicFrame>
      <p:sp>
        <p:nvSpPr>
          <p:cNvPr id="55368" name="Rectangle 143">
            <a:extLst>
              <a:ext uri="{FF2B5EF4-FFF2-40B4-BE49-F238E27FC236}">
                <a16:creationId xmlns:a16="http://schemas.microsoft.com/office/drawing/2014/main" id="{96BD4756-2697-46E2-A598-72A6B97199A3}"/>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55369" name="Rectangle 1">
            <a:extLst>
              <a:ext uri="{FF2B5EF4-FFF2-40B4-BE49-F238E27FC236}">
                <a16:creationId xmlns:a16="http://schemas.microsoft.com/office/drawing/2014/main" id="{F739F932-4371-45D0-85AB-944E09086265}"/>
              </a:ext>
            </a:extLst>
          </p:cNvPr>
          <p:cNvSpPr>
            <a:spLocks noChangeArrowheads="1"/>
          </p:cNvSpPr>
          <p:nvPr/>
        </p:nvSpPr>
        <p:spPr bwMode="auto">
          <a:xfrm>
            <a:off x="250825" y="188913"/>
            <a:ext cx="8642350"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000" b="1">
                <a:solidFill>
                  <a:srgbClr val="FFFF00"/>
                </a:solidFill>
                <a:latin typeface="Times New Roman" panose="02020603050405020304" pitchFamily="18" charset="0"/>
              </a:rPr>
              <a:t>Документи з питань ЦЗ щодо забезпечення функціонування об’єктів</a:t>
            </a:r>
            <a:r>
              <a:rPr lang="ru-RU" altLang="uk-UA" sz="18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840D2384-DAB8-40B7-8B76-66E1DF05C152}"/>
              </a:ext>
            </a:extLst>
          </p:cNvPr>
          <p:cNvGraphicFramePr>
            <a:graphicFrameLocks noGrp="1"/>
          </p:cNvGraphicFramePr>
          <p:nvPr>
            <p:extLst>
              <p:ext uri="{D42A27DB-BD31-4B8C-83A1-F6EECF244321}">
                <p14:modId xmlns:p14="http://schemas.microsoft.com/office/powerpoint/2010/main" val="1248232921"/>
              </p:ext>
            </p:extLst>
          </p:nvPr>
        </p:nvGraphicFramePr>
        <p:xfrm>
          <a:off x="215900" y="1619250"/>
          <a:ext cx="8748713" cy="4258057"/>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5821">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06" marB="45706"/>
                </a:tc>
                <a:tc>
                  <a:txBody>
                    <a:bodyPr/>
                    <a:lstStyle/>
                    <a:p>
                      <a:pPr algn="ctr"/>
                      <a:r>
                        <a:rPr lang="uk-UA" sz="1400" dirty="0">
                          <a:solidFill>
                            <a:schemeClr val="tx1"/>
                          </a:solidFill>
                        </a:rPr>
                        <a:t>ЦОВВ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МОВВ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СГ-50</a:t>
                      </a:r>
                      <a:endParaRPr lang="ru-RU" sz="14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a:t>
                      </a:r>
                      <a:r>
                        <a:rPr kumimoji="0" lang="uk-UA" sz="1800" b="1" i="0" u="none" strike="noStrike" cap="none" normalizeH="0" baseline="0" noProof="0" dirty="0">
                          <a:ln>
                            <a:noFill/>
                          </a:ln>
                          <a:solidFill>
                            <a:schemeClr val="tx1"/>
                          </a:solidFill>
                          <a:effectLst/>
                          <a:latin typeface="Times New Roman" pitchFamily="16" charset="0"/>
                          <a:cs typeface="Times New Roman" pitchFamily="16" charset="0"/>
                        </a:rPr>
                        <a:t>для документу</a:t>
                      </a:r>
                      <a:endParaRPr lang="uk-UA" sz="1800" noProof="0" dirty="0">
                        <a:solidFill>
                          <a:schemeClr val="tx1"/>
                        </a:solidFill>
                      </a:endParaRPr>
                    </a:p>
                  </a:txBody>
                  <a:tcPr marL="91443" marR="91443" marT="45706" marB="45706"/>
                </a:tc>
                <a:extLst>
                  <a:ext uri="{0D108BD9-81ED-4DB2-BD59-A6C34878D82A}">
                    <a16:rowId xmlns:a16="http://schemas.microsoft.com/office/drawing/2014/main" val="10000"/>
                  </a:ext>
                </a:extLst>
              </a:tr>
              <a:tr h="700936">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План зв’язку та оповіщення</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nSpc>
                          <a:spcPct val="100000"/>
                        </a:lnSpc>
                      </a:pPr>
                      <a:endParaRPr lang="ru-RU" sz="1800" dirty="0">
                        <a:solidFill>
                          <a:schemeClr val="tx1"/>
                        </a:solidFill>
                      </a:endParaRPr>
                    </a:p>
                  </a:txBody>
                  <a:tcPr marL="91443" marR="91443" marT="45706" marB="45706"/>
                </a:tc>
                <a:extLst>
                  <a:ext uri="{0D108BD9-81ED-4DB2-BD59-A6C34878D82A}">
                    <a16:rowId xmlns:a16="http://schemas.microsoft.com/office/drawing/2014/main" val="10001"/>
                  </a:ext>
                </a:extLst>
              </a:tr>
              <a:tr h="1005697">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Схема організації зв’язку та оповіщення</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lnSpc>
                          <a:spcPct val="100000"/>
                        </a:lnSpc>
                      </a:pPr>
                      <a:r>
                        <a:rPr lang="uk-UA" sz="1800" dirty="0">
                          <a:solidFill>
                            <a:schemeClr val="tx1"/>
                          </a:solidFill>
                        </a:rPr>
                        <a:t>+</a:t>
                      </a:r>
                      <a:endParaRPr lang="ru-RU" sz="1800" dirty="0">
                        <a:solidFill>
                          <a:schemeClr val="tx1"/>
                        </a:solidFill>
                      </a:endParaRPr>
                    </a:p>
                  </a:txBody>
                  <a:tcPr marL="91443" marR="91443" marT="45706" marB="45706"/>
                </a:tc>
                <a:tc rowSpan="2">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extLst>
                  <a:ext uri="{0D108BD9-81ED-4DB2-BD59-A6C34878D82A}">
                    <a16:rowId xmlns:a16="http://schemas.microsoft.com/office/drawing/2014/main" val="10002"/>
                  </a:ext>
                </a:extLst>
              </a:tr>
              <a:tr h="1615221">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Інструкція щодо застосування апаратури оповіщення та дій чергових у разі її несанкціонованого запуску</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vMerge="1">
                  <a:txBody>
                    <a:bodyPr/>
                    <a:lstStyle/>
                    <a:p>
                      <a:pPr algn="ctr"/>
                      <a:endParaRPr lang="ru-RU" dirty="0"/>
                    </a:p>
                  </a:txBody>
                  <a:tcPr/>
                </a:tc>
                <a:extLst>
                  <a:ext uri="{0D108BD9-81ED-4DB2-BD59-A6C34878D82A}">
                    <a16:rowId xmlns:a16="http://schemas.microsoft.com/office/drawing/2014/main" val="10003"/>
                  </a:ext>
                </a:extLst>
              </a:tr>
            </a:tbl>
          </a:graphicData>
        </a:graphic>
      </p:graphicFrame>
      <p:sp>
        <p:nvSpPr>
          <p:cNvPr id="57387" name="Rectangle 143">
            <a:extLst>
              <a:ext uri="{FF2B5EF4-FFF2-40B4-BE49-F238E27FC236}">
                <a16:creationId xmlns:a16="http://schemas.microsoft.com/office/drawing/2014/main" id="{A94C9D32-4820-4277-9009-921DFA3C07CB}"/>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57388" name="Rectangle 1">
            <a:extLst>
              <a:ext uri="{FF2B5EF4-FFF2-40B4-BE49-F238E27FC236}">
                <a16:creationId xmlns:a16="http://schemas.microsoft.com/office/drawing/2014/main" id="{2724F196-1C30-4902-9690-C28A9FCF46AE}"/>
              </a:ext>
            </a:extLst>
          </p:cNvPr>
          <p:cNvSpPr>
            <a:spLocks noChangeArrowheads="1"/>
          </p:cNvSpPr>
          <p:nvPr/>
        </p:nvSpPr>
        <p:spPr bwMode="auto">
          <a:xfrm>
            <a:off x="642938" y="404813"/>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з організації зв’язку та оповіщення</a:t>
            </a:r>
            <a:r>
              <a:rPr lang="ru-RU" altLang="uk-UA" sz="18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F94BF53B-7611-48F6-BB37-E9E75A03B0FA}"/>
              </a:ext>
            </a:extLst>
          </p:cNvPr>
          <p:cNvGraphicFramePr>
            <a:graphicFrameLocks noGrp="1"/>
          </p:cNvGraphicFramePr>
          <p:nvPr/>
        </p:nvGraphicFramePr>
        <p:xfrm>
          <a:off x="215900" y="952500"/>
          <a:ext cx="8748713" cy="4867678"/>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5854">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08" marB="45708"/>
                </a:tc>
                <a:tc>
                  <a:txBody>
                    <a:bodyPr/>
                    <a:lstStyle/>
                    <a:p>
                      <a:pPr algn="ctr"/>
                      <a:r>
                        <a:rPr lang="uk-UA" sz="1400" dirty="0">
                          <a:solidFill>
                            <a:schemeClr val="tx1"/>
                          </a:solidFill>
                        </a:rPr>
                        <a:t>ЦОВВ</a:t>
                      </a:r>
                      <a:endParaRPr lang="ru-RU" sz="1400" dirty="0">
                        <a:solidFill>
                          <a:schemeClr val="tx1"/>
                        </a:solidFill>
                      </a:endParaRPr>
                    </a:p>
                  </a:txBody>
                  <a:tcPr marL="91443" marR="91443" marT="45708" marB="45708"/>
                </a:tc>
                <a:tc>
                  <a:txBody>
                    <a:bodyPr/>
                    <a:lstStyle/>
                    <a:p>
                      <a:pPr algn="ctr"/>
                      <a:r>
                        <a:rPr lang="uk-UA" sz="1400" dirty="0">
                          <a:solidFill>
                            <a:schemeClr val="tx1"/>
                          </a:solidFill>
                        </a:rPr>
                        <a:t>МОВВ</a:t>
                      </a:r>
                      <a:endParaRPr lang="ru-RU" sz="1400" dirty="0">
                        <a:solidFill>
                          <a:schemeClr val="tx1"/>
                        </a:solidFill>
                      </a:endParaRPr>
                    </a:p>
                  </a:txBody>
                  <a:tcPr marL="91443" marR="91443" marT="45708" marB="45708"/>
                </a:tc>
                <a:tc>
                  <a:txBody>
                    <a:bodyPr/>
                    <a:lstStyle/>
                    <a:p>
                      <a:pPr algn="ctr"/>
                      <a:r>
                        <a:rPr lang="uk-UA" sz="1400" dirty="0">
                          <a:solidFill>
                            <a:schemeClr val="tx1"/>
                          </a:solidFill>
                        </a:rPr>
                        <a:t>СГ</a:t>
                      </a:r>
                      <a:endParaRPr lang="ru-RU" sz="1400" dirty="0">
                        <a:solidFill>
                          <a:schemeClr val="tx1"/>
                        </a:solidFill>
                      </a:endParaRPr>
                    </a:p>
                  </a:txBody>
                  <a:tcPr marL="91443" marR="91443" marT="45708" marB="45708"/>
                </a:tc>
                <a:tc>
                  <a:txBody>
                    <a:bodyPr/>
                    <a:lstStyle/>
                    <a:p>
                      <a:pPr algn="ctr"/>
                      <a:r>
                        <a:rPr lang="uk-UA" sz="1400" dirty="0">
                          <a:solidFill>
                            <a:schemeClr val="tx1"/>
                          </a:solidFill>
                        </a:rPr>
                        <a:t>СГ-50</a:t>
                      </a:r>
                      <a:endParaRPr lang="ru-RU" sz="1400" dirty="0">
                        <a:solidFill>
                          <a:schemeClr val="tx1"/>
                        </a:solidFill>
                      </a:endParaRPr>
                    </a:p>
                  </a:txBody>
                  <a:tcPr marL="91443" marR="91443"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a:t>
                      </a:r>
                      <a:r>
                        <a:rPr kumimoji="0" lang="uk-UA" sz="1800" b="1" i="0" u="none" strike="noStrike" cap="none" normalizeH="0" baseline="0" dirty="0" err="1">
                          <a:ln>
                            <a:noFill/>
                          </a:ln>
                          <a:solidFill>
                            <a:schemeClr val="tx1"/>
                          </a:solidFill>
                          <a:effectLst/>
                          <a:latin typeface="Times New Roman" pitchFamily="16" charset="0"/>
                          <a:cs typeface="Times New Roman" pitchFamily="16" charset="0"/>
                        </a:rPr>
                        <a:t>доку-менту</a:t>
                      </a:r>
                      <a:endParaRPr lang="ru-RU" sz="1800" dirty="0">
                        <a:solidFill>
                          <a:schemeClr val="tx1"/>
                        </a:solidFill>
                      </a:endParaRPr>
                    </a:p>
                  </a:txBody>
                  <a:tcPr marL="91443" marR="91443" marT="45708" marB="45708"/>
                </a:tc>
                <a:extLst>
                  <a:ext uri="{0D108BD9-81ED-4DB2-BD59-A6C34878D82A}">
                    <a16:rowId xmlns:a16="http://schemas.microsoft.com/office/drawing/2014/main" val="10000"/>
                  </a:ext>
                </a:extLst>
              </a:tr>
              <a:tr h="914283">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08" marB="45708"/>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Положення про відомчу пожежну (пожежно-сторожову) охорону</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ru-RU" sz="18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nSpc>
                          <a:spcPct val="100000"/>
                        </a:lnSpc>
                      </a:pPr>
                      <a:endParaRPr lang="ru-RU" sz="1800" dirty="0">
                        <a:solidFill>
                          <a:schemeClr val="tx1"/>
                        </a:solidFill>
                      </a:endParaRPr>
                    </a:p>
                  </a:txBody>
                  <a:tcPr marL="91443" marR="91443" marT="45708" marB="45708"/>
                </a:tc>
                <a:extLst>
                  <a:ext uri="{0D108BD9-81ED-4DB2-BD59-A6C34878D82A}">
                    <a16:rowId xmlns:a16="http://schemas.microsoft.com/office/drawing/2014/main" val="10001"/>
                  </a:ext>
                </a:extLst>
              </a:tr>
              <a:tr h="914283">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08" marB="45708"/>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Положення про Службу пожежної безпеки</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gn="ctr">
                        <a:lnSpc>
                          <a:spcPct val="100000"/>
                        </a:lnSpc>
                      </a:pPr>
                      <a:endParaRPr lang="ru-RU" sz="1800" dirty="0">
                        <a:solidFill>
                          <a:schemeClr val="tx1"/>
                        </a:solidFill>
                      </a:endParaRPr>
                    </a:p>
                  </a:txBody>
                  <a:tcPr marL="91443" marR="91443" marT="45708" marB="45708"/>
                </a:tc>
                <a:tc rowSpan="3">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8" marB="45708"/>
                </a:tc>
                <a:extLst>
                  <a:ext uri="{0D108BD9-81ED-4DB2-BD59-A6C34878D82A}">
                    <a16:rowId xmlns:a16="http://schemas.microsoft.com/office/drawing/2014/main" val="10002"/>
                  </a:ext>
                </a:extLst>
              </a:tr>
              <a:tr h="1188572">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08" marB="45708"/>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Розпорядчий акт про призначення особи, відповідальної за роботу із забезпечення пожежної безпеки</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vMerge="1">
                  <a:txBody>
                    <a:bodyPr/>
                    <a:lstStyle/>
                    <a:p>
                      <a:pPr algn="ctr"/>
                      <a:endParaRPr lang="ru-RU" dirty="0"/>
                    </a:p>
                  </a:txBody>
                  <a:tcPr/>
                </a:tc>
                <a:extLst>
                  <a:ext uri="{0D108BD9-81ED-4DB2-BD59-A6C34878D82A}">
                    <a16:rowId xmlns:a16="http://schemas.microsoft.com/office/drawing/2014/main" val="10003"/>
                  </a:ext>
                </a:extLst>
              </a:tr>
              <a:tr h="914283">
                <a:tc>
                  <a:txBody>
                    <a:bodyPr/>
                    <a:lstStyle/>
                    <a:p>
                      <a:r>
                        <a:rPr lang="uk-UA" sz="1800" dirty="0">
                          <a:solidFill>
                            <a:schemeClr val="tx1"/>
                          </a:solidFill>
                        </a:rPr>
                        <a:t>4.</a:t>
                      </a:r>
                      <a:endParaRPr lang="ru-RU" sz="1800" dirty="0">
                        <a:solidFill>
                          <a:schemeClr val="tx1"/>
                        </a:solidFill>
                      </a:endParaRPr>
                    </a:p>
                  </a:txBody>
                  <a:tcPr marL="91443" marR="91443" marT="45708" marB="45708"/>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Відомості про стан систем протипожежного водопостачання</a:t>
                      </a:r>
                      <a:r>
                        <a:rPr kumimoji="0" lang="ru-RU" sz="1800" b="1" i="0" u="none" strike="noStrike" cap="none" normalizeH="0" baseline="0" dirty="0">
                          <a:ln>
                            <a:noFill/>
                          </a:ln>
                          <a:solidFill>
                            <a:schemeClr val="tx1"/>
                          </a:solidFill>
                          <a:effectLst/>
                          <a:latin typeface="Times New Roman" pitchFamily="16" charset="0"/>
                          <a:cs typeface="Tahoma" pitchFamily="32" charset="0"/>
                        </a:rPr>
                        <a:t> </a:t>
                      </a:r>
                    </a:p>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8" marB="45708"/>
                </a:tc>
                <a:tc>
                  <a:txBody>
                    <a:bodyPr/>
                    <a:lstStyle/>
                    <a:p>
                      <a:pPr algn="ct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a:txBody>
                    <a:bodyPr/>
                    <a:lstStyle/>
                    <a:p>
                      <a:pPr algn="ctr"/>
                      <a:r>
                        <a:rPr lang="uk-UA" sz="1800" dirty="0">
                          <a:solidFill>
                            <a:schemeClr val="tx1"/>
                          </a:solidFill>
                        </a:rPr>
                        <a:t>+</a:t>
                      </a:r>
                      <a:endParaRPr lang="ru-RU" sz="1800" dirty="0">
                        <a:solidFill>
                          <a:schemeClr val="tx1"/>
                        </a:solidFill>
                      </a:endParaRPr>
                    </a:p>
                  </a:txBody>
                  <a:tcPr marL="91443" marR="91443" marT="45708" marB="45708"/>
                </a:tc>
                <a:tc vMerge="1">
                  <a:txBody>
                    <a:bodyPr/>
                    <a:lstStyle/>
                    <a:p>
                      <a:pPr algn="ctr"/>
                      <a:endParaRPr lang="ru-RU" dirty="0"/>
                    </a:p>
                  </a:txBody>
                  <a:tcPr/>
                </a:tc>
                <a:extLst>
                  <a:ext uri="{0D108BD9-81ED-4DB2-BD59-A6C34878D82A}">
                    <a16:rowId xmlns:a16="http://schemas.microsoft.com/office/drawing/2014/main" val="10004"/>
                  </a:ext>
                </a:extLst>
              </a:tr>
            </a:tbl>
          </a:graphicData>
        </a:graphic>
      </p:graphicFrame>
      <p:sp>
        <p:nvSpPr>
          <p:cNvPr id="59442" name="Rectangle 143">
            <a:extLst>
              <a:ext uri="{FF2B5EF4-FFF2-40B4-BE49-F238E27FC236}">
                <a16:creationId xmlns:a16="http://schemas.microsoft.com/office/drawing/2014/main" id="{53A05F29-C647-41A1-B2EC-FDFD78BC71F6}"/>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59443" name="Rectangle 1">
            <a:extLst>
              <a:ext uri="{FF2B5EF4-FFF2-40B4-BE49-F238E27FC236}">
                <a16:creationId xmlns:a16="http://schemas.microsoft.com/office/drawing/2014/main" id="{4AF0F033-55F9-4630-A4DE-B268AAB1392D}"/>
              </a:ext>
            </a:extLst>
          </p:cNvPr>
          <p:cNvSpPr>
            <a:spLocks noChangeArrowheads="1"/>
          </p:cNvSpPr>
          <p:nvPr/>
        </p:nvSpPr>
        <p:spPr bwMode="auto">
          <a:xfrm>
            <a:off x="642938" y="115888"/>
            <a:ext cx="7921625" cy="360362"/>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з організації забезпечення пожежної безпеки</a:t>
            </a:r>
            <a:r>
              <a:rPr lang="ru-RU" altLang="uk-UA" sz="18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71004CD0-BF21-49A0-A5AC-6ABAA99F81C0}"/>
              </a:ext>
            </a:extLst>
          </p:cNvPr>
          <p:cNvGraphicFramePr>
            <a:graphicFrameLocks noGrp="1"/>
          </p:cNvGraphicFramePr>
          <p:nvPr>
            <p:extLst>
              <p:ext uri="{D42A27DB-BD31-4B8C-83A1-F6EECF244321}">
                <p14:modId xmlns:p14="http://schemas.microsoft.com/office/powerpoint/2010/main" val="753438966"/>
              </p:ext>
            </p:extLst>
          </p:nvPr>
        </p:nvGraphicFramePr>
        <p:xfrm>
          <a:off x="215900" y="1844675"/>
          <a:ext cx="8748713" cy="3862387"/>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92111">
                  <a:extLst>
                    <a:ext uri="{9D8B030D-6E8A-4147-A177-3AD203B41FA5}">
                      <a16:colId xmlns:a16="http://schemas.microsoft.com/office/drawing/2014/main" val="20003"/>
                    </a:ext>
                  </a:extLst>
                </a:gridCol>
                <a:gridCol w="432060">
                  <a:extLst>
                    <a:ext uri="{9D8B030D-6E8A-4147-A177-3AD203B41FA5}">
                      <a16:colId xmlns:a16="http://schemas.microsoft.com/office/drawing/2014/main" val="20004"/>
                    </a:ext>
                  </a:extLst>
                </a:gridCol>
                <a:gridCol w="576081">
                  <a:extLst>
                    <a:ext uri="{9D8B030D-6E8A-4147-A177-3AD203B41FA5}">
                      <a16:colId xmlns:a16="http://schemas.microsoft.com/office/drawing/2014/main" val="20005"/>
                    </a:ext>
                  </a:extLst>
                </a:gridCol>
                <a:gridCol w="1512212">
                  <a:extLst>
                    <a:ext uri="{9D8B030D-6E8A-4147-A177-3AD203B41FA5}">
                      <a16:colId xmlns:a16="http://schemas.microsoft.com/office/drawing/2014/main" val="20006"/>
                    </a:ext>
                  </a:extLst>
                </a:gridCol>
              </a:tblGrid>
              <a:tr h="936153">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22" marB="45722"/>
                </a:tc>
                <a:tc>
                  <a:txBody>
                    <a:bodyPr/>
                    <a:lstStyle/>
                    <a:p>
                      <a:pPr algn="ctr"/>
                      <a:r>
                        <a:rPr lang="uk-UA" sz="1400" dirty="0">
                          <a:solidFill>
                            <a:schemeClr val="tx1"/>
                          </a:solidFill>
                        </a:rPr>
                        <a:t>ЦОВВ</a:t>
                      </a:r>
                      <a:endParaRPr lang="ru-RU" sz="1400" dirty="0">
                        <a:solidFill>
                          <a:schemeClr val="tx1"/>
                        </a:solidFill>
                      </a:endParaRPr>
                    </a:p>
                  </a:txBody>
                  <a:tcPr marL="91443" marR="91443" marT="45722" marB="45722"/>
                </a:tc>
                <a:tc>
                  <a:txBody>
                    <a:bodyPr/>
                    <a:lstStyle/>
                    <a:p>
                      <a:pPr algn="ctr"/>
                      <a:r>
                        <a:rPr lang="uk-UA" sz="1400" dirty="0">
                          <a:solidFill>
                            <a:schemeClr val="tx1"/>
                          </a:solidFill>
                        </a:rPr>
                        <a:t>МОВВ</a:t>
                      </a:r>
                      <a:endParaRPr lang="ru-RU" sz="1400" dirty="0">
                        <a:solidFill>
                          <a:schemeClr val="tx1"/>
                        </a:solidFill>
                      </a:endParaRPr>
                    </a:p>
                  </a:txBody>
                  <a:tcPr marL="91443" marR="91443" marT="45722" marB="45722"/>
                </a:tc>
                <a:tc>
                  <a:txBody>
                    <a:bodyPr/>
                    <a:lstStyle/>
                    <a:p>
                      <a:pPr algn="ctr"/>
                      <a:r>
                        <a:rPr lang="uk-UA" sz="1400" dirty="0">
                          <a:solidFill>
                            <a:schemeClr val="tx1"/>
                          </a:solidFill>
                        </a:rPr>
                        <a:t>СГ</a:t>
                      </a:r>
                      <a:endParaRPr lang="ru-RU" sz="1400" dirty="0">
                        <a:solidFill>
                          <a:schemeClr val="tx1"/>
                        </a:solidFill>
                      </a:endParaRPr>
                    </a:p>
                  </a:txBody>
                  <a:tcPr marL="91443" marR="91443" marT="45722" marB="45722"/>
                </a:tc>
                <a:tc>
                  <a:txBody>
                    <a:bodyPr/>
                    <a:lstStyle/>
                    <a:p>
                      <a:pPr algn="ctr"/>
                      <a:r>
                        <a:rPr lang="uk-UA" sz="1400" dirty="0">
                          <a:solidFill>
                            <a:schemeClr val="tx1"/>
                          </a:solidFill>
                        </a:rPr>
                        <a:t>СГ-50</a:t>
                      </a:r>
                      <a:endParaRPr lang="ru-RU" sz="1400" dirty="0">
                        <a:solidFill>
                          <a:schemeClr val="tx1"/>
                        </a:solidFill>
                      </a:endParaRPr>
                    </a:p>
                  </a:txBody>
                  <a:tcPr marL="91443" marR="91443" marT="45722" marB="4572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22" marB="45722"/>
                </a:tc>
                <a:extLst>
                  <a:ext uri="{0D108BD9-81ED-4DB2-BD59-A6C34878D82A}">
                    <a16:rowId xmlns:a16="http://schemas.microsoft.com/office/drawing/2014/main" val="10000"/>
                  </a:ext>
                </a:extLst>
              </a:tr>
              <a:tr h="1615525">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План взаємодії органів управління, сил і засобів, які залучаються до проведення авіаційних робіт з пошуку і рятування (для експлуатантів авіаційної техніки)</a:t>
                      </a: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endParaRPr lang="ru-RU" sz="1800" dirty="0">
                        <a:solidFill>
                          <a:schemeClr val="tx1"/>
                        </a:solidFill>
                      </a:endParaRPr>
                    </a:p>
                  </a:txBody>
                  <a:tcPr marL="91443" marR="91443" marT="45722" marB="45722"/>
                </a:tc>
                <a:tc>
                  <a:txBody>
                    <a:bodyPr/>
                    <a:lstStyle/>
                    <a:p>
                      <a:pPr algn="ctr"/>
                      <a:endParaRPr lang="ru-RU" sz="1800" dirty="0">
                        <a:solidFill>
                          <a:schemeClr val="tx1"/>
                        </a:solidFill>
                      </a:endParaRPr>
                    </a:p>
                  </a:txBody>
                  <a:tcPr marL="91443" marR="91443" marT="45722" marB="45722"/>
                </a:tc>
                <a:tc>
                  <a:txBody>
                    <a:bodyPr/>
                    <a:lstStyle/>
                    <a:p>
                      <a:pPr algn="ctr"/>
                      <a:endParaRPr lang="ru-RU" sz="1800" dirty="0">
                        <a:solidFill>
                          <a:schemeClr val="tx1"/>
                        </a:solidFill>
                      </a:endParaRPr>
                    </a:p>
                  </a:txBody>
                  <a:tcPr marL="91443" marR="91443" marT="45722" marB="45722"/>
                </a:tc>
                <a:tc>
                  <a:txBody>
                    <a:bodyPr/>
                    <a:lstStyle/>
                    <a:p>
                      <a:pPr>
                        <a:lnSpc>
                          <a:spcPct val="100000"/>
                        </a:lnSpc>
                      </a:pPr>
                      <a:endParaRPr lang="ru-RU" sz="1800" dirty="0">
                        <a:solidFill>
                          <a:schemeClr val="tx1"/>
                        </a:solidFill>
                      </a:endParaRPr>
                    </a:p>
                  </a:txBody>
                  <a:tcPr marL="91443" marR="91443" marT="45722" marB="45722"/>
                </a:tc>
                <a:extLst>
                  <a:ext uri="{0D108BD9-81ED-4DB2-BD59-A6C34878D82A}">
                    <a16:rowId xmlns:a16="http://schemas.microsoft.com/office/drawing/2014/main" val="10001"/>
                  </a:ext>
                </a:extLst>
              </a:tr>
              <a:tr h="1310709">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22" marB="45722"/>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imes New Roman" pitchFamily="16" charset="0"/>
                        </a:rPr>
                        <a:t>Розрахунок взаємодіючих органів управління та чергових сил з пошуку і рятування (для експлуатантів авіаційної техніки)</a:t>
                      </a:r>
                    </a:p>
                  </a:txBody>
                  <a:tcPr marL="91443" marR="91443" marT="45722" marB="45722"/>
                </a:tc>
                <a:tc>
                  <a:txBody>
                    <a:bodyPr/>
                    <a:lstStyle/>
                    <a:p>
                      <a:pPr algn="ctr"/>
                      <a:r>
                        <a:rPr lang="uk-UA" sz="1800" dirty="0">
                          <a:solidFill>
                            <a:schemeClr val="tx1"/>
                          </a:solidFill>
                        </a:rPr>
                        <a:t>+</a:t>
                      </a:r>
                      <a:endParaRPr lang="ru-RU" sz="1800" dirty="0">
                        <a:solidFill>
                          <a:schemeClr val="tx1"/>
                        </a:solidFill>
                      </a:endParaRPr>
                    </a:p>
                  </a:txBody>
                  <a:tcPr marL="91443" marR="91443" marT="45722" marB="45722"/>
                </a:tc>
                <a:tc>
                  <a:txBody>
                    <a:bodyPr/>
                    <a:lstStyle/>
                    <a:p>
                      <a:pPr algn="ctr"/>
                      <a:endParaRPr lang="ru-RU" sz="1800" dirty="0">
                        <a:solidFill>
                          <a:schemeClr val="tx1"/>
                        </a:solidFill>
                      </a:endParaRPr>
                    </a:p>
                  </a:txBody>
                  <a:tcPr marL="91443" marR="91443" marT="45722" marB="45722"/>
                </a:tc>
                <a:tc>
                  <a:txBody>
                    <a:bodyPr/>
                    <a:lstStyle/>
                    <a:p>
                      <a:pPr algn="ctr"/>
                      <a:endParaRPr lang="ru-RU" sz="1800" dirty="0">
                        <a:solidFill>
                          <a:schemeClr val="tx1"/>
                        </a:solidFill>
                      </a:endParaRPr>
                    </a:p>
                  </a:txBody>
                  <a:tcPr marL="91443" marR="91443" marT="45722" marB="45722"/>
                </a:tc>
                <a:tc>
                  <a:txBody>
                    <a:bodyPr/>
                    <a:lstStyle/>
                    <a:p>
                      <a:pPr algn="ctr">
                        <a:lnSpc>
                          <a:spcPct val="100000"/>
                        </a:lnSpc>
                      </a:pPr>
                      <a:endParaRPr lang="ru-RU" sz="1800" dirty="0">
                        <a:solidFill>
                          <a:schemeClr val="tx1"/>
                        </a:solidFill>
                      </a:endParaRPr>
                    </a:p>
                  </a:txBody>
                  <a:tcPr marL="91443" marR="91443" marT="45722" marB="45722"/>
                </a:tc>
                <a:tc>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22" marB="45722"/>
                </a:tc>
                <a:extLst>
                  <a:ext uri="{0D108BD9-81ED-4DB2-BD59-A6C34878D82A}">
                    <a16:rowId xmlns:a16="http://schemas.microsoft.com/office/drawing/2014/main" val="10002"/>
                  </a:ext>
                </a:extLst>
              </a:tr>
            </a:tbl>
          </a:graphicData>
        </a:graphic>
      </p:graphicFrame>
      <p:sp>
        <p:nvSpPr>
          <p:cNvPr id="61476" name="Rectangle 143">
            <a:extLst>
              <a:ext uri="{FF2B5EF4-FFF2-40B4-BE49-F238E27FC236}">
                <a16:creationId xmlns:a16="http://schemas.microsoft.com/office/drawing/2014/main" id="{B0CDACE4-CB11-4BCF-8ADF-BFC28157494C}"/>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61477" name="Rectangle 1">
            <a:extLst>
              <a:ext uri="{FF2B5EF4-FFF2-40B4-BE49-F238E27FC236}">
                <a16:creationId xmlns:a16="http://schemas.microsoft.com/office/drawing/2014/main" id="{FD435AB0-05E1-400E-AFDC-B18BAB4EF604}"/>
              </a:ext>
            </a:extLst>
          </p:cNvPr>
          <p:cNvSpPr>
            <a:spLocks noChangeArrowheads="1"/>
          </p:cNvSpPr>
          <p:nvPr/>
        </p:nvSpPr>
        <p:spPr bwMode="auto">
          <a:xfrm>
            <a:off x="85725" y="115888"/>
            <a:ext cx="9001125" cy="793750"/>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800" b="1">
                <a:solidFill>
                  <a:srgbClr val="FFFF00"/>
                </a:solidFill>
                <a:latin typeface="Times New Roman" panose="02020603050405020304" pitchFamily="18" charset="0"/>
                <a:cs typeface="Times New Roman" panose="02020603050405020304" pitchFamily="18" charset="0"/>
              </a:rPr>
              <a:t>Документи щодо організації та проведення </a:t>
            </a:r>
          </a:p>
          <a:p>
            <a:pPr algn="ctr" eaLnBrk="1" hangingPunct="1">
              <a:spcBef>
                <a:spcPct val="0"/>
              </a:spcBef>
              <a:buClrTx/>
              <a:buFontTx/>
              <a:buNone/>
            </a:pPr>
            <a:r>
              <a:rPr lang="uk-UA" altLang="uk-UA" sz="2800" b="1">
                <a:solidFill>
                  <a:srgbClr val="FFFF00"/>
                </a:solidFill>
                <a:latin typeface="Times New Roman" panose="02020603050405020304" pitchFamily="18" charset="0"/>
                <a:cs typeface="Times New Roman" panose="02020603050405020304" pitchFamily="18" charset="0"/>
              </a:rPr>
              <a:t>авіаційних робіт з пошуку і рятування</a:t>
            </a:r>
            <a:r>
              <a:rPr lang="ru-RU" altLang="uk-UA" sz="2800">
                <a:latin typeface="Times New Roman" panose="02020603050405020304" pitchFamily="18" charset="0"/>
                <a:cs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35AAEE6D-3165-49C6-ACCD-FC4AE47A17EE}"/>
              </a:ext>
            </a:extLst>
          </p:cNvPr>
          <p:cNvGraphicFramePr>
            <a:graphicFrameLocks noGrp="1"/>
          </p:cNvGraphicFramePr>
          <p:nvPr>
            <p:extLst>
              <p:ext uri="{D42A27DB-BD31-4B8C-83A1-F6EECF244321}">
                <p14:modId xmlns:p14="http://schemas.microsoft.com/office/powerpoint/2010/main" val="3932615469"/>
              </p:ext>
            </p:extLst>
          </p:nvPr>
        </p:nvGraphicFramePr>
        <p:xfrm>
          <a:off x="215900" y="1579563"/>
          <a:ext cx="8748713" cy="4258057"/>
        </p:xfrm>
        <a:graphic>
          <a:graphicData uri="http://schemas.openxmlformats.org/drawingml/2006/table">
            <a:tbl>
              <a:tblPr firstRow="1" bandRow="1">
                <a:tableStyleId>{5C22544A-7EE6-4342-B048-85BDC9FD1C3A}</a:tableStyleId>
              </a:tblPr>
              <a:tblGrid>
                <a:gridCol w="395544">
                  <a:extLst>
                    <a:ext uri="{9D8B030D-6E8A-4147-A177-3AD203B41FA5}">
                      <a16:colId xmlns:a16="http://schemas.microsoft.com/office/drawing/2014/main" val="20000"/>
                    </a:ext>
                  </a:extLst>
                </a:gridCol>
                <a:gridCol w="4320604">
                  <a:extLst>
                    <a:ext uri="{9D8B030D-6E8A-4147-A177-3AD203B41FA5}">
                      <a16:colId xmlns:a16="http://schemas.microsoft.com/office/drawing/2014/main" val="20001"/>
                    </a:ext>
                  </a:extLst>
                </a:gridCol>
                <a:gridCol w="720101">
                  <a:extLst>
                    <a:ext uri="{9D8B030D-6E8A-4147-A177-3AD203B41FA5}">
                      <a16:colId xmlns:a16="http://schemas.microsoft.com/office/drawing/2014/main" val="20002"/>
                    </a:ext>
                  </a:extLst>
                </a:gridCol>
                <a:gridCol w="720101">
                  <a:extLst>
                    <a:ext uri="{9D8B030D-6E8A-4147-A177-3AD203B41FA5}">
                      <a16:colId xmlns:a16="http://schemas.microsoft.com/office/drawing/2014/main" val="20003"/>
                    </a:ext>
                  </a:extLst>
                </a:gridCol>
                <a:gridCol w="576081">
                  <a:extLst>
                    <a:ext uri="{9D8B030D-6E8A-4147-A177-3AD203B41FA5}">
                      <a16:colId xmlns:a16="http://schemas.microsoft.com/office/drawing/2014/main" val="20004"/>
                    </a:ext>
                  </a:extLst>
                </a:gridCol>
                <a:gridCol w="648091">
                  <a:extLst>
                    <a:ext uri="{9D8B030D-6E8A-4147-A177-3AD203B41FA5}">
                      <a16:colId xmlns:a16="http://schemas.microsoft.com/office/drawing/2014/main" val="20005"/>
                    </a:ext>
                  </a:extLst>
                </a:gridCol>
                <a:gridCol w="1368191">
                  <a:extLst>
                    <a:ext uri="{9D8B030D-6E8A-4147-A177-3AD203B41FA5}">
                      <a16:colId xmlns:a16="http://schemas.microsoft.com/office/drawing/2014/main" val="20006"/>
                    </a:ext>
                  </a:extLst>
                </a:gridCol>
              </a:tblGrid>
              <a:tr h="935821">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Найменування документу</a:t>
                      </a:r>
                    </a:p>
                    <a:p>
                      <a:pPr algn="ctr"/>
                      <a:endParaRPr lang="ru-RU" sz="1800" dirty="0">
                        <a:solidFill>
                          <a:schemeClr val="tx1"/>
                        </a:solidFill>
                      </a:endParaRPr>
                    </a:p>
                  </a:txBody>
                  <a:tcPr marL="91443" marR="91443" marT="45706" marB="45706"/>
                </a:tc>
                <a:tc>
                  <a:txBody>
                    <a:bodyPr/>
                    <a:lstStyle/>
                    <a:p>
                      <a:pPr algn="ctr"/>
                      <a:r>
                        <a:rPr lang="uk-UA" sz="1400" dirty="0">
                          <a:solidFill>
                            <a:schemeClr val="tx1"/>
                          </a:solidFill>
                        </a:rPr>
                        <a:t>ЦОВВ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МОВВ</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a:t>
                      </a:r>
                      <a:endParaRPr lang="ru-RU" sz="1400" dirty="0">
                        <a:solidFill>
                          <a:schemeClr val="tx1"/>
                        </a:solidFill>
                      </a:endParaRPr>
                    </a:p>
                  </a:txBody>
                  <a:tcPr marL="91443" marR="91443" marT="45706" marB="45706"/>
                </a:tc>
                <a:tc>
                  <a:txBody>
                    <a:bodyPr/>
                    <a:lstStyle/>
                    <a:p>
                      <a:pPr algn="ctr"/>
                      <a:r>
                        <a:rPr lang="uk-UA" sz="1400" dirty="0">
                          <a:solidFill>
                            <a:schemeClr val="tx1"/>
                          </a:solidFill>
                        </a:rPr>
                        <a:t>СГ-50</a:t>
                      </a:r>
                      <a:endParaRPr lang="ru-RU" sz="1400" dirty="0">
                        <a:solidFill>
                          <a:schemeClr val="tx1"/>
                        </a:solidFill>
                      </a:endParaRPr>
                    </a:p>
                  </a:txBody>
                  <a:tcPr marL="91443" marR="91443"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cap="none" normalizeH="0" baseline="0" dirty="0">
                          <a:ln>
                            <a:noFill/>
                          </a:ln>
                          <a:solidFill>
                            <a:schemeClr val="tx1"/>
                          </a:solidFill>
                          <a:effectLst/>
                          <a:latin typeface="Times New Roman" pitchFamily="16" charset="0"/>
                          <a:cs typeface="Times New Roman" pitchFamily="16" charset="0"/>
                        </a:rPr>
                        <a:t>Підстава для документу</a:t>
                      </a:r>
                      <a:endParaRPr lang="ru-RU" sz="1800" dirty="0">
                        <a:solidFill>
                          <a:schemeClr val="tx1"/>
                        </a:solidFill>
                      </a:endParaRPr>
                    </a:p>
                  </a:txBody>
                  <a:tcPr marL="91443" marR="91443" marT="45706" marB="45706"/>
                </a:tc>
                <a:extLst>
                  <a:ext uri="{0D108BD9-81ED-4DB2-BD59-A6C34878D82A}">
                    <a16:rowId xmlns:a16="http://schemas.microsoft.com/office/drawing/2014/main" val="10000"/>
                  </a:ext>
                </a:extLst>
              </a:tr>
              <a:tr h="1005697">
                <a:tc>
                  <a:txBody>
                    <a:bodyPr/>
                    <a:lstStyle/>
                    <a:p>
                      <a:pPr>
                        <a:lnSpc>
                          <a:spcPct val="100000"/>
                        </a:lnSpc>
                      </a:pPr>
                      <a:r>
                        <a:rPr lang="uk-UA" sz="1800" dirty="0">
                          <a:solidFill>
                            <a:schemeClr val="tx1"/>
                          </a:solidFill>
                        </a:rPr>
                        <a:t>1.</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ahoma" pitchFamily="32" charset="0"/>
                        </a:rPr>
                        <a:t>Організаційно-методичні вказівки щодо навчання населення (працівників) захисту та діям у НС</a:t>
                      </a:r>
                      <a:endPar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endParaRPr>
                    </a:p>
                  </a:txBody>
                  <a:tcPr marL="91443" marR="91443" marT="45706" marB="45706"/>
                </a:tc>
                <a:tc>
                  <a:txBody>
                    <a:bodyPr/>
                    <a:lstStyle/>
                    <a:p>
                      <a:pPr algn="ctr"/>
                      <a:r>
                        <a:rPr lang="uk-UA" sz="1100" dirty="0">
                          <a:solidFill>
                            <a:schemeClr val="tx1"/>
                          </a:solidFill>
                        </a:rPr>
                        <a:t>+</a:t>
                      </a:r>
                    </a:p>
                    <a:p>
                      <a:pPr algn="ctr"/>
                      <a:r>
                        <a:rPr lang="uk-UA" sz="1100" dirty="0">
                          <a:solidFill>
                            <a:schemeClr val="tx1"/>
                          </a:solidFill>
                        </a:rPr>
                        <a:t>ДСНС</a:t>
                      </a:r>
                      <a:endParaRPr lang="ru-RU" sz="1100" dirty="0">
                        <a:solidFill>
                          <a:schemeClr val="tx1"/>
                        </a:solidFill>
                      </a:endParaRPr>
                    </a:p>
                  </a:txBody>
                  <a:tcPr marL="91443" marR="91443" marT="45706" marB="45706"/>
                </a:tc>
                <a:tc>
                  <a:txBody>
                    <a:bodyPr/>
                    <a:lstStyle/>
                    <a:p>
                      <a:pPr algn="ctr"/>
                      <a:r>
                        <a:rPr lang="uk-UA" sz="1100" dirty="0">
                          <a:solidFill>
                            <a:schemeClr val="tx1"/>
                          </a:solidFill>
                        </a:rPr>
                        <a:t>+</a:t>
                      </a:r>
                    </a:p>
                    <a:p>
                      <a:pPr algn="ctr"/>
                      <a:r>
                        <a:rPr lang="uk-UA" sz="1100" dirty="0">
                          <a:solidFill>
                            <a:schemeClr val="tx1"/>
                          </a:solidFill>
                        </a:rPr>
                        <a:t>ДСНС</a:t>
                      </a:r>
                      <a:endParaRPr lang="ru-RU" sz="1100" dirty="0">
                        <a:solidFill>
                          <a:schemeClr val="tx1"/>
                        </a:solidFill>
                      </a:endParaRPr>
                    </a:p>
                    <a:p>
                      <a:pPr algn="ctr"/>
                      <a:endParaRPr lang="ru-RU" sz="1100" dirty="0">
                        <a:solidFill>
                          <a:schemeClr val="tx1"/>
                        </a:solidFill>
                      </a:endParaRPr>
                    </a:p>
                  </a:txBody>
                  <a:tcPr marL="91443" marR="91443" marT="45706" marB="45706"/>
                </a:tc>
                <a:tc>
                  <a:txBody>
                    <a:bodyPr/>
                    <a:lstStyle/>
                    <a:p>
                      <a:pPr algn="ctr"/>
                      <a:r>
                        <a:rPr lang="uk-UA" sz="1100" dirty="0">
                          <a:solidFill>
                            <a:schemeClr val="tx1"/>
                          </a:solidFill>
                        </a:rPr>
                        <a:t>+</a:t>
                      </a:r>
                    </a:p>
                    <a:p>
                      <a:pPr algn="ctr"/>
                      <a:r>
                        <a:rPr lang="uk-UA" sz="1100" dirty="0">
                          <a:solidFill>
                            <a:schemeClr val="tx1"/>
                          </a:solidFill>
                        </a:rPr>
                        <a:t>витяг</a:t>
                      </a:r>
                      <a:endParaRPr lang="ru-RU" sz="1100" dirty="0">
                        <a:solidFill>
                          <a:schemeClr val="tx1"/>
                        </a:solidFill>
                      </a:endParaRPr>
                    </a:p>
                  </a:txBody>
                  <a:tcPr marL="91443" marR="91443" marT="45706" marB="45706"/>
                </a:tc>
                <a:tc>
                  <a:txBody>
                    <a:bodyPr/>
                    <a:lstStyle/>
                    <a:p>
                      <a:pPr algn="ctr"/>
                      <a:r>
                        <a:rPr lang="uk-UA" sz="1100" dirty="0">
                          <a:solidFill>
                            <a:schemeClr val="tx1"/>
                          </a:solidFill>
                        </a:rPr>
                        <a:t>+</a:t>
                      </a:r>
                    </a:p>
                    <a:p>
                      <a:pPr algn="ctr"/>
                      <a:r>
                        <a:rPr lang="uk-UA" sz="1100" dirty="0">
                          <a:solidFill>
                            <a:schemeClr val="tx1"/>
                          </a:solidFill>
                        </a:rPr>
                        <a:t>витяг</a:t>
                      </a:r>
                      <a:endParaRPr lang="ru-RU" sz="1100" dirty="0">
                        <a:solidFill>
                          <a:schemeClr val="tx1"/>
                        </a:solidFill>
                      </a:endParaRPr>
                    </a:p>
                    <a:p>
                      <a:pPr algn="ctr"/>
                      <a:endParaRPr lang="ru-RU" sz="1100" dirty="0">
                        <a:solidFill>
                          <a:schemeClr val="tx1"/>
                        </a:solidFill>
                      </a:endParaRPr>
                    </a:p>
                  </a:txBody>
                  <a:tcPr marL="91443" marR="91443" marT="45706" marB="45706"/>
                </a:tc>
                <a:tc>
                  <a:txBody>
                    <a:bodyPr/>
                    <a:lstStyle/>
                    <a:p>
                      <a:pPr>
                        <a:lnSpc>
                          <a:spcPct val="100000"/>
                        </a:lnSpc>
                      </a:pPr>
                      <a:endParaRPr lang="ru-RU" sz="1800" dirty="0">
                        <a:solidFill>
                          <a:schemeClr val="tx1"/>
                        </a:solidFill>
                      </a:endParaRPr>
                    </a:p>
                  </a:txBody>
                  <a:tcPr marL="91443" marR="91443" marT="45706" marB="45706"/>
                </a:tc>
                <a:extLst>
                  <a:ext uri="{0D108BD9-81ED-4DB2-BD59-A6C34878D82A}">
                    <a16:rowId xmlns:a16="http://schemas.microsoft.com/office/drawing/2014/main" val="10001"/>
                  </a:ext>
                </a:extLst>
              </a:tr>
              <a:tr h="1005697">
                <a:tc>
                  <a:txBody>
                    <a:bodyPr/>
                    <a:lstStyle/>
                    <a:p>
                      <a:pPr>
                        <a:lnSpc>
                          <a:spcPct val="100000"/>
                        </a:lnSpc>
                      </a:pPr>
                      <a:r>
                        <a:rPr lang="uk-UA" sz="1800" dirty="0">
                          <a:solidFill>
                            <a:schemeClr val="tx1"/>
                          </a:solidFill>
                        </a:rPr>
                        <a:t>2.</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ahoma" pitchFamily="32" charset="0"/>
                        </a:rPr>
                        <a:t>Організаційно-методичні вказівки щодо навчання населення (працівників) захисту та діям у НС</a:t>
                      </a:r>
                    </a:p>
                  </a:txBody>
                  <a:tcPr marL="91443" marR="91443" marT="45706" marB="45706"/>
                </a:tc>
                <a:tc>
                  <a:txBody>
                    <a:bodyPr/>
                    <a:lstStyle/>
                    <a:p>
                      <a:pPr algn="ctr"/>
                      <a:r>
                        <a:rPr lang="uk-UA" sz="1800" dirty="0">
                          <a:solidFill>
                            <a:schemeClr val="tx1"/>
                          </a:solidFill>
                        </a:rPr>
                        <a:t>+</a:t>
                      </a:r>
                    </a:p>
                    <a:p>
                      <a:pPr algn="ctr"/>
                      <a:r>
                        <a:rPr lang="uk-UA" sz="1800" dirty="0">
                          <a:solidFill>
                            <a:schemeClr val="tx1"/>
                          </a:solidFill>
                        </a:rPr>
                        <a:t>копія</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p>
                    <a:p>
                      <a:pPr algn="ctr"/>
                      <a:r>
                        <a:rPr lang="uk-UA" sz="1800" dirty="0">
                          <a:solidFill>
                            <a:schemeClr val="tx1"/>
                          </a:solidFill>
                        </a:rPr>
                        <a:t>копія</a:t>
                      </a:r>
                      <a:endParaRPr lang="ru-RU" sz="1800" dirty="0">
                        <a:solidFill>
                          <a:schemeClr val="tx1"/>
                        </a:solidFill>
                      </a:endParaRPr>
                    </a:p>
                  </a:txBody>
                  <a:tcPr marL="91443" marR="91443" marT="45706" marB="45706"/>
                </a:tc>
                <a:tc>
                  <a:txBody>
                    <a:bodyPr/>
                    <a:lstStyle/>
                    <a:p>
                      <a:pPr algn="ctr"/>
                      <a:r>
                        <a:rPr lang="uk-UA" sz="1800" dirty="0">
                          <a:solidFill>
                            <a:schemeClr val="tx1"/>
                          </a:solidFill>
                        </a:rPr>
                        <a:t>+</a:t>
                      </a:r>
                      <a:endParaRPr lang="ru-RU" sz="1800" dirty="0">
                        <a:solidFill>
                          <a:schemeClr val="tx1"/>
                        </a:solidFill>
                      </a:endParaRPr>
                    </a:p>
                  </a:txBody>
                  <a:tcPr marL="91443" marR="91443" marT="45706" marB="45706"/>
                </a:tc>
                <a:tc>
                  <a:txBody>
                    <a:bodyPr/>
                    <a:lstStyle/>
                    <a:p>
                      <a:pPr algn="ctr">
                        <a:lnSpc>
                          <a:spcPct val="100000"/>
                        </a:lnSpc>
                      </a:pPr>
                      <a:r>
                        <a:rPr lang="uk-UA" sz="1800" dirty="0">
                          <a:solidFill>
                            <a:schemeClr val="tx1"/>
                          </a:solidFill>
                        </a:rPr>
                        <a:t>+</a:t>
                      </a:r>
                      <a:endParaRPr lang="ru-RU" sz="1800" dirty="0">
                        <a:solidFill>
                          <a:schemeClr val="tx1"/>
                        </a:solidFill>
                      </a:endParaRPr>
                    </a:p>
                  </a:txBody>
                  <a:tcPr marL="91443" marR="91443" marT="45706" marB="45706"/>
                </a:tc>
                <a:tc rowSpan="2">
                  <a: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kumimoji="0" lang="uk-UA" sz="18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extLst>
                  <a:ext uri="{0D108BD9-81ED-4DB2-BD59-A6C34878D82A}">
                    <a16:rowId xmlns:a16="http://schemas.microsoft.com/office/drawing/2014/main" val="10002"/>
                  </a:ext>
                </a:extLst>
              </a:tr>
              <a:tr h="1310459">
                <a:tc>
                  <a:txBody>
                    <a:bodyPr/>
                    <a:lstStyle/>
                    <a:p>
                      <a:pPr>
                        <a:lnSpc>
                          <a:spcPct val="100000"/>
                        </a:lnSpc>
                      </a:pPr>
                      <a:r>
                        <a:rPr lang="uk-UA" sz="1800" dirty="0">
                          <a:solidFill>
                            <a:schemeClr val="tx1"/>
                          </a:solidFill>
                        </a:rPr>
                        <a:t>3.</a:t>
                      </a:r>
                      <a:endParaRPr lang="ru-RU" sz="1800" dirty="0">
                        <a:solidFill>
                          <a:schemeClr val="tx1"/>
                        </a:solidFill>
                      </a:endParaRPr>
                    </a:p>
                  </a:txBody>
                  <a:tcPr marL="91443" marR="91443" marT="45706" marB="45706"/>
                </a:tc>
                <a:tc>
                  <a:txBody>
                    <a:bodyPr/>
                    <a:lstStyle/>
                    <a:p>
                      <a:pPr marL="0" marR="0" lvl="0" indent="0" algn="just"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kumimoji="0" lang="uk-UA" sz="2000" b="1" i="0" u="none" strike="noStrike" cap="none" normalizeH="0" baseline="0" dirty="0">
                          <a:ln>
                            <a:noFill/>
                          </a:ln>
                          <a:solidFill>
                            <a:schemeClr val="tx1"/>
                          </a:solidFill>
                          <a:effectLst/>
                          <a:latin typeface="Times New Roman" pitchFamily="16" charset="0"/>
                          <a:cs typeface="Tahoma" pitchFamily="32" charset="0"/>
                        </a:rPr>
                        <a:t>Розпорядчий акт про підготовку і проведення "Дня цивільного захисту" та "Тижня безпеки дитини"</a:t>
                      </a:r>
                      <a:r>
                        <a:rPr kumimoji="0" lang="ru-RU" sz="2000" b="0" i="0" u="none" strike="noStrike" cap="none" normalizeH="0" baseline="0" dirty="0">
                          <a:ln>
                            <a:noFill/>
                          </a:ln>
                          <a:solidFill>
                            <a:schemeClr val="tx1"/>
                          </a:solidFill>
                          <a:effectLst>
                            <a:outerShdw blurRad="38100" dist="38100" dir="2700000" algn="tl">
                              <a:srgbClr val="000000"/>
                            </a:outerShdw>
                          </a:effectLst>
                          <a:latin typeface="Times New Roman" pitchFamily="16" charset="0"/>
                          <a:cs typeface="Tahoma" pitchFamily="32" charset="0"/>
                        </a:rPr>
                        <a:t> </a:t>
                      </a:r>
                      <a:endParaRPr kumimoji="0" lang="uk-UA" sz="2000" b="1" i="0" u="none" strike="noStrike" cap="none" normalizeH="0" baseline="0" dirty="0">
                        <a:ln>
                          <a:noFill/>
                        </a:ln>
                        <a:solidFill>
                          <a:schemeClr val="tx1"/>
                        </a:solidFill>
                        <a:effectLst/>
                        <a:latin typeface="Times New Roman" pitchFamily="16" charset="0"/>
                        <a:cs typeface="Tahoma" pitchFamily="32" charset="0"/>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endParaRPr lang="ru-RU" sz="1800" dirty="0">
                        <a:solidFill>
                          <a:schemeClr val="tx1"/>
                        </a:solidFill>
                      </a:endParaRPr>
                    </a:p>
                  </a:txBody>
                  <a:tcPr marL="91443" marR="91443" marT="45706" marB="45706"/>
                </a:tc>
                <a:tc>
                  <a:txBody>
                    <a:bodyPr/>
                    <a:lstStyle/>
                    <a:p>
                      <a:pPr algn="ctr"/>
                      <a:endParaRPr lang="ru-RU" sz="1800" dirty="0">
                        <a:solidFill>
                          <a:schemeClr val="tx1"/>
                        </a:solidFill>
                      </a:endParaRPr>
                    </a:p>
                  </a:txBody>
                  <a:tcPr marL="91443" marR="91443" marT="45706" marB="45706"/>
                </a:tc>
                <a:tc vMerge="1">
                  <a:txBody>
                    <a:bodyPr/>
                    <a:lstStyle/>
                    <a:p>
                      <a:pPr algn="ctr"/>
                      <a:endParaRPr lang="ru-RU" dirty="0"/>
                    </a:p>
                  </a:txBody>
                  <a:tcPr/>
                </a:tc>
                <a:extLst>
                  <a:ext uri="{0D108BD9-81ED-4DB2-BD59-A6C34878D82A}">
                    <a16:rowId xmlns:a16="http://schemas.microsoft.com/office/drawing/2014/main" val="10003"/>
                  </a:ext>
                </a:extLst>
              </a:tr>
            </a:tbl>
          </a:graphicData>
        </a:graphic>
      </p:graphicFrame>
      <p:sp>
        <p:nvSpPr>
          <p:cNvPr id="63531" name="Rectangle 143">
            <a:extLst>
              <a:ext uri="{FF2B5EF4-FFF2-40B4-BE49-F238E27FC236}">
                <a16:creationId xmlns:a16="http://schemas.microsoft.com/office/drawing/2014/main" id="{936F5250-DAE3-4234-97D6-282492F958A1}"/>
              </a:ext>
            </a:extLst>
          </p:cNvPr>
          <p:cNvSpPr>
            <a:spLocks noChangeArrowheads="1"/>
          </p:cNvSpPr>
          <p:nvPr/>
        </p:nvSpPr>
        <p:spPr bwMode="auto">
          <a:xfrm>
            <a:off x="2051050" y="6381750"/>
            <a:ext cx="4321175" cy="360363"/>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1800" b="1">
                <a:solidFill>
                  <a:srgbClr val="FFFF00"/>
                </a:solidFill>
                <a:latin typeface="Times New Roman" panose="02020603050405020304" pitchFamily="18" charset="0"/>
              </a:rPr>
              <a:t>Наказ ДСНС № 335 від 12.07.2016 р.</a:t>
            </a:r>
          </a:p>
        </p:txBody>
      </p:sp>
      <p:sp>
        <p:nvSpPr>
          <p:cNvPr id="63532" name="Rectangle 81">
            <a:extLst>
              <a:ext uri="{FF2B5EF4-FFF2-40B4-BE49-F238E27FC236}">
                <a16:creationId xmlns:a16="http://schemas.microsoft.com/office/drawing/2014/main" id="{D8A090E4-42F5-4119-B801-13E25F0CE354}"/>
              </a:ext>
            </a:extLst>
          </p:cNvPr>
          <p:cNvSpPr>
            <a:spLocks noChangeArrowheads="1"/>
          </p:cNvSpPr>
          <p:nvPr/>
        </p:nvSpPr>
        <p:spPr bwMode="auto">
          <a:xfrm>
            <a:off x="971550" y="115888"/>
            <a:ext cx="6840538" cy="865187"/>
          </a:xfrm>
          <a:prstGeom prst="rect">
            <a:avLst/>
          </a:prstGeom>
          <a:solidFill>
            <a:srgbClr val="3366FF"/>
          </a:solidFill>
          <a:ln w="9360" cap="sq">
            <a:solidFill>
              <a:srgbClr val="FFFFFF"/>
            </a:solidFill>
            <a:miter lim="800000"/>
            <a:headEnd/>
            <a:tailEnd/>
          </a:ln>
        </p:spPr>
        <p:txBody>
          <a:bodyPr wrap="none" lIns="90000" tIns="46800" rIns="90000" bIns="4680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FFFFFF"/>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panose="020B0604020202020204" pitchFamily="34" charset="0"/>
                <a:cs typeface="Tahoma" panose="020B0604030504040204" pitchFamily="34" charset="0"/>
              </a:defRPr>
            </a:lvl9pPr>
          </a:lstStyle>
          <a:p>
            <a:pPr algn="ctr" eaLnBrk="1" hangingPunct="1">
              <a:spcBef>
                <a:spcPct val="0"/>
              </a:spcBef>
              <a:buClrTx/>
              <a:buFontTx/>
              <a:buNone/>
            </a:pPr>
            <a:r>
              <a:rPr lang="uk-UA" altLang="uk-UA" sz="1800"/>
              <a:t> </a:t>
            </a:r>
            <a:r>
              <a:rPr lang="uk-UA" altLang="uk-UA" sz="2400" b="1">
                <a:solidFill>
                  <a:srgbClr val="FFFF00"/>
                </a:solidFill>
                <a:latin typeface="Times New Roman" panose="02020603050405020304" pitchFamily="18" charset="0"/>
              </a:rPr>
              <a:t>Документи з підготовки керівного складу </a:t>
            </a:r>
          </a:p>
          <a:p>
            <a:pPr algn="ctr" eaLnBrk="1" hangingPunct="1">
              <a:spcBef>
                <a:spcPct val="0"/>
              </a:spcBef>
              <a:buClrTx/>
              <a:buFontTx/>
              <a:buNone/>
            </a:pPr>
            <a:r>
              <a:rPr lang="uk-UA" altLang="uk-UA" sz="2400" b="1">
                <a:solidFill>
                  <a:srgbClr val="FFFF00"/>
                </a:solidFill>
                <a:latin typeface="Times New Roman" panose="02020603050405020304" pitchFamily="18" charset="0"/>
              </a:rPr>
              <a:t>та навчання населення діям у НС</a:t>
            </a:r>
            <a:r>
              <a:rPr lang="ru-RU" altLang="uk-UA" sz="2400">
                <a:solidFill>
                  <a:srgbClr val="FFFF00"/>
                </a:solidFill>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AE18C1B8-C103-4B60-B361-7DC803528A51}"/>
              </a:ext>
            </a:extLst>
          </p:cNvPr>
          <p:cNvGraphicFramePr>
            <a:graphicFrameLocks noGrp="1"/>
          </p:cNvGraphicFramePr>
          <p:nvPr>
            <p:extLst>
              <p:ext uri="{D42A27DB-BD31-4B8C-83A1-F6EECF244321}">
                <p14:modId xmlns:p14="http://schemas.microsoft.com/office/powerpoint/2010/main" val="4092733195"/>
              </p:ext>
            </p:extLst>
          </p:nvPr>
        </p:nvGraphicFramePr>
        <p:xfrm>
          <a:off x="628649" y="1258957"/>
          <a:ext cx="8374407" cy="3153817"/>
        </p:xfrm>
        <a:graphic>
          <a:graphicData uri="http://schemas.openxmlformats.org/drawingml/2006/table">
            <a:tbl>
              <a:tblPr/>
              <a:tblGrid>
                <a:gridCol w="8374407">
                  <a:extLst>
                    <a:ext uri="{9D8B030D-6E8A-4147-A177-3AD203B41FA5}">
                      <a16:colId xmlns:a16="http://schemas.microsoft.com/office/drawing/2014/main" val="1387992747"/>
                    </a:ext>
                  </a:extLst>
                </a:gridCol>
              </a:tblGrid>
              <a:tr h="3153817">
                <a:tc>
                  <a:txBody>
                    <a:bodyPr/>
                    <a:lstStyle/>
                    <a:p>
                      <a:pPr algn="r"/>
                      <a:r>
                        <a:rPr lang="uk-UA" noProof="0" dirty="0">
                          <a:latin typeface="Times New Roman" panose="02020603050405020304" pitchFamily="18" charset="0"/>
                          <a:cs typeface="Times New Roman" panose="02020603050405020304" pitchFamily="18" charset="0"/>
                        </a:rPr>
                        <a:t>ЗАТВЕРДЖЕНО </a:t>
                      </a:r>
                      <a:br>
                        <a:rPr lang="uk-UA" noProof="0" dirty="0">
                          <a:latin typeface="Times New Roman" panose="02020603050405020304" pitchFamily="18" charset="0"/>
                          <a:cs typeface="Times New Roman" panose="02020603050405020304" pitchFamily="18" charset="0"/>
                        </a:rPr>
                      </a:br>
                      <a:r>
                        <a:rPr lang="uk-UA" noProof="0" dirty="0">
                          <a:latin typeface="Times New Roman" panose="02020603050405020304" pitchFamily="18" charset="0"/>
                          <a:cs typeface="Times New Roman" panose="02020603050405020304" pitchFamily="18" charset="0"/>
                        </a:rPr>
                        <a:t>постановою Кабінету Міністрів України </a:t>
                      </a:r>
                      <a:br>
                        <a:rPr lang="uk-UA" noProof="0" dirty="0">
                          <a:latin typeface="Times New Roman" panose="02020603050405020304" pitchFamily="18" charset="0"/>
                          <a:cs typeface="Times New Roman" panose="02020603050405020304" pitchFamily="18" charset="0"/>
                        </a:rPr>
                      </a:br>
                      <a:r>
                        <a:rPr lang="uk-UA" noProof="0" dirty="0">
                          <a:latin typeface="Times New Roman" panose="02020603050405020304" pitchFamily="18" charset="0"/>
                          <a:cs typeface="Times New Roman" panose="02020603050405020304" pitchFamily="18" charset="0"/>
                        </a:rPr>
                        <a:t>від 14 березня 2018 р. № 223</a:t>
                      </a:r>
                    </a:p>
                  </a:txBody>
                  <a:tcPr marL="0" marR="0" marT="0" marB="0">
                    <a:lnL>
                      <a:noFill/>
                    </a:lnL>
                    <a:lnR>
                      <a:noFill/>
                    </a:lnR>
                    <a:lnT>
                      <a:noFill/>
                    </a:lnT>
                    <a:lnB>
                      <a:noFill/>
                    </a:lnB>
                  </a:tcPr>
                </a:tc>
                <a:extLst>
                  <a:ext uri="{0D108BD9-81ED-4DB2-BD59-A6C34878D82A}">
                    <a16:rowId xmlns:a16="http://schemas.microsoft.com/office/drawing/2014/main" val="1508573151"/>
                  </a:ext>
                </a:extLst>
              </a:tr>
            </a:tbl>
          </a:graphicData>
        </a:graphic>
      </p:graphicFrame>
      <p:sp>
        <p:nvSpPr>
          <p:cNvPr id="3" name="Rectangle 1">
            <a:extLst>
              <a:ext uri="{FF2B5EF4-FFF2-40B4-BE49-F238E27FC236}">
                <a16:creationId xmlns:a16="http://schemas.microsoft.com/office/drawing/2014/main" id="{73CCF27E-F4B2-416D-A1CE-8BFCA3F91863}"/>
              </a:ext>
            </a:extLst>
          </p:cNvPr>
          <p:cNvSpPr>
            <a:spLocks noChangeArrowheads="1"/>
          </p:cNvSpPr>
          <p:nvPr/>
        </p:nvSpPr>
        <p:spPr bwMode="auto">
          <a:xfrm>
            <a:off x="528696" y="3121250"/>
            <a:ext cx="837440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ПЛАН </a:t>
            </a:r>
            <a:br>
              <a:rPr kumimoji="0" lang="uk-UA" altLang="ru-RU"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uk-UA" altLang="ru-RU"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реагування на надзвичайні ситуації державного рівня</a:t>
            </a:r>
          </a:p>
        </p:txBody>
      </p:sp>
    </p:spTree>
    <p:extLst>
      <p:ext uri="{BB962C8B-B14F-4D97-AF65-F5344CB8AC3E}">
        <p14:creationId xmlns:p14="http://schemas.microsoft.com/office/powerpoint/2010/main" val="193313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ABDBD2F-1847-467E-952D-D9A27E171E15}"/>
              </a:ext>
            </a:extLst>
          </p:cNvPr>
          <p:cNvSpPr/>
          <p:nvPr/>
        </p:nvSpPr>
        <p:spPr>
          <a:xfrm>
            <a:off x="331305" y="117037"/>
            <a:ext cx="8401878" cy="6370975"/>
          </a:xfrm>
          <a:prstGeom prst="rect">
            <a:avLst/>
          </a:prstGeom>
        </p:spPr>
        <p:txBody>
          <a:bodyPr wrap="square">
            <a:spAutoFit/>
          </a:bodyPr>
          <a:lstStyle/>
          <a:p>
            <a:pPr algn="ctr"/>
            <a:r>
              <a:rPr lang="ru-RU" sz="2000" b="1" dirty="0">
                <a:latin typeface="Times New Roman" panose="02020603050405020304" pitchFamily="18" charset="0"/>
              </a:rPr>
              <a:t>ДЕРЖАВНА СЛУЖБА УКРАЇНИ З НАДЗВИЧАЙНИХ СИТУАЦІЙ</a:t>
            </a:r>
          </a:p>
          <a:p>
            <a:pPr algn="ctr"/>
            <a:r>
              <a:rPr lang="uk-UA" sz="2000" b="1" dirty="0">
                <a:latin typeface="Times New Roman" panose="02020603050405020304" pitchFamily="18" charset="0"/>
              </a:rPr>
              <a:t>НАКАЗ</a:t>
            </a:r>
          </a:p>
          <a:p>
            <a:r>
              <a:rPr lang="uk-UA" sz="2000" dirty="0">
                <a:latin typeface="Times New Roman" panose="02020603050405020304" pitchFamily="18" charset="0"/>
              </a:rPr>
              <a:t> 24.03.2020</a:t>
            </a:r>
          </a:p>
          <a:p>
            <a:pPr algn="ctr"/>
            <a:r>
              <a:rPr lang="uk-UA" sz="2000" dirty="0">
                <a:latin typeface="Times New Roman" panose="02020603050405020304" pitchFamily="18" charset="0"/>
              </a:rPr>
              <a:t>  №</a:t>
            </a:r>
            <a:r>
              <a:rPr lang="uk-UA" sz="2000" b="1" dirty="0">
                <a:latin typeface="Times New Roman" panose="02020603050405020304" pitchFamily="18" charset="0"/>
              </a:rPr>
              <a:t> 224 </a:t>
            </a:r>
            <a:r>
              <a:rPr lang="uk-UA" sz="2000" dirty="0">
                <a:latin typeface="Times New Roman" panose="02020603050405020304" pitchFamily="18" charset="0"/>
              </a:rPr>
              <a:t>(з основної діяльності)</a:t>
            </a:r>
          </a:p>
          <a:p>
            <a:pPr algn="ctr"/>
            <a:endParaRPr lang="uk-UA" sz="2400" b="1" dirty="0">
              <a:latin typeface="Times New Roman" panose="02020603050405020304" pitchFamily="18" charset="0"/>
            </a:endParaRPr>
          </a:p>
          <a:p>
            <a:pPr algn="ctr"/>
            <a:r>
              <a:rPr lang="uk-UA" sz="2400" b="1" dirty="0">
                <a:latin typeface="Times New Roman" panose="02020603050405020304" pitchFamily="18" charset="0"/>
              </a:rPr>
              <a:t>Про затвердження Методичних рекомендацій</a:t>
            </a:r>
          </a:p>
          <a:p>
            <a:pPr algn="just"/>
            <a:r>
              <a:rPr lang="uk-UA" sz="2000" dirty="0">
                <a:latin typeface="Times New Roman" panose="02020603050405020304" pitchFamily="18" charset="0"/>
              </a:rPr>
              <a:t> Відповідно до статті 130 Кодексу цивільного захисту України та Порядку розроблення планів діяльності єдиної державної системи цивільного захисту, затвердженого постановою Кабінету Міністрів України від 9 серпня 2017 р. № 626, з метою методичного забезпечення планування заходів цивільного захисту та забезпечення єдиного підходу до розроблення планів реагування на надзвичайні ситуації </a:t>
            </a:r>
            <a:r>
              <a:rPr lang="uk-UA" sz="2000" b="1" dirty="0">
                <a:latin typeface="Times New Roman" panose="02020603050405020304" pitchFamily="18" charset="0"/>
              </a:rPr>
              <a:t>НАКАЗУЮ:</a:t>
            </a:r>
          </a:p>
          <a:p>
            <a:pPr marL="358775" indent="-358775" algn="just"/>
            <a:r>
              <a:rPr lang="uk-UA" sz="2000" dirty="0">
                <a:latin typeface="Times New Roman" panose="02020603050405020304" pitchFamily="18" charset="0"/>
              </a:rPr>
              <a:t>1. Затвердити </a:t>
            </a:r>
            <a:r>
              <a:rPr lang="uk-UA" sz="2000" b="1" dirty="0">
                <a:latin typeface="Times New Roman" panose="02020603050405020304" pitchFamily="18" charset="0"/>
              </a:rPr>
              <a:t>Методичні рекомендації з розроблення планів реагування на надзвичайні ситуації </a:t>
            </a:r>
            <a:r>
              <a:rPr lang="uk-UA" sz="2000" dirty="0">
                <a:latin typeface="Times New Roman" panose="02020603050405020304" pitchFamily="18" charset="0"/>
              </a:rPr>
              <a:t>Автономної Республіки Крим, </a:t>
            </a:r>
            <a:r>
              <a:rPr lang="uk-UA" sz="2000" b="1" dirty="0">
                <a:solidFill>
                  <a:srgbClr val="FF0000"/>
                </a:solidFill>
                <a:latin typeface="Times New Roman" panose="02020603050405020304" pitchFamily="18" charset="0"/>
              </a:rPr>
              <a:t>області,</a:t>
            </a:r>
            <a:r>
              <a:rPr lang="uk-UA" sz="2000" dirty="0">
                <a:latin typeface="Times New Roman" panose="02020603050405020304" pitchFamily="18" charset="0"/>
              </a:rPr>
              <a:t> мм. Києва та Севастополя (далі – Методичні рекомендації), що додаються.</a:t>
            </a:r>
          </a:p>
          <a:p>
            <a:pPr marL="358775" indent="-358775" algn="just"/>
            <a:r>
              <a:rPr lang="uk-UA" sz="2000" dirty="0">
                <a:latin typeface="Times New Roman" panose="02020603050405020304" pitchFamily="18" charset="0"/>
              </a:rPr>
              <a:t>2. Керівникам ГУ (У) ДСНС України в областях та м. Києві організувати доведення Методичних рекомендацій до місцевих органів виконавчої влади та органів місцевого самоврядування, про що доповісти до 30 березня 2020 року через Департамент реагування на надзвичайні ситуації.</a:t>
            </a:r>
            <a:endParaRPr lang="ru-RU" sz="2000" dirty="0">
              <a:latin typeface="Times New Roman" panose="02020603050405020304" pitchFamily="18" charset="0"/>
            </a:endParaRPr>
          </a:p>
        </p:txBody>
      </p:sp>
    </p:spTree>
    <p:extLst>
      <p:ext uri="{BB962C8B-B14F-4D97-AF65-F5344CB8AC3E}">
        <p14:creationId xmlns:p14="http://schemas.microsoft.com/office/powerpoint/2010/main" val="2928038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2" tooltip="Український гідрометеорологічний центр"/>
            <a:extLst>
              <a:ext uri="{FF2B5EF4-FFF2-40B4-BE49-F238E27FC236}">
                <a16:creationId xmlns:a16="http://schemas.microsoft.com/office/drawing/2014/main" id="{5B675133-90E3-4EE4-81C8-118F5F6417F6}"/>
              </a:ext>
            </a:extLst>
          </p:cNvPr>
          <p:cNvSpPr>
            <a:spLocks noChangeArrowheads="1"/>
          </p:cNvSpPr>
          <p:nvPr/>
        </p:nvSpPr>
        <p:spPr bwMode="auto">
          <a:xfrm>
            <a:off x="242047" y="999611"/>
            <a:ext cx="886219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3"/>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3"/>
              </a:rPr>
              <a:t>Головна</a:t>
            </a:r>
            <a:r>
              <a:rPr kumimoji="0" lang="ru-RU" altLang="ru-RU"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4"/>
              </a:rPr>
              <a:t>Накази</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4"/>
              </a:rPr>
              <a:t> (з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4"/>
              </a:rPr>
              <a:t>основної</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4"/>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4"/>
              </a:rPr>
              <a:t>діяльності</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4"/>
              </a:rPr>
              <a:t>)</a:t>
            </a:r>
            <a:r>
              <a:rPr kumimoji="0" lang="ru-RU"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5"/>
              </a:rPr>
              <a:t>24 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5"/>
              </a:rPr>
              <a:t>Березня</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5"/>
              </a:rPr>
              <a:t>, 2020р.</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Наказ ДСНС </a:t>
            </a:r>
            <a:r>
              <a:rPr kumimoji="0" lang="ru-RU" altLang="ru-RU"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України</a:t>
            </a:r>
            <a:endParaRPr kumimoji="0" lang="ru-RU"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Опубліковано</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24.03.2020, 15:15</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6"/>
              </a:rPr>
              <a:t>Наказ ДСНС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6"/>
              </a:rPr>
              <a:t>України</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"Про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затвердження</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Методичних</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рекомендацій</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7"/>
              </a:rPr>
              <a:t>ПЛАН</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реагування</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на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надзвичайні</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ситуації</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b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8"/>
              </a:rPr>
              <a:t>Додаток</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8"/>
              </a:rPr>
              <a:t> №1</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9"/>
              </a:rPr>
              <a:t>МЕТОДИЧНІ РЕКОМЕНДАЦІЇ</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10"/>
              </a:rPr>
              <a:t>Додаток</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10"/>
              </a:rPr>
              <a:t> №3</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11"/>
              </a:rPr>
              <a:t>Додаток</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11"/>
              </a:rPr>
              <a:t> №4</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12"/>
              </a:rPr>
              <a:t>Додаток</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12"/>
              </a:rPr>
              <a:t> №5</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hlinkClick r:id="rId13"/>
              </a:rPr>
              <a:t>Додаток</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13"/>
              </a:rPr>
              <a:t> №6</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8736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A35A9B-0AC5-4564-8795-82AF642E2031}"/>
              </a:ext>
            </a:extLst>
          </p:cNvPr>
          <p:cNvSpPr/>
          <p:nvPr/>
        </p:nvSpPr>
        <p:spPr>
          <a:xfrm>
            <a:off x="132522" y="291690"/>
            <a:ext cx="8852452" cy="6247864"/>
          </a:xfrm>
          <a:prstGeom prst="rect">
            <a:avLst/>
          </a:prstGeom>
        </p:spPr>
        <p:txBody>
          <a:bodyPr wrap="square">
            <a:spAutoFit/>
          </a:bodyPr>
          <a:lstStyle/>
          <a:p>
            <a:pPr algn="ctr"/>
            <a:r>
              <a:rPr lang="uk-UA" sz="2000" b="1" dirty="0">
                <a:latin typeface="Times New Roman" panose="02020603050405020304" pitchFamily="18" charset="0"/>
                <a:cs typeface="Times New Roman" panose="02020603050405020304" pitchFamily="18" charset="0"/>
              </a:rPr>
              <a:t>Додаток 1</a:t>
            </a:r>
          </a:p>
          <a:p>
            <a:pPr algn="ctr"/>
            <a:r>
              <a:rPr lang="uk-UA" sz="2000" b="1" dirty="0">
                <a:latin typeface="Times New Roman" panose="02020603050405020304" pitchFamily="18" charset="0"/>
                <a:cs typeface="Times New Roman" panose="02020603050405020304" pitchFamily="18" charset="0"/>
              </a:rPr>
              <a:t>РОЗРАХУНОК</a:t>
            </a:r>
          </a:p>
          <a:p>
            <a:r>
              <a:rPr lang="uk-UA" sz="2000" dirty="0">
                <a:latin typeface="Times New Roman" panose="02020603050405020304" pitchFamily="18" charset="0"/>
                <a:cs typeface="Times New Roman" panose="02020603050405020304" pitchFamily="18" charset="0"/>
              </a:rPr>
              <a:t>сил і засобів цивільного захисту на території __________________________для протидії загрозам і реагування на надзвичайні ситуації</a:t>
            </a:r>
          </a:p>
          <a:p>
            <a:pPr algn="ctr"/>
            <a:r>
              <a:rPr lang="uk-UA" sz="2000" b="1" dirty="0">
                <a:latin typeface="Times New Roman" panose="02020603050405020304" pitchFamily="18" charset="0"/>
                <a:cs typeface="Times New Roman" panose="02020603050405020304" pitchFamily="18" charset="0"/>
              </a:rPr>
              <a:t>Додаток 3 </a:t>
            </a:r>
          </a:p>
          <a:p>
            <a:pPr algn="ctr"/>
            <a:r>
              <a:rPr lang="uk-UA" sz="2000" b="1" dirty="0">
                <a:latin typeface="Times New Roman" panose="02020603050405020304" pitchFamily="18" charset="0"/>
                <a:cs typeface="Times New Roman" panose="02020603050405020304" pitchFamily="18" charset="0"/>
              </a:rPr>
              <a:t>СХЕМА</a:t>
            </a:r>
          </a:p>
          <a:p>
            <a:r>
              <a:rPr lang="uk-UA" sz="2000" dirty="0">
                <a:latin typeface="Times New Roman" panose="02020603050405020304" pitchFamily="18" charset="0"/>
                <a:cs typeface="Times New Roman" panose="02020603050405020304" pitchFamily="18" charset="0"/>
              </a:rPr>
              <a:t> організації управління територіальної підсистеми ЄДСЦЗ_________ області</a:t>
            </a:r>
          </a:p>
          <a:p>
            <a:pPr algn="ctr"/>
            <a:r>
              <a:rPr lang="uk-UA" sz="2000" b="1" dirty="0">
                <a:latin typeface="Times New Roman" panose="02020603050405020304" pitchFamily="18" charset="0"/>
                <a:cs typeface="Times New Roman" panose="02020603050405020304" pitchFamily="18" charset="0"/>
              </a:rPr>
              <a:t>Додаток 4</a:t>
            </a:r>
          </a:p>
          <a:p>
            <a:pPr algn="ctr"/>
            <a:r>
              <a:rPr lang="uk-UA" sz="2000" b="1" dirty="0">
                <a:latin typeface="Times New Roman" panose="02020603050405020304" pitchFamily="18" charset="0"/>
                <a:cs typeface="Times New Roman" panose="02020603050405020304" pitchFamily="18" charset="0"/>
              </a:rPr>
              <a:t>ПЕРЕЛІК</a:t>
            </a:r>
          </a:p>
          <a:p>
            <a:pPr algn="just"/>
            <a:r>
              <a:rPr lang="uk-UA" sz="2000" dirty="0">
                <a:latin typeface="Times New Roman" panose="02020603050405020304" pitchFamily="18" charset="0"/>
                <a:cs typeface="Times New Roman" panose="02020603050405020304" pitchFamily="18" charset="0"/>
              </a:rPr>
              <a:t>територіальних спеціалізованих служб цивільного захисту територіальної підсистеми єдиної державної системи цивільного </a:t>
            </a:r>
            <a:r>
              <a:rPr lang="uk-UA" sz="2000" dirty="0" err="1">
                <a:latin typeface="Times New Roman" panose="02020603050405020304" pitchFamily="18" charset="0"/>
                <a:cs typeface="Times New Roman" panose="02020603050405020304" pitchFamily="18" charset="0"/>
              </a:rPr>
              <a:t>захисту________області</a:t>
            </a:r>
            <a:r>
              <a:rPr lang="uk-UA" sz="2000" dirty="0">
                <a:latin typeface="Times New Roman" panose="02020603050405020304" pitchFamily="18" charset="0"/>
                <a:cs typeface="Times New Roman" panose="02020603050405020304" pitchFamily="18" charset="0"/>
              </a:rPr>
              <a:t>, що утворюються органами управління і суб’єктами господарювання</a:t>
            </a:r>
          </a:p>
          <a:p>
            <a:pPr algn="ctr"/>
            <a:r>
              <a:rPr lang="uk-UA" sz="2000" b="1" dirty="0">
                <a:latin typeface="Times New Roman" panose="02020603050405020304" pitchFamily="18" charset="0"/>
                <a:cs typeface="Times New Roman" panose="02020603050405020304" pitchFamily="18" charset="0"/>
              </a:rPr>
              <a:t>Додаток 5</a:t>
            </a:r>
          </a:p>
          <a:p>
            <a:pPr algn="ctr"/>
            <a:r>
              <a:rPr lang="uk-UA" sz="2000" b="1" dirty="0">
                <a:latin typeface="Times New Roman" panose="02020603050405020304" pitchFamily="18" charset="0"/>
                <a:cs typeface="Times New Roman" panose="02020603050405020304" pitchFamily="18" charset="0"/>
              </a:rPr>
              <a:t>СТРУКТУРА ШТАБУ </a:t>
            </a:r>
          </a:p>
          <a:p>
            <a:pPr algn="ctr"/>
            <a:r>
              <a:rPr lang="uk-UA" sz="2000" dirty="0">
                <a:latin typeface="Times New Roman" panose="02020603050405020304" pitchFamily="18" charset="0"/>
                <a:cs typeface="Times New Roman" panose="02020603050405020304" pitchFamily="18" charset="0"/>
              </a:rPr>
              <a:t>з ліквідації наслідків надзвичайної ситуації на території ________області</a:t>
            </a:r>
          </a:p>
          <a:p>
            <a:pPr algn="ctr"/>
            <a:r>
              <a:rPr lang="uk-UA" sz="2000" b="1" dirty="0">
                <a:latin typeface="Times New Roman" panose="02020603050405020304" pitchFamily="18" charset="0"/>
                <a:cs typeface="Times New Roman" panose="02020603050405020304" pitchFamily="18" charset="0"/>
              </a:rPr>
              <a:t>Додаток 6</a:t>
            </a:r>
          </a:p>
          <a:p>
            <a:pPr algn="ctr"/>
            <a:r>
              <a:rPr lang="uk-UA" sz="2000" dirty="0">
                <a:latin typeface="Times New Roman" panose="02020603050405020304" pitchFamily="18" charset="0"/>
                <a:cs typeface="Times New Roman" panose="02020603050405020304" pitchFamily="18" charset="0"/>
              </a:rPr>
              <a:t>Дії органів управління і сил цивільного захисту під час реагування на надзвичайні ситуації пов'язані з високим рівнем води (водопілля, паводки) на території __________області</a:t>
            </a:r>
          </a:p>
          <a:p>
            <a:pPr algn="ctr"/>
            <a:r>
              <a:rPr lang="uk-UA" sz="2000" dirty="0">
                <a:latin typeface="Times New Roman" panose="02020603050405020304" pitchFamily="18" charset="0"/>
                <a:cs typeface="Times New Roman" panose="02020603050405020304" pitchFamily="18" charset="0"/>
              </a:rPr>
              <a:t>( Коди НС –__________)</a:t>
            </a:r>
          </a:p>
        </p:txBody>
      </p:sp>
    </p:spTree>
    <p:extLst>
      <p:ext uri="{BB962C8B-B14F-4D97-AF65-F5344CB8AC3E}">
        <p14:creationId xmlns:p14="http://schemas.microsoft.com/office/powerpoint/2010/main" val="47935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FF0EB965-64BB-4D07-81EE-CA7B03B7D012}"/>
              </a:ext>
            </a:extLst>
          </p:cNvPr>
          <p:cNvGrpSpPr>
            <a:grpSpLocks/>
          </p:cNvGrpSpPr>
          <p:nvPr/>
        </p:nvGrpSpPr>
        <p:grpSpPr bwMode="auto">
          <a:xfrm>
            <a:off x="287990" y="44168"/>
            <a:ext cx="8678210" cy="1119470"/>
            <a:chOff x="287990" y="44168"/>
            <a:chExt cx="8678210" cy="1119470"/>
          </a:xfrm>
        </p:grpSpPr>
        <p:sp>
          <p:nvSpPr>
            <p:cNvPr id="5" name="Line 2">
              <a:extLst>
                <a:ext uri="{FF2B5EF4-FFF2-40B4-BE49-F238E27FC236}">
                  <a16:creationId xmlns:a16="http://schemas.microsoft.com/office/drawing/2014/main" id="{BF8890EC-64D4-4D8A-B2DA-63F2980EF15D}"/>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7" name="Picture 5">
              <a:extLst>
                <a:ext uri="{FF2B5EF4-FFF2-40B4-BE49-F238E27FC236}">
                  <a16:creationId xmlns:a16="http://schemas.microsoft.com/office/drawing/2014/main" id="{5B915F0C-258D-4F6A-A93C-DA60B97417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Line 7">
              <a:extLst>
                <a:ext uri="{FF2B5EF4-FFF2-40B4-BE49-F238E27FC236}">
                  <a16:creationId xmlns:a16="http://schemas.microsoft.com/office/drawing/2014/main" id="{EE2E7D46-4655-49DF-8716-CC0D066893D6}"/>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9" name="Picture 9">
              <a:extLst>
                <a:ext uri="{FF2B5EF4-FFF2-40B4-BE49-F238E27FC236}">
                  <a16:creationId xmlns:a16="http://schemas.microsoft.com/office/drawing/2014/main" id="{7BB5D50B-3675-44A1-9433-5E60FE188F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990" y="4416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0" name="Прямоугольник 9">
            <a:extLst>
              <a:ext uri="{FF2B5EF4-FFF2-40B4-BE49-F238E27FC236}">
                <a16:creationId xmlns:a16="http://schemas.microsoft.com/office/drawing/2014/main" id="{CFD6C052-E601-432D-9787-7AB562FB04D9}"/>
              </a:ext>
            </a:extLst>
          </p:cNvPr>
          <p:cNvSpPr/>
          <p:nvPr/>
        </p:nvSpPr>
        <p:spPr>
          <a:xfrm>
            <a:off x="424070" y="1295701"/>
            <a:ext cx="8110330" cy="5663089"/>
          </a:xfrm>
          <a:prstGeom prst="rect">
            <a:avLst/>
          </a:prstGeom>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Література</a:t>
            </a:r>
          </a:p>
          <a:p>
            <a:endParaRPr lang="uk-UA" b="1" dirty="0">
              <a:latin typeface="Times New Roman" panose="02020603050405020304" pitchFamily="18" charset="0"/>
              <a:cs typeface="Times New Roman" panose="02020603050405020304" pitchFamily="18" charset="0"/>
            </a:endParaRPr>
          </a:p>
          <a:p>
            <a:pPr algn="just"/>
            <a:r>
              <a:rPr lang="uk-UA" sz="2000" b="1" dirty="0">
                <a:latin typeface="Times New Roman" panose="02020603050405020304" pitchFamily="18" charset="0"/>
                <a:cs typeface="Times New Roman" panose="02020603050405020304" pitchFamily="18" charset="0"/>
              </a:rPr>
              <a:t>7. Постанова Кабінету Міністрів України від 09.08.2017 р. № 626 «Порядок </a:t>
            </a:r>
            <a:br>
              <a:rPr lang="uk-UA" sz="2000" b="1"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розроблення планів діяльності єдиної державної системи цивільного захисту».</a:t>
            </a:r>
          </a:p>
          <a:p>
            <a:pPr algn="just"/>
            <a:endParaRPr lang="uk-UA" sz="2000" b="1" dirty="0">
              <a:latin typeface="Times New Roman" panose="02020603050405020304" pitchFamily="18" charset="0"/>
              <a:cs typeface="Times New Roman" panose="02020603050405020304" pitchFamily="18" charset="0"/>
            </a:endParaRPr>
          </a:p>
          <a:p>
            <a:pPr algn="just"/>
            <a:r>
              <a:rPr lang="uk-UA" sz="2000" b="1" dirty="0">
                <a:latin typeface="Times New Roman" panose="02020603050405020304" pitchFamily="18" charset="0"/>
                <a:cs typeface="Times New Roman" panose="02020603050405020304" pitchFamily="18" charset="0"/>
              </a:rPr>
              <a:t>8. Постанова Кабінету Міністрів України від 9 жовтня 2013 р. № 787 “Про затвердження Порядку утворення, завдання та функції формувань цивільного захисту”.</a:t>
            </a:r>
          </a:p>
          <a:p>
            <a:pPr algn="just"/>
            <a:endParaRPr lang="uk-UA" sz="2000" b="1" dirty="0">
              <a:latin typeface="Times New Roman" panose="02020603050405020304" pitchFamily="18" charset="0"/>
              <a:cs typeface="Times New Roman" panose="02020603050405020304" pitchFamily="18" charset="0"/>
            </a:endParaRPr>
          </a:p>
          <a:p>
            <a:pPr algn="just"/>
            <a:r>
              <a:rPr lang="uk-UA" sz="2000" b="1" dirty="0">
                <a:latin typeface="Times New Roman" panose="02020603050405020304" pitchFamily="18" charset="0"/>
                <a:cs typeface="Times New Roman" panose="02020603050405020304" pitchFamily="18" charset="0"/>
              </a:rPr>
              <a:t>9. Наказ МНС від 16.07.2009  № 494 «Про затвердження Методичних рекомендацій  щодо розроблення планів цивільного захисту  підприємств, установ, організацій  на особливий період». </a:t>
            </a:r>
          </a:p>
          <a:p>
            <a:pPr algn="just"/>
            <a:r>
              <a:rPr lang="uk-UA" sz="2000" b="1" dirty="0">
                <a:latin typeface="Times New Roman" panose="02020603050405020304" pitchFamily="18" charset="0"/>
                <a:cs typeface="Times New Roman" panose="02020603050405020304" pitchFamily="18" charset="0"/>
              </a:rPr>
              <a:t> </a:t>
            </a:r>
          </a:p>
          <a:p>
            <a:pPr algn="just"/>
            <a:r>
              <a:rPr lang="uk-UA" sz="2000" b="1" dirty="0">
                <a:latin typeface="Times New Roman" panose="02020603050405020304" pitchFamily="18" charset="0"/>
                <a:cs typeface="Times New Roman" panose="02020603050405020304" pitchFamily="18" charset="0"/>
              </a:rPr>
              <a:t>10. Наказ ДСНС № 335 від 18.07.2016р. «Про затвердження примірного Переліку документів з питань цивільного захисту, що розробляються суб'єктами забезпечення ЦЗ».</a:t>
            </a:r>
          </a:p>
        </p:txBody>
      </p:sp>
      <p:sp>
        <p:nvSpPr>
          <p:cNvPr id="11" name="Rectangle 4">
            <a:extLst>
              <a:ext uri="{FF2B5EF4-FFF2-40B4-BE49-F238E27FC236}">
                <a16:creationId xmlns:a16="http://schemas.microsoft.com/office/drawing/2014/main" id="{B9947CE2-74A9-415C-8473-97B6416A53BF}"/>
              </a:ext>
            </a:extLst>
          </p:cNvPr>
          <p:cNvSpPr>
            <a:spLocks noChangeArrowheads="1"/>
          </p:cNvSpPr>
          <p:nvPr/>
        </p:nvSpPr>
        <p:spPr bwMode="auto">
          <a:xfrm>
            <a:off x="1181100" y="309563"/>
            <a:ext cx="6781800" cy="1146597"/>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p>
          <a:p>
            <a:pPr algn="ctr" eaLnBrk="1" hangingPunct="1">
              <a:lnSpc>
                <a:spcPct val="80000"/>
              </a:lnSpc>
              <a:spcBef>
                <a:spcPts val="1125"/>
              </a:spcBef>
              <a:buSzPct val="100000"/>
              <a:defRPr/>
            </a:pPr>
            <a:endParaRPr lang="uk-UA" altLang="uk-UA" b="1" dirty="0">
              <a:solidFill>
                <a:srgbClr val="996600"/>
              </a:solidFill>
              <a:effectLst>
                <a:outerShdw blurRad="38100" dist="38100" dir="2700000" algn="tl">
                  <a:srgbClr val="000000"/>
                </a:outerShdw>
              </a:effectLst>
            </a:endParaRPr>
          </a:p>
        </p:txBody>
      </p:sp>
    </p:spTree>
    <p:extLst>
      <p:ext uri="{BB962C8B-B14F-4D97-AF65-F5344CB8AC3E}">
        <p14:creationId xmlns:p14="http://schemas.microsoft.com/office/powerpoint/2010/main" val="360203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945E5B02-BA20-494F-9E32-B5D4F258DEF7}"/>
              </a:ext>
            </a:extLst>
          </p:cNvPr>
          <p:cNvSpPr/>
          <p:nvPr/>
        </p:nvSpPr>
        <p:spPr>
          <a:xfrm>
            <a:off x="344557" y="156813"/>
            <a:ext cx="8441633" cy="6555641"/>
          </a:xfrm>
          <a:prstGeom prst="rect">
            <a:avLst/>
          </a:prstGeom>
        </p:spPr>
        <p:txBody>
          <a:bodyPr wrap="square">
            <a:spAutoFit/>
          </a:bodyPr>
          <a:lstStyle/>
          <a:p>
            <a:pPr algn="ctr"/>
            <a:r>
              <a:rPr lang="ru-RU" sz="2400" b="1" dirty="0" err="1">
                <a:latin typeface="Times New Roman" panose="02020603050405020304" pitchFamily="18" charset="0"/>
                <a:cs typeface="Times New Roman" panose="02020603050405020304" pitchFamily="18" charset="0"/>
              </a:rPr>
              <a:t>Зміст</a:t>
            </a:r>
            <a:r>
              <a:rPr lang="ru-RU" sz="2400" b="1" dirty="0">
                <a:latin typeface="Times New Roman" panose="02020603050405020304" pitchFamily="18" charset="0"/>
                <a:cs typeface="Times New Roman" panose="02020603050405020304" pitchFamily="18" charset="0"/>
              </a:rPr>
              <a:t> </a:t>
            </a:r>
          </a:p>
          <a:p>
            <a:pPr algn="just"/>
            <a:r>
              <a:rPr lang="ru-RU" sz="2000" b="1" dirty="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Оцінка можливої обстановки при виникненні надзвичайних ситуацій, пов’язаних з паводками, затопленнями, підтопленнями на території ________ області:</a:t>
            </a:r>
          </a:p>
          <a:p>
            <a:pPr algn="just"/>
            <a:r>
              <a:rPr lang="uk-UA" sz="2000" dirty="0">
                <a:latin typeface="Times New Roman" panose="02020603050405020304" pitchFamily="18" charset="0"/>
                <a:cs typeface="Times New Roman" panose="02020603050405020304" pitchFamily="18" charset="0"/>
              </a:rPr>
              <a:t>1.1. Коротка географічна характеристика _________ області.</a:t>
            </a:r>
          </a:p>
          <a:p>
            <a:pPr algn="just"/>
            <a:r>
              <a:rPr lang="uk-UA" sz="2000" dirty="0">
                <a:latin typeface="Times New Roman" panose="02020603050405020304" pitchFamily="18" charset="0"/>
                <a:cs typeface="Times New Roman" panose="02020603050405020304" pitchFamily="18" charset="0"/>
              </a:rPr>
              <a:t>1.2. Оцінка обстановки, яка може скластися у разі виникнення НС, пов'язаних з паводками, затопленнями, підтопленнями на території _________області, організація планування </a:t>
            </a:r>
            <a:r>
              <a:rPr lang="uk-UA" sz="2000" dirty="0" err="1">
                <a:latin typeface="Times New Roman" panose="02020603050405020304" pitchFamily="18" charset="0"/>
                <a:cs typeface="Times New Roman" panose="02020603050405020304" pitchFamily="18" charset="0"/>
              </a:rPr>
              <a:t>евакозаходів</a:t>
            </a:r>
            <a:r>
              <a:rPr lang="uk-UA" sz="2000" dirty="0">
                <a:latin typeface="Times New Roman" panose="02020603050405020304" pitchFamily="18" charset="0"/>
                <a:cs typeface="Times New Roman" panose="02020603050405020304" pitchFamily="18" charset="0"/>
              </a:rPr>
              <a:t>.</a:t>
            </a:r>
          </a:p>
          <a:p>
            <a:pPr algn="just"/>
            <a:r>
              <a:rPr lang="uk-UA" sz="2000" b="1" dirty="0">
                <a:latin typeface="Times New Roman" panose="02020603050405020304" pitchFamily="18" charset="0"/>
                <a:cs typeface="Times New Roman" panose="02020603050405020304" pitchFamily="18" charset="0"/>
              </a:rPr>
              <a:t>2</a:t>
            </a:r>
            <a:r>
              <a:rPr lang="uk-UA" sz="2000" dirty="0">
                <a:latin typeface="Times New Roman" panose="02020603050405020304" pitchFamily="18" charset="0"/>
                <a:cs typeface="Times New Roman" panose="02020603050405020304" pitchFamily="18" charset="0"/>
              </a:rPr>
              <a:t>. Розподіл обов’язків щодо реагування на НС:</a:t>
            </a:r>
          </a:p>
          <a:p>
            <a:pPr algn="just"/>
            <a:r>
              <a:rPr lang="uk-UA" sz="2000" dirty="0">
                <a:latin typeface="Times New Roman" panose="02020603050405020304" pitchFamily="18" charset="0"/>
                <a:cs typeface="Times New Roman" panose="02020603050405020304" pitchFamily="18" charset="0"/>
              </a:rPr>
              <a:t>2.1. </a:t>
            </a:r>
            <a:r>
              <a:rPr lang="uk-UA" sz="2000" dirty="0" err="1">
                <a:latin typeface="Times New Roman" panose="02020603050405020304" pitchFamily="18" charset="0"/>
                <a:cs typeface="Times New Roman" panose="02020603050405020304" pitchFamily="18" charset="0"/>
              </a:rPr>
              <a:t>Суб‟єкти</a:t>
            </a:r>
            <a:r>
              <a:rPr lang="uk-UA" sz="2000" dirty="0">
                <a:latin typeface="Times New Roman" panose="02020603050405020304" pitchFamily="18" charset="0"/>
                <a:cs typeface="Times New Roman" panose="02020603050405020304" pitchFamily="18" charset="0"/>
              </a:rPr>
              <a:t> реагування на надзвичайні ситуації, пов'язані з паводками, затопленнями, підтопленнями населених пунктів на території __________області.</a:t>
            </a:r>
          </a:p>
          <a:p>
            <a:pPr algn="just"/>
            <a:r>
              <a:rPr lang="uk-UA" sz="2000" dirty="0">
                <a:latin typeface="Times New Roman" panose="02020603050405020304" pitchFamily="18" charset="0"/>
                <a:cs typeface="Times New Roman" panose="02020603050405020304" pitchFamily="18" charset="0"/>
              </a:rPr>
              <a:t>2.2. Завдання суб'єктів реагування на НС.</a:t>
            </a:r>
          </a:p>
          <a:p>
            <a:pPr algn="just"/>
            <a:r>
              <a:rPr lang="uk-UA" sz="2000" b="1" dirty="0">
                <a:latin typeface="Times New Roman" panose="02020603050405020304" pitchFamily="18" charset="0"/>
                <a:cs typeface="Times New Roman" panose="02020603050405020304" pitchFamily="18" charset="0"/>
              </a:rPr>
              <a:t>3</a:t>
            </a:r>
            <a:r>
              <a:rPr lang="uk-UA" sz="2000" dirty="0">
                <a:latin typeface="Times New Roman" panose="02020603050405020304" pitchFamily="18" charset="0"/>
                <a:cs typeface="Times New Roman" panose="02020603050405020304" pitchFamily="18" charset="0"/>
              </a:rPr>
              <a:t>. Реагування на надзвичайні ситуації пов’язані з паводками, підтопленнями, затопленнями на території _________області:</a:t>
            </a:r>
          </a:p>
          <a:p>
            <a:pPr algn="just"/>
            <a:r>
              <a:rPr lang="uk-UA" sz="2000" dirty="0">
                <a:latin typeface="Times New Roman" panose="02020603050405020304" pitchFamily="18" charset="0"/>
                <a:cs typeface="Times New Roman" panose="02020603050405020304" pitchFamily="18" charset="0"/>
              </a:rPr>
              <a:t>3.1. Дії органів управління і сил ЄДС ЦЗ __________області, які залучаються до реагування на НС.</a:t>
            </a:r>
          </a:p>
          <a:p>
            <a:pPr algn="just"/>
            <a:r>
              <a:rPr lang="uk-UA" sz="2000" dirty="0">
                <a:latin typeface="Times New Roman" panose="02020603050405020304" pitchFamily="18" charset="0"/>
                <a:cs typeface="Times New Roman" panose="02020603050405020304" pitchFamily="18" charset="0"/>
              </a:rPr>
              <a:t>3.2. Організація взаємодії органів управління і сил ЄДС ЦЗ __________ області.</a:t>
            </a:r>
          </a:p>
          <a:p>
            <a:pPr algn="just"/>
            <a:r>
              <a:rPr lang="uk-UA" sz="2000" dirty="0">
                <a:latin typeface="Times New Roman" panose="02020603050405020304" pitchFamily="18" charset="0"/>
                <a:cs typeface="Times New Roman" panose="02020603050405020304" pitchFamily="18" charset="0"/>
              </a:rPr>
              <a:t>3.3. Організація управління і зв'язку</a:t>
            </a:r>
          </a:p>
          <a:p>
            <a:pPr algn="just"/>
            <a:r>
              <a:rPr lang="uk-UA" sz="2000" dirty="0">
                <a:latin typeface="Times New Roman" panose="02020603050405020304" pitchFamily="18" charset="0"/>
                <a:cs typeface="Times New Roman" panose="02020603050405020304" pitchFamily="18" charset="0"/>
              </a:rPr>
              <a:t>3.4. Організація основних видів забезпечення при ліквідації наслідків НС</a:t>
            </a:r>
          </a:p>
        </p:txBody>
      </p:sp>
    </p:spTree>
    <p:extLst>
      <p:ext uri="{BB962C8B-B14F-4D97-AF65-F5344CB8AC3E}">
        <p14:creationId xmlns:p14="http://schemas.microsoft.com/office/powerpoint/2010/main" val="85663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3157CAA-6FFA-4F9E-B32E-9E3B6DC33616}"/>
              </a:ext>
            </a:extLst>
          </p:cNvPr>
          <p:cNvSpPr/>
          <p:nvPr/>
        </p:nvSpPr>
        <p:spPr>
          <a:xfrm>
            <a:off x="251791" y="250573"/>
            <a:ext cx="8600661" cy="6124754"/>
          </a:xfrm>
          <a:prstGeom prst="rect">
            <a:avLst/>
          </a:prstGeom>
        </p:spPr>
        <p:txBody>
          <a:bodyPr wrap="square">
            <a:spAutoFit/>
          </a:bodyPr>
          <a:lstStyle/>
          <a:p>
            <a:pPr algn="ctr"/>
            <a:r>
              <a:rPr lang="uk-UA" sz="1600" b="1" dirty="0">
                <a:latin typeface="Arial" panose="020B0604020202020204" pitchFamily="34" charset="0"/>
              </a:rPr>
              <a:t>Додатки:</a:t>
            </a:r>
          </a:p>
          <a:p>
            <a:r>
              <a:rPr lang="uk-UA" sz="1400" dirty="0">
                <a:latin typeface="Arial" panose="020B0604020202020204" pitchFamily="34" charset="0"/>
              </a:rPr>
              <a:t>1.Гідрологічні характеристики річок ______________ області</a:t>
            </a:r>
          </a:p>
          <a:p>
            <a:r>
              <a:rPr lang="uk-UA" sz="1400" dirty="0">
                <a:latin typeface="Arial" panose="020B0604020202020204" pitchFamily="34" charset="0"/>
              </a:rPr>
              <a:t>2.Характеристика гідрологічних постів ___________________області</a:t>
            </a:r>
          </a:p>
          <a:p>
            <a:r>
              <a:rPr lang="uk-UA" sz="1400" dirty="0">
                <a:latin typeface="Arial" panose="020B0604020202020204" pitchFamily="34" charset="0"/>
              </a:rPr>
              <a:t>3.Перелік територій та об'єктів _______________ області, які можуть потрапити в зону затоплення (підтоплення) під час паводку, пропуску льодоходу та повені</a:t>
            </a:r>
          </a:p>
          <a:p>
            <a:r>
              <a:rPr lang="uk-UA" sz="1400" dirty="0">
                <a:latin typeface="Arial" panose="020B0604020202020204" pitchFamily="34" charset="0"/>
              </a:rPr>
              <a:t>4.Дані щодо можливого тимчасового відселення населення, яке може попасти у зони ймовірного затоплення(підтоплення) внаслідок льодоходу, повені та паводків на території _____________ області</a:t>
            </a:r>
          </a:p>
          <a:p>
            <a:r>
              <a:rPr lang="uk-UA" sz="1400" dirty="0">
                <a:latin typeface="Arial" panose="020B0604020202020204" pitchFamily="34" charset="0"/>
              </a:rPr>
              <a:t>5.Перелік об'єктів, що можуть бути використані для розміщення евакуйованого (тимчасово відселеного) населення</a:t>
            </a:r>
          </a:p>
          <a:p>
            <a:r>
              <a:rPr lang="uk-UA" sz="1400" dirty="0">
                <a:latin typeface="Arial" panose="020B0604020202020204" pitchFamily="34" charset="0"/>
              </a:rPr>
              <a:t>6.Перелік мостових споруд на річка, де можливе утворення льодових заторів 7.Перелік населених пунктів області що можуть бути підтоплення талими і ґрунтовими водами</a:t>
            </a:r>
          </a:p>
          <a:p>
            <a:r>
              <a:rPr lang="uk-UA" sz="1400" dirty="0">
                <a:latin typeface="Arial" panose="020B0604020202020204" pitchFamily="34" charset="0"/>
              </a:rPr>
              <a:t>8.Перелік зон можливого затоплення у разі прориву дамб водосховищ</a:t>
            </a:r>
          </a:p>
          <a:p>
            <a:r>
              <a:rPr lang="uk-UA" sz="1400" dirty="0">
                <a:latin typeface="Arial" panose="020B0604020202020204" pitchFamily="34" charset="0"/>
              </a:rPr>
              <a:t>9.Перелік автошляхів області, які можуть потрапити в зону підтоплення під час проходження весняної повені</a:t>
            </a:r>
          </a:p>
          <a:p>
            <a:r>
              <a:rPr lang="uk-UA" sz="1400" dirty="0">
                <a:latin typeface="Arial" panose="020B0604020202020204" pitchFamily="34" charset="0"/>
              </a:rPr>
              <a:t>10.Перелік гідротехнічних споруд на території ___________ області</a:t>
            </a:r>
          </a:p>
          <a:p>
            <a:r>
              <a:rPr lang="uk-UA" sz="1400" dirty="0">
                <a:latin typeface="Arial" panose="020B0604020202020204" pitchFamily="34" charset="0"/>
              </a:rPr>
              <a:t>11.Угрупування сил та засобів, що залучаються до реагування на надзвичайні ситуації пов'язані з паводками та підтопленнями на території _____області</a:t>
            </a:r>
            <a:endParaRPr lang="uk-UA" sz="1400" dirty="0"/>
          </a:p>
          <a:p>
            <a:r>
              <a:rPr lang="uk-UA" sz="1400" dirty="0">
                <a:latin typeface="Arial" panose="020B0604020202020204" pitchFamily="34" charset="0"/>
              </a:rPr>
              <a:t>12.Розрахунок сил і засобів обласного управління водного господарства для попередження та ліквідації наслідків проходження повені </a:t>
            </a:r>
          </a:p>
          <a:p>
            <a:r>
              <a:rPr lang="uk-UA" sz="1400" dirty="0">
                <a:latin typeface="Arial" panose="020B0604020202020204" pitchFamily="34" charset="0"/>
              </a:rPr>
              <a:t>13.Контактні дані органів управління</a:t>
            </a:r>
          </a:p>
          <a:p>
            <a:r>
              <a:rPr lang="uk-UA" sz="1400" dirty="0">
                <a:latin typeface="Arial" panose="020B0604020202020204" pitchFamily="34" charset="0"/>
              </a:rPr>
              <a:t>14.Можливості сил цивільного захисту</a:t>
            </a:r>
          </a:p>
          <a:p>
            <a:r>
              <a:rPr lang="uk-UA" sz="1400" dirty="0">
                <a:latin typeface="Arial" panose="020B0604020202020204" pitchFamily="34" charset="0"/>
              </a:rPr>
              <a:t>15.Ліжковий фонд для госпіталізації уражених і хворих при НС, що розгортається в медичних закладах системи територіальних органів охорони здоров'я в ______ області </a:t>
            </a:r>
          </a:p>
          <a:p>
            <a:r>
              <a:rPr lang="uk-UA" sz="1400" dirty="0">
                <a:latin typeface="Arial" panose="020B0604020202020204" pitchFamily="34" charset="0"/>
              </a:rPr>
              <a:t>16.Схема організації взаємодії органів управління ЦЗ у випадку виникнення НС пов'язані, з паводками, підтопленнями, затопленнями на території __________ області</a:t>
            </a:r>
          </a:p>
          <a:p>
            <a:r>
              <a:rPr lang="uk-UA" sz="1400" dirty="0">
                <a:latin typeface="Arial" panose="020B0604020202020204" pitchFamily="34" charset="0"/>
              </a:rPr>
              <a:t>17.Календарний план дій органів управління та сил цивільного захисту у випадку виникнення НС пов'язаної з паводками, підтопленнями, затопленнями на території ____________ області</a:t>
            </a:r>
            <a:endParaRPr lang="uk-UA" sz="1400" dirty="0"/>
          </a:p>
        </p:txBody>
      </p:sp>
    </p:spTree>
    <p:extLst>
      <p:ext uri="{BB962C8B-B14F-4D97-AF65-F5344CB8AC3E}">
        <p14:creationId xmlns:p14="http://schemas.microsoft.com/office/powerpoint/2010/main" val="3524906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429BE2-AF26-41FB-873C-3D0862AC10D4}"/>
              </a:ext>
            </a:extLst>
          </p:cNvPr>
          <p:cNvSpPr txBox="1"/>
          <p:nvPr/>
        </p:nvSpPr>
        <p:spPr>
          <a:xfrm>
            <a:off x="861391" y="228747"/>
            <a:ext cx="7686261" cy="1600438"/>
          </a:xfrm>
          <a:prstGeom prst="rect">
            <a:avLst/>
          </a:prstGeom>
          <a:noFill/>
        </p:spPr>
        <p:txBody>
          <a:bodyPr wrap="square">
            <a:spAutoFit/>
          </a:bodyPr>
          <a:lstStyle/>
          <a:p>
            <a:pPr algn="ctr"/>
            <a:r>
              <a:rPr lang="ru-RU" sz="2400" dirty="0">
                <a:latin typeface="Times New Roman" panose="02020603050405020304" pitchFamily="18" charset="0"/>
                <a:cs typeface="Times New Roman" panose="02020603050405020304" pitchFamily="18" charset="0"/>
              </a:rPr>
              <a:t>ЗАКОН УКРАЇНИ</a:t>
            </a:r>
          </a:p>
          <a:p>
            <a:pPr algn="ctr"/>
            <a:r>
              <a:rPr lang="ru-RU" dirty="0"/>
              <a:t>1686-</a:t>
            </a:r>
            <a:r>
              <a:rPr lang="en-US" dirty="0"/>
              <a:t>IX </a:t>
            </a:r>
            <a:r>
              <a:rPr lang="uk-UA" dirty="0"/>
              <a:t> від 15 07 2021</a:t>
            </a:r>
            <a:endParaRPr lang="ru-RU" dirty="0"/>
          </a:p>
          <a:p>
            <a:pPr algn="ctr"/>
            <a:r>
              <a:rPr lang="ru-RU" sz="2800" dirty="0">
                <a:latin typeface="Times New Roman" panose="02020603050405020304" pitchFamily="18" charset="0"/>
                <a:cs typeface="Times New Roman" panose="02020603050405020304" pitchFamily="18" charset="0"/>
              </a:rPr>
              <a:t>Про </a:t>
            </a:r>
            <a:r>
              <a:rPr lang="ru-RU" sz="2800" dirty="0" err="1">
                <a:latin typeface="Times New Roman" panose="02020603050405020304" pitchFamily="18" charset="0"/>
                <a:cs typeface="Times New Roman" panose="02020603050405020304" pitchFamily="18" charset="0"/>
              </a:rPr>
              <a:t>внесення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змін</a:t>
            </a:r>
            <a:r>
              <a:rPr lang="ru-RU" sz="2800" dirty="0">
                <a:latin typeface="Times New Roman" panose="02020603050405020304" pitchFamily="18" charset="0"/>
                <a:cs typeface="Times New Roman" panose="02020603050405020304" pitchFamily="18" charset="0"/>
              </a:rPr>
              <a:t> до </a:t>
            </a:r>
            <a:r>
              <a:rPr lang="ru-RU" sz="2800" dirty="0" err="1">
                <a:latin typeface="Times New Roman" panose="02020603050405020304" pitchFamily="18" charset="0"/>
                <a:cs typeface="Times New Roman" panose="02020603050405020304" pitchFamily="18" charset="0"/>
              </a:rPr>
              <a:t>деяких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законодавчих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актів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України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щодо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об’єктів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підвищеної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небезпеки</a:t>
            </a:r>
            <a:endParaRPr lang="uk-UA"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5B52FE3-F474-48DA-9040-BF4805830D23}"/>
              </a:ext>
            </a:extLst>
          </p:cNvPr>
          <p:cNvSpPr txBox="1"/>
          <p:nvPr/>
        </p:nvSpPr>
        <p:spPr>
          <a:xfrm>
            <a:off x="161365" y="1888990"/>
            <a:ext cx="8857129" cy="5078313"/>
          </a:xfrm>
          <a:prstGeom prst="rect">
            <a:avLst/>
          </a:prstGeom>
          <a:noFill/>
        </p:spPr>
        <p:txBody>
          <a:bodyPr wrap="square">
            <a:spAutoFit/>
          </a:bodyPr>
          <a:lstStyle/>
          <a:p>
            <a:pPr algn="just"/>
            <a:r>
              <a:rPr lang="uk-UA" sz="1600"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Місцеві органи виконавчої влади, органи місцевого самоврядування з метою забезпечення своєчасного реагування на аварії, наслідки яких можуть вийти </a:t>
            </a:r>
            <a:r>
              <a:rPr lang="uk-UA" dirty="0">
                <a:solidFill>
                  <a:srgbClr val="FF0000"/>
                </a:solidFill>
                <a:latin typeface="Times New Roman" panose="02020603050405020304" pitchFamily="18" charset="0"/>
                <a:cs typeface="Times New Roman" panose="02020603050405020304" pitchFamily="18" charset="0"/>
              </a:rPr>
              <a:t>за межі ОПН 1 класу</a:t>
            </a:r>
            <a:r>
              <a:rPr lang="uk-UA" dirty="0">
                <a:latin typeface="Times New Roman" panose="02020603050405020304" pitchFamily="18" charset="0"/>
                <a:cs typeface="Times New Roman" panose="02020603050405020304" pitchFamily="18" charset="0"/>
              </a:rPr>
              <a:t>, розробляють та затверджують </a:t>
            </a:r>
            <a:r>
              <a:rPr lang="uk-UA" b="1" dirty="0">
                <a:latin typeface="Times New Roman" panose="02020603050405020304" pitchFamily="18" charset="0"/>
                <a:cs typeface="Times New Roman" panose="02020603050405020304" pitchFamily="18" charset="0"/>
              </a:rPr>
              <a:t>плани реагування на надзвичайні ситуації</a:t>
            </a:r>
            <a:r>
              <a:rPr lang="uk-UA" dirty="0">
                <a:latin typeface="Times New Roman" panose="02020603050405020304" pitchFamily="18" charset="0"/>
                <a:cs typeface="Times New Roman" panose="02020603050405020304" pitchFamily="18" charset="0"/>
              </a:rPr>
              <a:t>, які є зовнішніми планами щодо ОПН 1 класу.</a:t>
            </a:r>
          </a:p>
          <a:p>
            <a:pPr algn="just"/>
            <a:r>
              <a:rPr lang="uk-UA" dirty="0">
                <a:latin typeface="Times New Roman" panose="02020603050405020304" pitchFamily="18" charset="0"/>
                <a:cs typeface="Times New Roman" panose="02020603050405020304" pitchFamily="18" charset="0"/>
              </a:rPr>
              <a:t>       </a:t>
            </a:r>
            <a:r>
              <a:rPr lang="uk-UA" b="1" dirty="0">
                <a:solidFill>
                  <a:srgbClr val="FF0000"/>
                </a:solidFill>
                <a:latin typeface="Times New Roman" panose="02020603050405020304" pitchFamily="18" charset="0"/>
                <a:cs typeface="Times New Roman" panose="02020603050405020304" pitchFamily="18" charset="0"/>
              </a:rPr>
              <a:t>На вимогу місцевих органів виконавчої влади, органів місцевого самоврядування у строк не більше ніж </a:t>
            </a:r>
            <a:r>
              <a:rPr lang="uk-UA" b="1" u="sng" dirty="0">
                <a:solidFill>
                  <a:srgbClr val="FF0000"/>
                </a:solidFill>
                <a:latin typeface="Times New Roman" panose="02020603050405020304" pitchFamily="18" charset="0"/>
                <a:cs typeface="Times New Roman" panose="02020603050405020304" pitchFamily="18" charset="0"/>
              </a:rPr>
              <a:t>10 робочих днів </a:t>
            </a:r>
            <a:r>
              <a:rPr lang="uk-UA" b="1" dirty="0">
                <a:solidFill>
                  <a:srgbClr val="FF0000"/>
                </a:solidFill>
                <a:latin typeface="Times New Roman" panose="02020603050405020304" pitchFamily="18" charset="0"/>
                <a:cs typeface="Times New Roman" panose="02020603050405020304" pitchFamily="18" charset="0"/>
              </a:rPr>
              <a:t>після отримання запиту оператор подає їм інформацію, необхідну для розроблення плану реагування на надзвичайні ситуації, що можуть виникнути на об’єктах підвищеної небезпеки 1 класу, за формою та змістом, визначеними такими органами в запиті.</a:t>
            </a:r>
          </a:p>
          <a:p>
            <a:pPr algn="just"/>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План реагування на надзвичайні ситуації</a:t>
            </a:r>
            <a:r>
              <a:rPr lang="uk-UA" dirty="0">
                <a:latin typeface="Times New Roman" panose="02020603050405020304" pitchFamily="18" charset="0"/>
                <a:cs typeface="Times New Roman" panose="02020603050405020304" pitchFamily="18" charset="0"/>
              </a:rPr>
              <a:t>, що можуть виникнути на об’єктах підвищеної небезпеки 1 класу, </a:t>
            </a:r>
            <a:r>
              <a:rPr lang="uk-UA" b="1" dirty="0">
                <a:solidFill>
                  <a:srgbClr val="FF0000"/>
                </a:solidFill>
                <a:latin typeface="Times New Roman" panose="02020603050405020304" pitchFamily="18" charset="0"/>
                <a:cs typeface="Times New Roman" panose="02020603050405020304" pitchFamily="18" charset="0"/>
              </a:rPr>
              <a:t>узгоджується з оператором та центральним органом виконавчої влади</a:t>
            </a:r>
            <a:r>
              <a:rPr lang="uk-UA" dirty="0">
                <a:latin typeface="Times New Roman" panose="02020603050405020304" pitchFamily="18" charset="0"/>
                <a:cs typeface="Times New Roman" panose="02020603050405020304" pitchFamily="18" charset="0"/>
              </a:rPr>
              <a:t>, що реалізує державну політику у сфері цивільного захисту, або його територіальним органом (у разі його утворення).</a:t>
            </a:r>
          </a:p>
          <a:p>
            <a:pPr algn="just"/>
            <a:r>
              <a:rPr lang="uk-UA" dirty="0">
                <a:latin typeface="Times New Roman" panose="02020603050405020304" pitchFamily="18" charset="0"/>
                <a:cs typeface="Times New Roman" panose="02020603050405020304" pitchFamily="18" charset="0"/>
              </a:rPr>
              <a:t>        Під час розроблення або перегляду плану реагування на надзвичайні ситуації, що можуть виникнути на об’єктах підвищеної небезпеки 1 класу, </a:t>
            </a:r>
            <a:r>
              <a:rPr lang="uk-UA" b="1" u="sng" dirty="0">
                <a:solidFill>
                  <a:srgbClr val="7030A0"/>
                </a:solidFill>
                <a:latin typeface="Times New Roman" panose="02020603050405020304" pitchFamily="18" charset="0"/>
                <a:cs typeface="Times New Roman" panose="02020603050405020304" pitchFamily="18" charset="0"/>
              </a:rPr>
              <a:t>місцеві органи виконавчої влади, органи місцевого самоврядування забезпечують проведення громадських слухань</a:t>
            </a:r>
            <a:r>
              <a:rPr lang="uk-UA" b="1" dirty="0">
                <a:solidFill>
                  <a:srgbClr val="7030A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відповідно до статті 13 Закону України "Про місцеве самоврядування в Україні".</a:t>
            </a:r>
          </a:p>
        </p:txBody>
      </p:sp>
    </p:spTree>
    <p:extLst>
      <p:ext uri="{BB962C8B-B14F-4D97-AF65-F5344CB8AC3E}">
        <p14:creationId xmlns:p14="http://schemas.microsoft.com/office/powerpoint/2010/main" val="27381012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a:extLst>
              <a:ext uri="{FF2B5EF4-FFF2-40B4-BE49-F238E27FC236}">
                <a16:creationId xmlns:a16="http://schemas.microsoft.com/office/drawing/2014/main" id="{DA7ABB2C-0882-4D7F-8D63-C3B4C2D458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262063"/>
            <a:ext cx="3429000" cy="433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6626" name="Text Box 2">
            <a:extLst>
              <a:ext uri="{FF2B5EF4-FFF2-40B4-BE49-F238E27FC236}">
                <a16:creationId xmlns:a16="http://schemas.microsoft.com/office/drawing/2014/main" id="{306E81BA-9B57-49A8-B51D-1DC45B6A1131}"/>
              </a:ext>
            </a:extLst>
          </p:cNvPr>
          <p:cNvSpPr txBox="1">
            <a:spLocks noChangeArrowheads="1"/>
          </p:cNvSpPr>
          <p:nvPr/>
        </p:nvSpPr>
        <p:spPr bwMode="auto">
          <a:xfrm>
            <a:off x="466725" y="2166938"/>
            <a:ext cx="8128000" cy="1312862"/>
          </a:xfrm>
          <a:prstGeom prst="rect">
            <a:avLst/>
          </a:prstGeom>
          <a:noFill/>
          <a:ln w="9525" cap="flat">
            <a:noFill/>
            <a:round/>
            <a:headEnd/>
            <a:tailEnd/>
          </a:ln>
          <a:effectLst/>
        </p:spPr>
        <p:txBody>
          <a:bodyPr wrap="none" lIns="90000" tIns="46800" rIns="90000" bIns="46800">
            <a:spAutoFit/>
          </a:bodyPr>
          <a:lstStyle/>
          <a:p>
            <a: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uk-UA" sz="8000">
                <a:solidFill>
                  <a:srgbClr val="CC6600"/>
                </a:solidFill>
                <a:effectLst>
                  <a:outerShdw blurRad="38100" dist="38100" dir="2700000" algn="tl">
                    <a:srgbClr val="C0C0C0"/>
                  </a:outerShdw>
                </a:effectLst>
                <a:latin typeface="Arial" charset="0"/>
                <a:cs typeface="Arial" charset="0"/>
              </a:rPr>
              <a:t>Дякую за увагу!</a:t>
            </a:r>
          </a:p>
        </p:txBody>
      </p:sp>
      <p:pic>
        <p:nvPicPr>
          <p:cNvPr id="34820" name="Picture 3">
            <a:extLst>
              <a:ext uri="{FF2B5EF4-FFF2-40B4-BE49-F238E27FC236}">
                <a16:creationId xmlns:a16="http://schemas.microsoft.com/office/drawing/2014/main" id="{CB102E60-38DE-4A05-A473-E9B96392F4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464300"/>
            <a:ext cx="1452563"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9" presetClass="entr" fill="hold" nodeType="afterEffect">
                                  <p:stCondLst>
                                    <p:cond delay="0"/>
                                  </p:stCondLst>
                                  <p:childTnLst>
                                    <p:set>
                                      <p:cBhvr additive="repl">
                                        <p:cTn id="6" dur="1" fill="hold">
                                          <p:stCondLst>
                                            <p:cond delay="0"/>
                                          </p:stCondLst>
                                        </p:cTn>
                                        <p:tgtEl>
                                          <p:spTgt spid="26625"/>
                                        </p:tgtEl>
                                        <p:attrNameLst>
                                          <p:attrName>style.visibility</p:attrName>
                                        </p:attrNameLst>
                                      </p:cBhvr>
                                      <p:to>
                                        <p:strVal val="visible"/>
                                      </p:to>
                                    </p:set>
                                    <p:animEffect transition="in" filter="dissolve">
                                      <p:cBhvr additive="repl">
                                        <p:cTn id="7" dur="500"/>
                                        <p:tgtEl>
                                          <p:spTgt spid="26625"/>
                                        </p:tgtEl>
                                      </p:cBhvr>
                                    </p:animEffect>
                                  </p:childTnLst>
                                </p:cTn>
                              </p:par>
                            </p:childTnLst>
                          </p:cTn>
                        </p:par>
                        <p:par>
                          <p:cTn id="8" fill="hold" nodeType="afterGroup">
                            <p:stCondLst>
                              <p:cond delay="500"/>
                            </p:stCondLst>
                            <p:childTnLst>
                              <p:par>
                                <p:cTn id="9" presetID="23" presetClass="entr" presetSubtype="528" fill="hold" nodeType="afterEffect">
                                  <p:stCondLst>
                                    <p:cond delay="0"/>
                                  </p:stCondLst>
                                  <p:childTnLst>
                                    <p:set>
                                      <p:cBhvr additive="repl">
                                        <p:cTn id="10" dur="1" fill="hold">
                                          <p:stCondLst>
                                            <p:cond delay="0"/>
                                          </p:stCondLst>
                                        </p:cTn>
                                        <p:tgtEl>
                                          <p:spTgt spid="26626"/>
                                        </p:tgtEl>
                                        <p:attrNameLst>
                                          <p:attrName>style.visibility</p:attrName>
                                        </p:attrNameLst>
                                      </p:cBhvr>
                                      <p:to>
                                        <p:strVal val="visible"/>
                                      </p:to>
                                    </p:set>
                                    <p:anim calcmode="lin" valueType="num">
                                      <p:cBhvr additive="repl">
                                        <p:cTn id="11" dur="500" fill="hold"/>
                                        <p:tgtEl>
                                          <p:spTgt spid="26626"/>
                                        </p:tgtEl>
                                        <p:attrNameLst>
                                          <p:attrName>ppt_w</p:attrName>
                                        </p:attrNameLst>
                                      </p:cBhvr>
                                      <p:tavLst>
                                        <p:tav>
                                          <p:val>
                                            <p:fltVal val="0"/>
                                          </p:val>
                                        </p:tav>
                                        <p:tav>
                                          <p:val>
                                            <p:strVal val="#ppt_w"/>
                                          </p:val>
                                        </p:tav>
                                      </p:tavLst>
                                    </p:anim>
                                    <p:anim calcmode="lin" valueType="num">
                                      <p:cBhvr additive="repl">
                                        <p:cTn id="12" dur="500" fill="hold"/>
                                        <p:tgtEl>
                                          <p:spTgt spid="26626"/>
                                        </p:tgtEl>
                                        <p:attrNameLst>
                                          <p:attrName>ppt_h</p:attrName>
                                        </p:attrNameLst>
                                      </p:cBhvr>
                                      <p:tavLst>
                                        <p:tav>
                                          <p:val>
                                            <p:fltVal val="0"/>
                                          </p:val>
                                        </p:tav>
                                        <p:tav>
                                          <p:val>
                                            <p:strVal val="#ppt_h"/>
                                          </p:val>
                                        </p:tav>
                                      </p:tavLst>
                                    </p:anim>
                                    <p:anim calcmode="lin" valueType="num">
                                      <p:cBhvr additive="repl">
                                        <p:cTn id="13" dur="500" fill="hold"/>
                                        <p:tgtEl>
                                          <p:spTgt spid="26626"/>
                                        </p:tgtEl>
                                        <p:attrNameLst>
                                          <p:attrName>ppt_x</p:attrName>
                                        </p:attrNameLst>
                                      </p:cBhvr>
                                      <p:tavLst>
                                        <p:tav>
                                          <p:val>
                                            <p:fltVal val="0.5"/>
                                          </p:val>
                                        </p:tav>
                                        <p:tav>
                                          <p:val>
                                            <p:strVal val="#ppt_x"/>
                                          </p:val>
                                        </p:tav>
                                      </p:tavLst>
                                    </p:anim>
                                    <p:anim calcmode="lin" valueType="num">
                                      <p:cBhvr additive="repl">
                                        <p:cTn id="14" dur="500" fill="hold"/>
                                        <p:tgtEl>
                                          <p:spTgt spid="26626"/>
                                        </p:tgtEl>
                                        <p:attrNameLst>
                                          <p:attrName>ppt_y</p:attrName>
                                        </p:attrNameLst>
                                      </p:cBhvr>
                                      <p:tavLst>
                                        <p:tav>
                                          <p:val>
                                            <p:fltVal val="0.5"/>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a:extLst>
              <a:ext uri="{FF2B5EF4-FFF2-40B4-BE49-F238E27FC236}">
                <a16:creationId xmlns:a16="http://schemas.microsoft.com/office/drawing/2014/main" id="{80293AA5-24B8-41B4-BD3C-190C42633967}"/>
              </a:ext>
            </a:extLst>
          </p:cNvPr>
          <p:cNvSpPr>
            <a:spLocks noGrp="1" noChangeArrowheads="1"/>
          </p:cNvSpPr>
          <p:nvPr>
            <p:ph type="body"/>
          </p:nvPr>
        </p:nvSpPr>
        <p:spPr>
          <a:xfrm>
            <a:off x="1219666" y="1158376"/>
            <a:ext cx="7065963" cy="1720846"/>
          </a:xfrm>
        </p:spPr>
        <p:txBody>
          <a:bodyPr anchor="t">
            <a:normAutofit fontScale="55000" lnSpcReduction="20000"/>
          </a:bodyPr>
          <a:lstStyle/>
          <a:p>
            <a:pPr marL="342900" indent="-325438" algn="l" eaLnBrk="1" hangingPunct="1">
              <a:spcBef>
                <a:spcPts val="800"/>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uk-UA" sz="3200" dirty="0">
              <a:effectLst>
                <a:outerShdw blurRad="38100" dist="38100" dir="2700000" algn="tl">
                  <a:srgbClr val="000000"/>
                </a:outerShdw>
              </a:effectLst>
            </a:endParaRPr>
          </a:p>
          <a:p>
            <a:pPr marL="342900" indent="-325438" algn="ctr" eaLnBrk="1" hangingPunct="1">
              <a:spcBef>
                <a:spcPts val="1350"/>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5400" b="1" dirty="0">
                <a:latin typeface="Times New Roman" pitchFamily="16" charset="0"/>
              </a:rPr>
              <a:t>КОДЕКС ЦЗ </a:t>
            </a:r>
          </a:p>
          <a:p>
            <a:pPr marL="342900" indent="-325438" algn="ctr" eaLnBrk="1" hangingPunct="1">
              <a:spcBef>
                <a:spcPts val="1350"/>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5400" b="1" dirty="0">
                <a:latin typeface="Times New Roman" pitchFamily="16" charset="0"/>
              </a:rPr>
              <a:t>України</a:t>
            </a:r>
          </a:p>
          <a:p>
            <a:pPr marL="342900" indent="-325438" algn="ctr" eaLnBrk="1" hangingPunct="1">
              <a:spcBef>
                <a:spcPts val="1000"/>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4000" b="1" dirty="0">
                <a:latin typeface="Times New Roman" pitchFamily="16" charset="0"/>
              </a:rPr>
              <a:t>№ 5403-</a:t>
            </a:r>
            <a:r>
              <a:rPr lang="en-US" sz="4000" b="1" dirty="0">
                <a:latin typeface="Times New Roman" pitchFamily="16" charset="0"/>
              </a:rPr>
              <a:t>V</a:t>
            </a:r>
            <a:r>
              <a:rPr lang="uk-UA" sz="4000" b="1" dirty="0">
                <a:latin typeface="Times New Roman" pitchFamily="16" charset="0"/>
              </a:rPr>
              <a:t>І від 2 жовтня 2012 р.</a:t>
            </a:r>
          </a:p>
        </p:txBody>
      </p:sp>
      <p:grpSp>
        <p:nvGrpSpPr>
          <p:cNvPr id="3" name="Группа 2">
            <a:extLst>
              <a:ext uri="{FF2B5EF4-FFF2-40B4-BE49-F238E27FC236}">
                <a16:creationId xmlns:a16="http://schemas.microsoft.com/office/drawing/2014/main" id="{71219DA9-A030-4AF8-ACC4-853D75319AB6}"/>
              </a:ext>
            </a:extLst>
          </p:cNvPr>
          <p:cNvGrpSpPr>
            <a:grpSpLocks/>
          </p:cNvGrpSpPr>
          <p:nvPr/>
        </p:nvGrpSpPr>
        <p:grpSpPr bwMode="auto">
          <a:xfrm>
            <a:off x="314885" y="44450"/>
            <a:ext cx="8651315" cy="1119188"/>
            <a:chOff x="314885" y="44450"/>
            <a:chExt cx="8651315" cy="1119188"/>
          </a:xfrm>
        </p:grpSpPr>
        <p:sp>
          <p:nvSpPr>
            <p:cNvPr id="4" name="Line 2">
              <a:extLst>
                <a:ext uri="{FF2B5EF4-FFF2-40B4-BE49-F238E27FC236}">
                  <a16:creationId xmlns:a16="http://schemas.microsoft.com/office/drawing/2014/main" id="{D530FD25-0C29-4A52-B372-EBB15E1435AE}"/>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6" name="Picture 5">
              <a:extLst>
                <a:ext uri="{FF2B5EF4-FFF2-40B4-BE49-F238E27FC236}">
                  <a16:creationId xmlns:a16="http://schemas.microsoft.com/office/drawing/2014/main" id="{F8C885A7-B230-45AE-AD9D-A174D21834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Line 7">
              <a:extLst>
                <a:ext uri="{FF2B5EF4-FFF2-40B4-BE49-F238E27FC236}">
                  <a16:creationId xmlns:a16="http://schemas.microsoft.com/office/drawing/2014/main" id="{27730D1E-267F-4AE7-BC44-ADB955A9F835}"/>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8" name="Picture 9">
              <a:extLst>
                <a:ext uri="{FF2B5EF4-FFF2-40B4-BE49-F238E27FC236}">
                  <a16:creationId xmlns:a16="http://schemas.microsoft.com/office/drawing/2014/main" id="{F941F797-26C1-4EC4-B2E6-44D7BDBFD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885" y="71063"/>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9" name="Rectangle 5">
            <a:extLst>
              <a:ext uri="{FF2B5EF4-FFF2-40B4-BE49-F238E27FC236}">
                <a16:creationId xmlns:a16="http://schemas.microsoft.com/office/drawing/2014/main" id="{9621BCA2-D02B-494B-A3F2-1FCC2DF688A9}"/>
              </a:ext>
            </a:extLst>
          </p:cNvPr>
          <p:cNvSpPr>
            <a:spLocks noChangeArrowheads="1"/>
          </p:cNvSpPr>
          <p:nvPr/>
        </p:nvSpPr>
        <p:spPr bwMode="auto">
          <a:xfrm>
            <a:off x="466165" y="3011836"/>
            <a:ext cx="8274423" cy="16339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9pPr>
          </a:lstStyle>
          <a:p>
            <a:pPr eaLnBrk="1" hangingPunct="1">
              <a:spcBef>
                <a:spcPct val="0"/>
              </a:spcBef>
              <a:buClrTx/>
              <a:buFontTx/>
              <a:buNone/>
            </a:pPr>
            <a:r>
              <a:rPr lang="uk-UA" altLang="ru-RU" sz="2400" b="1" dirty="0">
                <a:latin typeface="Times New Roman" panose="02020603050405020304" pitchFamily="18" charset="0"/>
              </a:rPr>
              <a:t>    ст.19 Кодексу ЦЗ України:</a:t>
            </a:r>
          </a:p>
          <a:p>
            <a:pPr algn="just" eaLnBrk="1" hangingPunct="1">
              <a:spcBef>
                <a:spcPct val="0"/>
              </a:spcBef>
              <a:buClrTx/>
              <a:buFontTx/>
              <a:buNone/>
            </a:pPr>
            <a:r>
              <a:rPr lang="uk-UA" altLang="ru-RU" sz="2400" b="1" dirty="0">
                <a:latin typeface="Times New Roman" panose="02020603050405020304" pitchFamily="18" charset="0"/>
              </a:rPr>
              <a:t> До повноважень місцевих державних адміністрацій, органів місцевого самоврядування у сфері ЦЗ належить:</a:t>
            </a:r>
          </a:p>
          <a:p>
            <a:pPr algn="just" eaLnBrk="1" hangingPunct="1">
              <a:spcBef>
                <a:spcPct val="0"/>
              </a:spcBef>
              <a:buClrTx/>
              <a:buFontTx/>
              <a:buNone/>
            </a:pPr>
            <a:r>
              <a:rPr lang="uk-UA" altLang="ru-RU" sz="2400" b="1" dirty="0">
                <a:latin typeface="Times New Roman" panose="02020603050405020304" pitchFamily="18" charset="0"/>
              </a:rPr>
              <a:t> </a:t>
            </a:r>
          </a:p>
        </p:txBody>
      </p:sp>
      <p:sp>
        <p:nvSpPr>
          <p:cNvPr id="10" name="Rectangle 6">
            <a:extLst>
              <a:ext uri="{FF2B5EF4-FFF2-40B4-BE49-F238E27FC236}">
                <a16:creationId xmlns:a16="http://schemas.microsoft.com/office/drawing/2014/main" id="{C464BEDD-0B6D-4A68-AF2D-EF8F67988EE5}"/>
              </a:ext>
            </a:extLst>
          </p:cNvPr>
          <p:cNvSpPr>
            <a:spLocks noChangeArrowheads="1"/>
          </p:cNvSpPr>
          <p:nvPr/>
        </p:nvSpPr>
        <p:spPr bwMode="auto">
          <a:xfrm>
            <a:off x="466165" y="4426707"/>
            <a:ext cx="8500035" cy="20812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cs typeface="Tahoma" panose="020B0604030504040204" pitchFamily="34" charset="0"/>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cs typeface="Tahoma" panose="020B0604030504040204" pitchFamily="34" charset="0"/>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cs typeface="Tahoma" panose="020B0604030504040204" pitchFamily="34" charset="0"/>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cs typeface="Tahoma" panose="020B0604030504040204" pitchFamily="34" charset="0"/>
              </a:defRPr>
            </a:lvl9pPr>
          </a:lstStyle>
          <a:p>
            <a:pPr eaLnBrk="1" hangingPunct="1">
              <a:spcBef>
                <a:spcPct val="0"/>
              </a:spcBef>
              <a:buClrTx/>
              <a:buFontTx/>
              <a:buNone/>
            </a:pPr>
            <a:r>
              <a:rPr lang="uk-UA" altLang="ru-RU" sz="1000" b="1" dirty="0">
                <a:latin typeface="Times New Roman" panose="02020603050405020304" pitchFamily="18" charset="0"/>
              </a:rPr>
              <a:t> </a:t>
            </a:r>
          </a:p>
          <a:p>
            <a:pPr algn="just" eaLnBrk="1" hangingPunct="1">
              <a:spcBef>
                <a:spcPct val="0"/>
              </a:spcBef>
              <a:buClrTx/>
              <a:buFontTx/>
              <a:buNone/>
            </a:pPr>
            <a:r>
              <a:rPr lang="uk-UA" altLang="ru-RU" sz="2400" b="1" dirty="0">
                <a:latin typeface="Times New Roman" panose="02020603050405020304" pitchFamily="18" charset="0"/>
              </a:rPr>
              <a:t>4) розроблення та забезпечення реалізації регіональних і місцевих програм і планів  заходів з питань ЦЗ, зокрема спрямованих на захист населення і територій від надзвичайних ситуацій та запобігання їх виникненню. </a:t>
            </a:r>
          </a:p>
          <a:p>
            <a:pPr eaLnBrk="1" hangingPunct="1">
              <a:spcBef>
                <a:spcPct val="0"/>
              </a:spcBef>
              <a:buClrTx/>
              <a:buFontTx/>
              <a:buNone/>
            </a:pPr>
            <a:r>
              <a:rPr lang="uk-UA" altLang="ru-RU" sz="2400" b="1" dirty="0">
                <a:latin typeface="Times New Roman" panose="02020603050405020304" pitchFamily="18" charset="0"/>
              </a:rPr>
              <a:t> </a:t>
            </a:r>
          </a:p>
          <a:p>
            <a:pPr eaLnBrk="1" hangingPunct="1">
              <a:spcBef>
                <a:spcPct val="0"/>
              </a:spcBef>
              <a:buClrTx/>
              <a:buFontTx/>
              <a:buNone/>
            </a:pPr>
            <a:r>
              <a:rPr lang="uk-UA" altLang="ru-RU" sz="1000" b="1" dirty="0">
                <a:latin typeface="Times New Roman" panose="02020603050405020304" pitchFamily="18" charset="0"/>
              </a:rPr>
              <a:t> </a:t>
            </a:r>
          </a:p>
          <a:p>
            <a:pPr eaLnBrk="1" hangingPunct="1">
              <a:spcBef>
                <a:spcPct val="0"/>
              </a:spcBef>
              <a:buClrTx/>
              <a:buFontTx/>
              <a:buNone/>
            </a:pPr>
            <a:r>
              <a:rPr lang="uk-UA" altLang="ru-RU" sz="1000" b="1" dirty="0">
                <a:latin typeface="Times New Roman" panose="02020603050405020304" pitchFamily="18" charset="0"/>
              </a:rPr>
              <a:t> </a:t>
            </a:r>
          </a:p>
          <a:p>
            <a:pPr eaLnBrk="1" hangingPunct="1">
              <a:spcBef>
                <a:spcPct val="0"/>
              </a:spcBef>
              <a:buClrTx/>
              <a:buFontTx/>
              <a:buNone/>
            </a:pPr>
            <a:r>
              <a:rPr lang="uk-UA" altLang="ru-RU" sz="1000" b="1" dirty="0">
                <a:latin typeface="Times New Roman" panose="02020603050405020304" pitchFamily="18" charset="0"/>
              </a:rPr>
              <a:t> </a:t>
            </a:r>
          </a:p>
          <a:p>
            <a:pPr eaLnBrk="1" hangingPunct="1">
              <a:spcBef>
                <a:spcPct val="0"/>
              </a:spcBef>
              <a:buClrTx/>
              <a:buFontTx/>
              <a:buNone/>
            </a:pPr>
            <a:r>
              <a:rPr lang="uk-UA" altLang="ru-RU" sz="1000" b="1" dirty="0">
                <a:latin typeface="Times New Roman" panose="02020603050405020304" pitchFamily="18" charset="0"/>
              </a:rPr>
              <a:t> </a:t>
            </a:r>
          </a:p>
        </p:txBody>
      </p:sp>
      <p:sp>
        <p:nvSpPr>
          <p:cNvPr id="11" name="Rectangle 4">
            <a:extLst>
              <a:ext uri="{FF2B5EF4-FFF2-40B4-BE49-F238E27FC236}">
                <a16:creationId xmlns:a16="http://schemas.microsoft.com/office/drawing/2014/main" id="{24ABD068-968A-42B1-8315-5A54B409835F}"/>
              </a:ext>
            </a:extLst>
          </p:cNvPr>
          <p:cNvSpPr>
            <a:spLocks noChangeArrowheads="1"/>
          </p:cNvSpPr>
          <p:nvPr/>
        </p:nvSpPr>
        <p:spPr bwMode="auto">
          <a:xfrm>
            <a:off x="1701054" y="219913"/>
            <a:ext cx="5856194" cy="783934"/>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endParaRPr lang="uk-UA" altLang="uk-UA" b="1" dirty="0">
              <a:solidFill>
                <a:srgbClr val="996600"/>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a:extLst>
              <a:ext uri="{FF2B5EF4-FFF2-40B4-BE49-F238E27FC236}">
                <a16:creationId xmlns:a16="http://schemas.microsoft.com/office/drawing/2014/main" id="{0DA7D325-9E5F-4958-8806-22DD1C75F481}"/>
              </a:ext>
            </a:extLst>
          </p:cNvPr>
          <p:cNvSpPr>
            <a:spLocks noGrp="1" noChangeArrowheads="1"/>
          </p:cNvSpPr>
          <p:nvPr>
            <p:ph type="body"/>
          </p:nvPr>
        </p:nvSpPr>
        <p:spPr>
          <a:xfrm>
            <a:off x="0" y="1630016"/>
            <a:ext cx="9144000" cy="5227983"/>
          </a:xfrm>
        </p:spPr>
        <p:txBody>
          <a:bodyPr anchor="t">
            <a:normAutofit fontScale="92500" lnSpcReduction="10000"/>
          </a:bodyPr>
          <a:lstStyle/>
          <a:p>
            <a:pPr marL="342900" indent="-325438" algn="l" eaLnBrk="1" hangingPunct="1">
              <a:lnSpc>
                <a:spcPct val="80000"/>
              </a:lnSpc>
              <a:spcBef>
                <a:spcPts val="500"/>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000" b="1" dirty="0">
                <a:solidFill>
                  <a:srgbClr val="FF0000"/>
                </a:solidFill>
                <a:latin typeface="Times New Roman" pitchFamily="16" charset="0"/>
              </a:rPr>
              <a:t>          </a:t>
            </a:r>
            <a:r>
              <a:rPr lang="uk-UA" sz="2600" b="1" dirty="0">
                <a:solidFill>
                  <a:srgbClr val="FF0000"/>
                </a:solidFill>
                <a:latin typeface="Times New Roman" pitchFamily="16" charset="0"/>
              </a:rPr>
              <a:t>  Стаття 130. Планування діяльності єдиної державної системи ЦЗ</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600" dirty="0">
                <a:latin typeface="Times New Roman" pitchFamily="16" charset="0"/>
              </a:rPr>
              <a:t>1. </a:t>
            </a:r>
            <a:r>
              <a:rPr lang="uk-UA" sz="2600" u="sng" dirty="0">
                <a:latin typeface="Times New Roman" pitchFamily="16" charset="0"/>
              </a:rPr>
              <a:t>Для організації діяльності єдиної державної системи ЦЗ</a:t>
            </a:r>
            <a:r>
              <a:rPr lang="uk-UA" sz="2600" dirty="0">
                <a:latin typeface="Times New Roman" pitchFamily="16" charset="0"/>
              </a:rPr>
              <a:t> Кабінетом Міністрів України, Радою міністрів Автономної Республіки Крим, центральними органами виконавчої влади, місцевими державними адміністраціями, органами місцевого самоврядування, суб’єктами господарювання </a:t>
            </a:r>
            <a:r>
              <a:rPr lang="uk-UA" sz="2600" u="sng" dirty="0">
                <a:latin typeface="Times New Roman" pitchFamily="16" charset="0"/>
              </a:rPr>
              <a:t>розробляються та затверджуються</a:t>
            </a:r>
            <a:r>
              <a:rPr lang="uk-UA" sz="2600" dirty="0">
                <a:latin typeface="Times New Roman" pitchFamily="16" charset="0"/>
              </a:rPr>
              <a:t>:</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600" dirty="0">
                <a:latin typeface="Times New Roman" pitchFamily="16" charset="0"/>
              </a:rPr>
              <a:t>1) </a:t>
            </a:r>
            <a:r>
              <a:rPr lang="uk-UA" sz="2600" b="1" dirty="0">
                <a:latin typeface="Times New Roman" pitchFamily="16" charset="0"/>
              </a:rPr>
              <a:t>план реагування на НС </a:t>
            </a:r>
            <a:r>
              <a:rPr lang="uk-UA" sz="2600" dirty="0">
                <a:latin typeface="Times New Roman" pitchFamily="16" charset="0"/>
              </a:rPr>
              <a:t>(розробляється у масштабі України, галузі, Автономної Республіки Крим, </a:t>
            </a:r>
            <a:r>
              <a:rPr lang="uk-UA" sz="2600" b="1" dirty="0">
                <a:latin typeface="Times New Roman" pitchFamily="16" charset="0"/>
              </a:rPr>
              <a:t>області, міста, району, району у місті, суб’єкта господарювання</a:t>
            </a:r>
            <a:r>
              <a:rPr lang="uk-UA" sz="2600" dirty="0">
                <a:latin typeface="Times New Roman" pitchFamily="16" charset="0"/>
              </a:rPr>
              <a:t>), а суб’єктами господарювання з чисельністю працюючого персоналу 50 осіб і менше розробляється та затверджується інструкція щодо дій персоналу суб’єкта господарювання у разі загрози або виникнення НС;</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600" dirty="0">
                <a:latin typeface="Times New Roman" pitchFamily="16" charset="0"/>
              </a:rPr>
              <a:t>2) </a:t>
            </a:r>
            <a:r>
              <a:rPr lang="uk-UA" sz="2600" b="1" dirty="0">
                <a:latin typeface="Times New Roman" pitchFamily="16" charset="0"/>
              </a:rPr>
              <a:t>план локалізації і ліквідації наслідків аварій на об’єктах підвищеної небезпеки;</a:t>
            </a:r>
          </a:p>
          <a:p>
            <a:pPr marL="341313" indent="360363" algn="l"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uk-UA" sz="2000" b="1" dirty="0">
              <a:effectLst>
                <a:outerShdw blurRad="38100" dist="38100" dir="2700000" algn="tl">
                  <a:srgbClr val="000000"/>
                </a:outerShdw>
              </a:effectLst>
              <a:latin typeface="Times New Roman" pitchFamily="16" charset="0"/>
            </a:endParaRPr>
          </a:p>
        </p:txBody>
      </p:sp>
      <p:grpSp>
        <p:nvGrpSpPr>
          <p:cNvPr id="3" name="Группа 2">
            <a:extLst>
              <a:ext uri="{FF2B5EF4-FFF2-40B4-BE49-F238E27FC236}">
                <a16:creationId xmlns:a16="http://schemas.microsoft.com/office/drawing/2014/main" id="{247DE0A9-0DC1-4A18-A755-9DFB543D49F4}"/>
              </a:ext>
            </a:extLst>
          </p:cNvPr>
          <p:cNvGrpSpPr>
            <a:grpSpLocks/>
          </p:cNvGrpSpPr>
          <p:nvPr/>
        </p:nvGrpSpPr>
        <p:grpSpPr bwMode="auto">
          <a:xfrm>
            <a:off x="323850" y="44450"/>
            <a:ext cx="8642350" cy="1125538"/>
            <a:chOff x="323850" y="44450"/>
            <a:chExt cx="8642350" cy="1125538"/>
          </a:xfrm>
        </p:grpSpPr>
        <p:sp>
          <p:nvSpPr>
            <p:cNvPr id="4" name="Line 2">
              <a:extLst>
                <a:ext uri="{FF2B5EF4-FFF2-40B4-BE49-F238E27FC236}">
                  <a16:creationId xmlns:a16="http://schemas.microsoft.com/office/drawing/2014/main" id="{864E171E-CDB7-4085-BEA1-9150D9B709C8}"/>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6" name="Picture 5">
              <a:extLst>
                <a:ext uri="{FF2B5EF4-FFF2-40B4-BE49-F238E27FC236}">
                  <a16:creationId xmlns:a16="http://schemas.microsoft.com/office/drawing/2014/main" id="{6DD0558C-AF88-4032-8421-F7AA126CB1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Line 7">
              <a:extLst>
                <a:ext uri="{FF2B5EF4-FFF2-40B4-BE49-F238E27FC236}">
                  <a16:creationId xmlns:a16="http://schemas.microsoft.com/office/drawing/2014/main" id="{A62450FC-B5C5-48DB-8CDD-AABDC2C84BAA}"/>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8" name="Picture 9">
              <a:extLst>
                <a:ext uri="{FF2B5EF4-FFF2-40B4-BE49-F238E27FC236}">
                  <a16:creationId xmlns:a16="http://schemas.microsoft.com/office/drawing/2014/main" id="{D327CB91-0AAD-44CF-A52F-295D0030A1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11588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9" name="Rectangle 4">
            <a:extLst>
              <a:ext uri="{FF2B5EF4-FFF2-40B4-BE49-F238E27FC236}">
                <a16:creationId xmlns:a16="http://schemas.microsoft.com/office/drawing/2014/main" id="{352735B5-826C-4F3C-84A3-3306D28FFAEE}"/>
              </a:ext>
            </a:extLst>
          </p:cNvPr>
          <p:cNvSpPr>
            <a:spLocks noChangeArrowheads="1"/>
          </p:cNvSpPr>
          <p:nvPr/>
        </p:nvSpPr>
        <p:spPr bwMode="auto">
          <a:xfrm>
            <a:off x="1701054" y="219913"/>
            <a:ext cx="5856194" cy="783934"/>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endParaRPr lang="uk-UA" altLang="uk-UA" b="1" dirty="0">
              <a:solidFill>
                <a:srgbClr val="996600"/>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a:extLst>
              <a:ext uri="{FF2B5EF4-FFF2-40B4-BE49-F238E27FC236}">
                <a16:creationId xmlns:a16="http://schemas.microsoft.com/office/drawing/2014/main" id="{CC8419C7-6D99-4436-8116-F91E604AA855}"/>
              </a:ext>
            </a:extLst>
          </p:cNvPr>
          <p:cNvSpPr>
            <a:spLocks noGrp="1" noChangeArrowheads="1"/>
          </p:cNvSpPr>
          <p:nvPr>
            <p:ph type="body"/>
          </p:nvPr>
        </p:nvSpPr>
        <p:spPr>
          <a:xfrm>
            <a:off x="0" y="1683026"/>
            <a:ext cx="9072282" cy="5174974"/>
          </a:xfrm>
        </p:spPr>
        <p:txBody>
          <a:bodyPr anchor="t"/>
          <a:lstStyle/>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500" dirty="0">
                <a:latin typeface="Times New Roman" pitchFamily="16" charset="0"/>
              </a:rPr>
              <a:t>3) </a:t>
            </a:r>
            <a:r>
              <a:rPr lang="uk-UA" sz="2500" b="1" dirty="0">
                <a:latin typeface="Times New Roman" pitchFamily="16" charset="0"/>
              </a:rPr>
              <a:t>план ЦЗ на особливий період </a:t>
            </a:r>
            <a:r>
              <a:rPr lang="uk-UA" sz="2500" dirty="0">
                <a:latin typeface="Times New Roman" pitchFamily="16" charset="0"/>
              </a:rPr>
              <a:t>(розробляється у масштабі України, галузі, Автономної Республіки Крим, </a:t>
            </a:r>
            <a:r>
              <a:rPr lang="uk-UA" sz="2500" dirty="0">
                <a:solidFill>
                  <a:srgbClr val="FF0000"/>
                </a:solidFill>
                <a:latin typeface="Times New Roman" pitchFamily="16" charset="0"/>
              </a:rPr>
              <a:t>області, міста, району, району у місті</a:t>
            </a:r>
            <a:r>
              <a:rPr lang="uk-UA" sz="2500" dirty="0">
                <a:latin typeface="Times New Roman" pitchFamily="16" charset="0"/>
              </a:rPr>
              <a:t>, а також суб’єкта господарювання, який продовжує роботу у воєнний час та який віднесено до категорії ЦЗ);</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500" dirty="0">
                <a:latin typeface="Times New Roman" pitchFamily="16" charset="0"/>
              </a:rPr>
              <a:t>4) план основних заходів ЦЗ України на рік;</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500" dirty="0">
                <a:latin typeface="Times New Roman" pitchFamily="16" charset="0"/>
              </a:rPr>
              <a:t>5) </a:t>
            </a:r>
            <a:r>
              <a:rPr lang="uk-UA" sz="2500" b="1" dirty="0">
                <a:latin typeface="Times New Roman" pitchFamily="16" charset="0"/>
              </a:rPr>
              <a:t>план основних заходів ЦЗ функціональних і територіальних підсистем та їх ланок на рік;</a:t>
            </a:r>
          </a:p>
          <a:p>
            <a:pPr marL="341313" indent="360363" algn="just" eaLnBrk="1" hangingPunct="1">
              <a:spcBef>
                <a:spcPts val="575"/>
              </a:spcBef>
              <a:buClrTx/>
              <a:buSzPct val="90000"/>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uk-UA" sz="2500" dirty="0">
                <a:latin typeface="Times New Roman" pitchFamily="16" charset="0"/>
              </a:rPr>
              <a:t>6) </a:t>
            </a:r>
            <a:r>
              <a:rPr lang="uk-UA" sz="2500" b="1" dirty="0">
                <a:latin typeface="Times New Roman" pitchFamily="16" charset="0"/>
              </a:rPr>
              <a:t>план проведення цільової мобілізації для ліквідації наслідків НС державного рівня у мирний час </a:t>
            </a:r>
            <a:r>
              <a:rPr lang="uk-UA" sz="2500" dirty="0">
                <a:latin typeface="Times New Roman" pitchFamily="16" charset="0"/>
              </a:rPr>
              <a:t>або відповідні заходи в мобілізаційних планах щодо проведення такої цільової мобілізації (розробляється на всіх рівнях).</a:t>
            </a:r>
          </a:p>
        </p:txBody>
      </p:sp>
      <p:grpSp>
        <p:nvGrpSpPr>
          <p:cNvPr id="3" name="Группа 2">
            <a:extLst>
              <a:ext uri="{FF2B5EF4-FFF2-40B4-BE49-F238E27FC236}">
                <a16:creationId xmlns:a16="http://schemas.microsoft.com/office/drawing/2014/main" id="{470B3848-B524-44BF-837E-63E2C228023A}"/>
              </a:ext>
            </a:extLst>
          </p:cNvPr>
          <p:cNvGrpSpPr>
            <a:grpSpLocks/>
          </p:cNvGrpSpPr>
          <p:nvPr/>
        </p:nvGrpSpPr>
        <p:grpSpPr bwMode="auto">
          <a:xfrm>
            <a:off x="323850" y="44450"/>
            <a:ext cx="8642350" cy="1125538"/>
            <a:chOff x="323850" y="44450"/>
            <a:chExt cx="8642350" cy="1125538"/>
          </a:xfrm>
        </p:grpSpPr>
        <p:sp>
          <p:nvSpPr>
            <p:cNvPr id="4" name="Line 2">
              <a:extLst>
                <a:ext uri="{FF2B5EF4-FFF2-40B4-BE49-F238E27FC236}">
                  <a16:creationId xmlns:a16="http://schemas.microsoft.com/office/drawing/2014/main" id="{9ECB2DB0-750D-4797-AA06-013BB9D39C15}"/>
                </a:ext>
              </a:extLst>
            </p:cNvPr>
            <p:cNvSpPr>
              <a:spLocks noChangeShapeType="1"/>
            </p:cNvSpPr>
            <p:nvPr/>
          </p:nvSpPr>
          <p:spPr bwMode="auto">
            <a:xfrm>
              <a:off x="609600" y="1162050"/>
              <a:ext cx="7924800" cy="1588"/>
            </a:xfrm>
            <a:prstGeom prst="line">
              <a:avLst/>
            </a:prstGeom>
            <a:noFill/>
            <a:ln w="572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6" name="Picture 5">
              <a:extLst>
                <a:ext uri="{FF2B5EF4-FFF2-40B4-BE49-F238E27FC236}">
                  <a16:creationId xmlns:a16="http://schemas.microsoft.com/office/drawing/2014/main" id="{1F4ECE2A-E279-4823-BCC1-A96F7F2CEC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44450"/>
              <a:ext cx="1081087" cy="776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Line 7">
              <a:extLst>
                <a:ext uri="{FF2B5EF4-FFF2-40B4-BE49-F238E27FC236}">
                  <a16:creationId xmlns:a16="http://schemas.microsoft.com/office/drawing/2014/main" id="{AB611531-E3BD-4635-A9A8-94C8D2E230C2}"/>
                </a:ext>
              </a:extLst>
            </p:cNvPr>
            <p:cNvSpPr>
              <a:spLocks noChangeShapeType="1"/>
            </p:cNvSpPr>
            <p:nvPr/>
          </p:nvSpPr>
          <p:spPr bwMode="auto">
            <a:xfrm>
              <a:off x="7885113" y="87313"/>
              <a:ext cx="1587" cy="965200"/>
            </a:xfrm>
            <a:prstGeom prst="line">
              <a:avLst/>
            </a:prstGeom>
            <a:noFill/>
            <a:ln w="28440">
              <a:solidFill>
                <a:srgbClr val="9966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uk-UA"/>
            </a:p>
          </p:txBody>
        </p:sp>
        <p:pic>
          <p:nvPicPr>
            <p:cNvPr id="8" name="Picture 9">
              <a:extLst>
                <a:ext uri="{FF2B5EF4-FFF2-40B4-BE49-F238E27FC236}">
                  <a16:creationId xmlns:a16="http://schemas.microsoft.com/office/drawing/2014/main" id="{1C832569-D179-44F0-825B-68FF42B24A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115888"/>
              <a:ext cx="1008063" cy="10541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9" name="Rectangle 4">
            <a:extLst>
              <a:ext uri="{FF2B5EF4-FFF2-40B4-BE49-F238E27FC236}">
                <a16:creationId xmlns:a16="http://schemas.microsoft.com/office/drawing/2014/main" id="{AFD3326F-A884-441C-8DC8-115241D2B06C}"/>
              </a:ext>
            </a:extLst>
          </p:cNvPr>
          <p:cNvSpPr>
            <a:spLocks noChangeArrowheads="1"/>
          </p:cNvSpPr>
          <p:nvPr/>
        </p:nvSpPr>
        <p:spPr bwMode="auto">
          <a:xfrm>
            <a:off x="1701054" y="219913"/>
            <a:ext cx="5856194" cy="783934"/>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5pPr>
            <a:lvl6pPr marL="25146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6pPr>
            <a:lvl7pPr marL="29718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7pPr>
            <a:lvl8pPr marL="34290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8pPr>
            <a:lvl9pPr marL="3886200" indent="-228600" algn="ctr"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Noto Sans CJK SC" charset="0"/>
              </a:defRPr>
            </a:lvl9pPr>
          </a:lstStyle>
          <a:p>
            <a:pPr algn="ctr" eaLnBrk="1" hangingPunct="1">
              <a:lnSpc>
                <a:spcPct val="80000"/>
              </a:lnSpc>
              <a:spcBef>
                <a:spcPts val="1125"/>
              </a:spcBef>
              <a:buSzPct val="100000"/>
              <a:defRPr/>
            </a:pPr>
            <a:r>
              <a:rPr lang="uk-UA" altLang="uk-UA" sz="2800" b="1" dirty="0">
                <a:solidFill>
                  <a:srgbClr val="996600"/>
                </a:solidFill>
                <a:effectLst>
                  <a:outerShdw blurRad="38100" dist="38100" dir="2700000" algn="tl">
                    <a:srgbClr val="000000"/>
                  </a:outerShdw>
                </a:effectLst>
              </a:rPr>
              <a:t>Державна служба України </a:t>
            </a:r>
            <a:br>
              <a:rPr lang="uk-UA" altLang="uk-UA" sz="2800" b="1" dirty="0">
                <a:solidFill>
                  <a:srgbClr val="996600"/>
                </a:solidFill>
                <a:effectLst>
                  <a:outerShdw blurRad="38100" dist="38100" dir="2700000" algn="tl">
                    <a:srgbClr val="000000"/>
                  </a:outerShdw>
                </a:effectLst>
              </a:rPr>
            </a:br>
            <a:r>
              <a:rPr lang="uk-UA" altLang="uk-UA" sz="2800" b="1" dirty="0">
                <a:solidFill>
                  <a:srgbClr val="996600"/>
                </a:solidFill>
                <a:effectLst>
                  <a:outerShdw blurRad="38100" dist="38100" dir="2700000" algn="tl">
                    <a:srgbClr val="000000"/>
                  </a:outerShdw>
                </a:effectLst>
              </a:rPr>
              <a:t>з надзвичайних ситуацій</a:t>
            </a:r>
            <a:endParaRPr lang="uk-UA" altLang="uk-UA" b="1" dirty="0">
              <a:solidFill>
                <a:srgbClr val="996600"/>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D1D7A0-8023-4C50-9BAA-214ECA227C35}"/>
              </a:ext>
            </a:extLst>
          </p:cNvPr>
          <p:cNvSpPr>
            <a:spLocks noGrp="1"/>
          </p:cNvSpPr>
          <p:nvPr>
            <p:ph type="title"/>
          </p:nvPr>
        </p:nvSpPr>
        <p:spPr>
          <a:xfrm>
            <a:off x="340659" y="128534"/>
            <a:ext cx="8210551" cy="1723774"/>
          </a:xfrm>
        </p:spPr>
        <p:txBody>
          <a:bodyPr>
            <a:noAutofit/>
          </a:bodyPr>
          <a:lstStyle/>
          <a:p>
            <a:pPr algn="ctr"/>
            <a:r>
              <a:rPr lang="uk-UA" sz="2000" b="1" dirty="0">
                <a:latin typeface="Times New Roman" panose="02020603050405020304" pitchFamily="18" charset="0"/>
                <a:cs typeface="Times New Roman" panose="02020603050405020304" pitchFamily="18" charset="0"/>
              </a:rPr>
              <a:t>ПОСТАНОВА КАБІНЕТУ МІНІСТРІВ УКРАЇНИ</a:t>
            </a:r>
            <a:br>
              <a:rPr lang="uk-UA" sz="2000" b="1"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від 9 серпня 2017 р. </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t>
            </a:r>
            <a:r>
              <a:rPr lang="uk-UA" sz="2000" b="1" dirty="0">
                <a:latin typeface="Times New Roman" panose="02020603050405020304" pitchFamily="18" charset="0"/>
                <a:cs typeface="Times New Roman" panose="02020603050405020304" pitchFamily="18" charset="0"/>
              </a:rPr>
              <a:t>626</a:t>
            </a:r>
            <a:br>
              <a:rPr lang="uk-UA" sz="20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p>
        </p:txBody>
      </p:sp>
      <p:sp>
        <p:nvSpPr>
          <p:cNvPr id="4" name="Прямоугольник 3">
            <a:extLst>
              <a:ext uri="{FF2B5EF4-FFF2-40B4-BE49-F238E27FC236}">
                <a16:creationId xmlns:a16="http://schemas.microsoft.com/office/drawing/2014/main" id="{99A49601-5A5E-455F-9F0F-4F8D9FC5A5BB}"/>
              </a:ext>
            </a:extLst>
          </p:cNvPr>
          <p:cNvSpPr/>
          <p:nvPr/>
        </p:nvSpPr>
        <p:spPr>
          <a:xfrm>
            <a:off x="277906" y="1986774"/>
            <a:ext cx="8606117" cy="4832092"/>
          </a:xfrm>
          <a:prstGeom prst="rect">
            <a:avLst/>
          </a:prstGeom>
        </p:spPr>
        <p:txBody>
          <a:bodyPr wrap="square">
            <a:spAutoFit/>
          </a:bodyPr>
          <a:lstStyle/>
          <a:p>
            <a:r>
              <a:rPr lang="uk-UA" sz="2400" b="1" dirty="0">
                <a:latin typeface="Times New Roman" panose="02020603050405020304" pitchFamily="18" charset="0"/>
                <a:cs typeface="Times New Roman" panose="02020603050405020304" pitchFamily="18" charset="0"/>
              </a:rPr>
              <a:t>Плани реагування на надзвичайні ситуації:</a:t>
            </a:r>
          </a:p>
          <a:p>
            <a:pPr indent="358775" algn="just"/>
            <a:r>
              <a:rPr lang="uk-UA" sz="2000" dirty="0">
                <a:latin typeface="Times New Roman" panose="02020603050405020304" pitchFamily="18" charset="0"/>
                <a:cs typeface="Times New Roman" panose="02020603050405020304" pitchFamily="18" charset="0"/>
              </a:rPr>
              <a:t>- </a:t>
            </a:r>
            <a:r>
              <a:rPr lang="uk-UA" sz="2000" b="1" dirty="0">
                <a:solidFill>
                  <a:srgbClr val="FF0000"/>
                </a:solidFill>
                <a:latin typeface="Times New Roman" panose="02020603050405020304" pitchFamily="18" charset="0"/>
                <a:cs typeface="Times New Roman" panose="02020603050405020304" pitchFamily="18" charset="0"/>
              </a:rPr>
              <a:t>розробляються з метою упорядкування та координації дій органів державної влади, органів місцевого самоврядування, органів управління та сил ЦЗ, суб’єктів господарювання у разі загрози або виникнення НС;</a:t>
            </a:r>
          </a:p>
          <a:p>
            <a:pPr indent="358775" algn="just"/>
            <a:r>
              <a:rPr lang="uk-UA" sz="2000" dirty="0">
                <a:latin typeface="Times New Roman" panose="02020603050405020304" pitchFamily="18" charset="0"/>
                <a:cs typeface="Times New Roman" panose="02020603050405020304" pitchFamily="18" charset="0"/>
              </a:rPr>
              <a:t>-визначають організацію управління реагуванням на НС, порядок дій і взаємодії, а також організацію основних видів забезпечення органів управління та сил ЦЗ, що залучатимуться до реагування у разі загрози або виникнення НС, переведення органів управління та сил ЦЗ у режим підвищеної готовності, режим надзвичайної ситуації.</a:t>
            </a:r>
          </a:p>
          <a:p>
            <a:pPr indent="358775" algn="just"/>
            <a:r>
              <a:rPr lang="uk-UA" sz="2400" b="1" dirty="0">
                <a:latin typeface="Times New Roman" panose="02020603050405020304" pitchFamily="18" charset="0"/>
                <a:cs typeface="Times New Roman" panose="02020603050405020304" pitchFamily="18" charset="0"/>
              </a:rPr>
              <a:t>План реагування на надзвичайні ситуації</a:t>
            </a:r>
            <a:r>
              <a:rPr lang="uk-UA" sz="24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Автономної Республіки Крим, області, мм. Києва та Севастополя </a:t>
            </a:r>
            <a:r>
              <a:rPr lang="uk-UA" sz="2000" b="1" dirty="0">
                <a:latin typeface="Times New Roman" panose="02020603050405020304" pitchFamily="18" charset="0"/>
                <a:cs typeface="Times New Roman" panose="02020603050405020304" pitchFamily="18" charset="0"/>
              </a:rPr>
              <a:t>розробляється та затверджується </a:t>
            </a:r>
            <a:r>
              <a:rPr lang="uk-UA" sz="2000" dirty="0">
                <a:latin typeface="Times New Roman" panose="02020603050405020304" pitchFamily="18" charset="0"/>
                <a:cs typeface="Times New Roman" panose="02020603050405020304" pitchFamily="18" charset="0"/>
              </a:rPr>
              <a:t>Радою міністрів Автономної Республіки Крим, </a:t>
            </a:r>
            <a:r>
              <a:rPr lang="uk-UA" sz="2000" b="1" dirty="0">
                <a:latin typeface="Times New Roman" panose="02020603050405020304" pitchFamily="18" charset="0"/>
                <a:cs typeface="Times New Roman" panose="02020603050405020304" pitchFamily="18" charset="0"/>
              </a:rPr>
              <a:t>обласною</a:t>
            </a:r>
            <a:r>
              <a:rPr lang="uk-UA" sz="2000" dirty="0">
                <a:latin typeface="Times New Roman" panose="02020603050405020304" pitchFamily="18" charset="0"/>
                <a:cs typeface="Times New Roman" panose="02020603050405020304" pitchFamily="18" charset="0"/>
              </a:rPr>
              <a:t>, </a:t>
            </a:r>
            <a:r>
              <a:rPr lang="uk-UA" sz="2000" b="1" dirty="0">
                <a:latin typeface="Times New Roman" panose="02020603050405020304" pitchFamily="18" charset="0"/>
                <a:cs typeface="Times New Roman" panose="02020603050405020304" pitchFamily="18" charset="0"/>
              </a:rPr>
              <a:t>районною</a:t>
            </a:r>
            <a:r>
              <a:rPr lang="uk-UA" sz="2000" dirty="0">
                <a:latin typeface="Times New Roman" panose="02020603050405020304" pitchFamily="18" charset="0"/>
                <a:cs typeface="Times New Roman" panose="02020603050405020304" pitchFamily="18" charset="0"/>
              </a:rPr>
              <a:t>, Київською та Севастопольською міською </a:t>
            </a:r>
            <a:r>
              <a:rPr lang="uk-UA" sz="2000" b="1" dirty="0">
                <a:latin typeface="Times New Roman" panose="02020603050405020304" pitchFamily="18" charset="0"/>
                <a:cs typeface="Times New Roman" panose="02020603050405020304" pitchFamily="18" charset="0"/>
              </a:rPr>
              <a:t>держадміністрацією</a:t>
            </a:r>
            <a:r>
              <a:rPr lang="uk-UA" sz="2000" dirty="0">
                <a:latin typeface="Times New Roman" panose="02020603050405020304" pitchFamily="18" charset="0"/>
                <a:cs typeface="Times New Roman" panose="02020603050405020304" pitchFamily="18" charset="0"/>
              </a:rPr>
              <a:t>, </a:t>
            </a:r>
            <a:r>
              <a:rPr lang="uk-UA" sz="2000" b="1" dirty="0">
                <a:latin typeface="Times New Roman" panose="02020603050405020304" pitchFamily="18" charset="0"/>
                <a:cs typeface="Times New Roman" panose="02020603050405020304" pitchFamily="18" charset="0"/>
              </a:rPr>
              <a:t>що утворила відповідну територіальну підсистему єдиної державної системи цивільного захисту</a:t>
            </a:r>
            <a:r>
              <a:rPr lang="uk-UA"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7939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81FD0A-E5B8-400C-8721-5E638081E0FE}"/>
              </a:ext>
            </a:extLst>
          </p:cNvPr>
          <p:cNvSpPr>
            <a:spLocks noGrp="1"/>
          </p:cNvSpPr>
          <p:nvPr>
            <p:ph type="title"/>
          </p:nvPr>
        </p:nvSpPr>
        <p:spPr>
          <a:xfrm>
            <a:off x="404532" y="176867"/>
            <a:ext cx="8309162" cy="1781726"/>
          </a:xfrm>
        </p:spPr>
        <p:txBody>
          <a:bodyPr>
            <a:normAutofit fontScale="90000"/>
          </a:bodyPr>
          <a:lstStyle/>
          <a:p>
            <a:pPr algn="ctr"/>
            <a:r>
              <a:rPr lang="uk-UA" sz="2000" b="1" dirty="0">
                <a:solidFill>
                  <a:prstClr val="black"/>
                </a:solidFill>
                <a:latin typeface="Times New Roman" panose="02020603050405020304" pitchFamily="18" charset="0"/>
                <a:cs typeface="Times New Roman" panose="02020603050405020304" pitchFamily="18" charset="0"/>
              </a:rPr>
              <a:t>ПОСТАНОВА КАБІНЕТУ МІНІСТРІВ УКРАЇНИ</a:t>
            </a:r>
            <a:br>
              <a:rPr lang="uk-UA" sz="2000" b="1" dirty="0">
                <a:solidFill>
                  <a:prstClr val="black"/>
                </a:solidFill>
                <a:latin typeface="Times New Roman" panose="02020603050405020304" pitchFamily="18" charset="0"/>
                <a:cs typeface="Times New Roman" panose="02020603050405020304" pitchFamily="18" charset="0"/>
              </a:rPr>
            </a:br>
            <a:r>
              <a:rPr lang="uk-UA" sz="2000" dirty="0">
                <a:solidFill>
                  <a:prstClr val="black"/>
                </a:solidFill>
                <a:latin typeface="Times New Roman" panose="02020603050405020304" pitchFamily="18" charset="0"/>
                <a:cs typeface="Times New Roman" panose="02020603050405020304" pitchFamily="18" charset="0"/>
              </a:rPr>
              <a:t>від 9 серпня 2017 р. </a:t>
            </a:r>
            <a:br>
              <a:rPr lang="uk-UA" sz="2000" dirty="0">
                <a:solidFill>
                  <a:prstClr val="black"/>
                </a:solidFill>
                <a:latin typeface="Times New Roman" panose="02020603050405020304" pitchFamily="18" charset="0"/>
                <a:cs typeface="Times New Roman" panose="02020603050405020304" pitchFamily="18" charset="0"/>
              </a:rPr>
            </a:br>
            <a:r>
              <a:rPr lang="uk-UA" sz="2000" dirty="0">
                <a:solidFill>
                  <a:prstClr val="black"/>
                </a:solidFill>
                <a:latin typeface="Times New Roman" panose="02020603050405020304" pitchFamily="18" charset="0"/>
                <a:cs typeface="Times New Roman" panose="02020603050405020304" pitchFamily="18" charset="0"/>
              </a:rPr>
              <a:t>№ </a:t>
            </a:r>
            <a:r>
              <a:rPr lang="uk-UA" sz="2000" b="1" dirty="0">
                <a:solidFill>
                  <a:prstClr val="black"/>
                </a:solidFill>
                <a:latin typeface="Times New Roman" panose="02020603050405020304" pitchFamily="18" charset="0"/>
                <a:cs typeface="Times New Roman" panose="02020603050405020304" pitchFamily="18" charset="0"/>
              </a:rPr>
              <a:t>626</a:t>
            </a:r>
            <a:br>
              <a:rPr lang="uk-UA" sz="2000" dirty="0">
                <a:solidFill>
                  <a:prstClr val="black"/>
                </a:solidFill>
                <a:latin typeface="Times New Roman" panose="02020603050405020304" pitchFamily="18" charset="0"/>
                <a:cs typeface="Times New Roman" panose="02020603050405020304" pitchFamily="18" charset="0"/>
              </a:rPr>
            </a:br>
            <a:r>
              <a:rPr lang="uk-UA" sz="2700" b="1" dirty="0">
                <a:solidFill>
                  <a:prstClr val="black"/>
                </a:solidFill>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endParaRPr lang="uk-UA" sz="2700" dirty="0"/>
          </a:p>
        </p:txBody>
      </p:sp>
      <p:sp>
        <p:nvSpPr>
          <p:cNvPr id="3" name="Объект 2">
            <a:extLst>
              <a:ext uri="{FF2B5EF4-FFF2-40B4-BE49-F238E27FC236}">
                <a16:creationId xmlns:a16="http://schemas.microsoft.com/office/drawing/2014/main" id="{15164E00-E0B6-4C11-BEAF-A2FEB1EA28A0}"/>
              </a:ext>
            </a:extLst>
          </p:cNvPr>
          <p:cNvSpPr>
            <a:spLocks noGrp="1"/>
          </p:cNvSpPr>
          <p:nvPr>
            <p:ph idx="1"/>
          </p:nvPr>
        </p:nvSpPr>
        <p:spPr>
          <a:xfrm>
            <a:off x="404532" y="2276199"/>
            <a:ext cx="8407774" cy="4351338"/>
          </a:xfrm>
        </p:spPr>
        <p:txBody>
          <a:bodyPr>
            <a:normAutofit fontScale="85000" lnSpcReduction="10000"/>
          </a:bodyPr>
          <a:lstStyle/>
          <a:p>
            <a:pPr algn="just"/>
            <a:r>
              <a:rPr lang="uk-UA" b="1" dirty="0">
                <a:latin typeface="Times New Roman" panose="02020603050405020304" pitchFamily="18" charset="0"/>
                <a:cs typeface="Times New Roman" panose="02020603050405020304" pitchFamily="18" charset="0"/>
              </a:rPr>
              <a:t>Плани локалізації і ліквідації наслідків аварій на об’єктах підвищеної небезпеки </a:t>
            </a:r>
            <a:r>
              <a:rPr lang="uk-UA" dirty="0">
                <a:latin typeface="Times New Roman" panose="02020603050405020304" pitchFamily="18" charset="0"/>
                <a:cs typeface="Times New Roman" panose="02020603050405020304" pitchFamily="18" charset="0"/>
              </a:rPr>
              <a:t>розробляються з метою упорядкування та координації дій органів управління та сил цивільного захисту підприємства, установи, організації, у власності або користуванні яких перебуває об’єкт підвищеної небезпеки, у разі загрози або виникнення надзвичайних ситуацій.</a:t>
            </a:r>
          </a:p>
          <a:p>
            <a:pPr algn="just"/>
            <a:r>
              <a:rPr lang="uk-UA" b="1" dirty="0">
                <a:latin typeface="Times New Roman" panose="02020603050405020304" pitchFamily="18" charset="0"/>
                <a:cs typeface="Times New Roman" panose="02020603050405020304" pitchFamily="18" charset="0"/>
              </a:rPr>
              <a:t>План локалізації і ліквідації наслідків аварій на об’єкті підвищеної небезпеки</a:t>
            </a:r>
            <a:r>
              <a:rPr lang="uk-UA" dirty="0">
                <a:latin typeface="Times New Roman" panose="02020603050405020304" pitchFamily="18" charset="0"/>
                <a:cs typeface="Times New Roman" panose="02020603050405020304" pitchFamily="18" charset="0"/>
              </a:rPr>
              <a:t> розробляється та затверджується юридичною або фізичною особою, у власності або у користуванні якої є хоча б один об’єкт підвищеної небезпеки, а також підприємством, установою, організацією, які планують експлуатувати або експлуатують хоча б один об’єкт підвищеної небезпеки.</a:t>
            </a:r>
          </a:p>
          <a:p>
            <a:pPr marL="0" indent="0">
              <a:buNone/>
            </a:pPr>
            <a:endParaRPr lang="uk-UA" dirty="0"/>
          </a:p>
        </p:txBody>
      </p:sp>
    </p:spTree>
    <p:extLst>
      <p:ext uri="{BB962C8B-B14F-4D97-AF65-F5344CB8AC3E}">
        <p14:creationId xmlns:p14="http://schemas.microsoft.com/office/powerpoint/2010/main" val="2748359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BCA7B8-97EA-4962-B230-B1B499493E9B}"/>
              </a:ext>
            </a:extLst>
          </p:cNvPr>
          <p:cNvSpPr>
            <a:spLocks noGrp="1"/>
          </p:cNvSpPr>
          <p:nvPr>
            <p:ph type="title"/>
          </p:nvPr>
        </p:nvSpPr>
        <p:spPr>
          <a:xfrm>
            <a:off x="305922" y="176863"/>
            <a:ext cx="8515350" cy="1635952"/>
          </a:xfrm>
        </p:spPr>
        <p:txBody>
          <a:bodyPr>
            <a:normAutofit fontScale="90000"/>
          </a:bodyPr>
          <a:lstStyle/>
          <a:p>
            <a:pPr algn="ctr"/>
            <a:r>
              <a:rPr lang="uk-UA" sz="1800" b="1" dirty="0">
                <a:solidFill>
                  <a:prstClr val="black"/>
                </a:solidFill>
                <a:latin typeface="Times New Roman" panose="02020603050405020304" pitchFamily="18" charset="0"/>
                <a:cs typeface="Times New Roman" panose="02020603050405020304" pitchFamily="18" charset="0"/>
              </a:rPr>
              <a:t>ПОСТАНОВА КАБІНЕТУ МІНІСТРІВ УКРАЇНИ</a:t>
            </a:r>
            <a:br>
              <a:rPr lang="uk-UA" sz="1800" b="1"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від 9 серпня 2017 р. </a:t>
            </a:r>
            <a:br>
              <a:rPr lang="uk-UA" sz="1800" dirty="0">
                <a:solidFill>
                  <a:prstClr val="black"/>
                </a:solidFill>
                <a:latin typeface="Times New Roman" panose="02020603050405020304" pitchFamily="18" charset="0"/>
                <a:cs typeface="Times New Roman" panose="02020603050405020304" pitchFamily="18" charset="0"/>
              </a:rPr>
            </a:br>
            <a:r>
              <a:rPr lang="uk-UA" sz="1800" dirty="0">
                <a:solidFill>
                  <a:prstClr val="black"/>
                </a:solidFill>
                <a:latin typeface="Times New Roman" panose="02020603050405020304" pitchFamily="18" charset="0"/>
                <a:cs typeface="Times New Roman" panose="02020603050405020304" pitchFamily="18" charset="0"/>
              </a:rPr>
              <a:t>№ </a:t>
            </a:r>
            <a:r>
              <a:rPr lang="uk-UA" sz="1800" b="1" dirty="0">
                <a:solidFill>
                  <a:prstClr val="black"/>
                </a:solidFill>
                <a:latin typeface="Times New Roman" panose="02020603050405020304" pitchFamily="18" charset="0"/>
                <a:cs typeface="Times New Roman" panose="02020603050405020304" pitchFamily="18" charset="0"/>
              </a:rPr>
              <a:t>626</a:t>
            </a:r>
            <a:br>
              <a:rPr lang="uk-UA" sz="1800" dirty="0">
                <a:solidFill>
                  <a:prstClr val="black"/>
                </a:solidFill>
                <a:latin typeface="Times New Roman" panose="02020603050405020304" pitchFamily="18" charset="0"/>
                <a:cs typeface="Times New Roman" panose="02020603050405020304" pitchFamily="18" charset="0"/>
              </a:rPr>
            </a:br>
            <a:r>
              <a:rPr lang="uk-UA" sz="2700" b="1" dirty="0">
                <a:solidFill>
                  <a:prstClr val="black"/>
                </a:solidFill>
                <a:latin typeface="Times New Roman" panose="02020603050405020304" pitchFamily="18" charset="0"/>
                <a:cs typeface="Times New Roman" panose="02020603050405020304" pitchFamily="18" charset="0"/>
              </a:rPr>
              <a:t>Про затвердження Порядку розроблення планів діяльності єдиної державної системи цивільного захисту</a:t>
            </a:r>
            <a:endParaRPr lang="uk-UA" sz="2700" dirty="0"/>
          </a:p>
        </p:txBody>
      </p:sp>
      <p:sp>
        <p:nvSpPr>
          <p:cNvPr id="3" name="Объект 2">
            <a:extLst>
              <a:ext uri="{FF2B5EF4-FFF2-40B4-BE49-F238E27FC236}">
                <a16:creationId xmlns:a16="http://schemas.microsoft.com/office/drawing/2014/main" id="{420D2862-73FA-4A50-92D5-25FF15092821}"/>
              </a:ext>
            </a:extLst>
          </p:cNvPr>
          <p:cNvSpPr>
            <a:spLocks noGrp="1"/>
          </p:cNvSpPr>
          <p:nvPr>
            <p:ph idx="1"/>
          </p:nvPr>
        </p:nvSpPr>
        <p:spPr>
          <a:xfrm>
            <a:off x="305923" y="1924625"/>
            <a:ext cx="8667748" cy="4756511"/>
          </a:xfrm>
        </p:spPr>
        <p:txBody>
          <a:bodyPr>
            <a:normAutofit fontScale="70000" lnSpcReduction="20000"/>
          </a:bodyPr>
          <a:lstStyle/>
          <a:p>
            <a:pPr algn="just"/>
            <a:r>
              <a:rPr lang="uk-UA" sz="3100" b="1" dirty="0">
                <a:latin typeface="Times New Roman" panose="02020603050405020304" pitchFamily="18" charset="0"/>
                <a:cs typeface="Times New Roman" panose="02020603050405020304" pitchFamily="18" charset="0"/>
              </a:rPr>
              <a:t>Плани цивільного захисту на особливий період </a:t>
            </a:r>
            <a:r>
              <a:rPr lang="uk-UA" sz="3100" dirty="0">
                <a:solidFill>
                  <a:srgbClr val="FF0000"/>
                </a:solidFill>
                <a:latin typeface="Times New Roman" panose="02020603050405020304" pitchFamily="18" charset="0"/>
                <a:cs typeface="Times New Roman" panose="02020603050405020304" pitchFamily="18" charset="0"/>
              </a:rPr>
              <a:t>розробляються з метою визначення обсягів, порядку організації, способів і строків здійснення заходів щодо переведення єдиної державної системи цивільного захисту, її підсистем, ланок</a:t>
            </a:r>
            <a:r>
              <a:rPr lang="uk-UA" sz="3100" dirty="0">
                <a:latin typeface="Times New Roman" panose="02020603050405020304" pitchFamily="18" charset="0"/>
                <a:cs typeface="Times New Roman" panose="02020603050405020304" pitchFamily="18" charset="0"/>
              </a:rPr>
              <a:t>, суб’єктів господарювання у визначені ступені готовності, а також виконання завдань, покладених на органи управління та сили цивільного захисту в умовах особливого періоду.</a:t>
            </a:r>
          </a:p>
          <a:p>
            <a:pPr marL="0" indent="0" algn="just">
              <a:buNone/>
            </a:pPr>
            <a:endParaRPr lang="uk-UA" sz="1500" dirty="0">
              <a:latin typeface="Times New Roman" panose="02020603050405020304" pitchFamily="18" charset="0"/>
              <a:cs typeface="Times New Roman" panose="02020603050405020304" pitchFamily="18" charset="0"/>
            </a:endParaRPr>
          </a:p>
          <a:p>
            <a:pPr algn="just"/>
            <a:r>
              <a:rPr lang="uk-UA" sz="3100" b="1" dirty="0">
                <a:latin typeface="Times New Roman" panose="02020603050405020304" pitchFamily="18" charset="0"/>
                <a:cs typeface="Times New Roman" panose="02020603050405020304" pitchFamily="18" charset="0"/>
              </a:rPr>
              <a:t>План цивільного захисту </a:t>
            </a:r>
            <a:r>
              <a:rPr lang="uk-UA" sz="3100" dirty="0">
                <a:latin typeface="Times New Roman" panose="02020603050405020304" pitchFamily="18" charset="0"/>
                <a:cs typeface="Times New Roman" panose="02020603050405020304" pitchFamily="18" charset="0"/>
              </a:rPr>
              <a:t>Автономної Республіки Крим, </a:t>
            </a:r>
            <a:r>
              <a:rPr lang="uk-UA" sz="3100" b="1" dirty="0">
                <a:latin typeface="Times New Roman" panose="02020603050405020304" pitchFamily="18" charset="0"/>
                <a:cs typeface="Times New Roman" panose="02020603050405020304" pitchFamily="18" charset="0"/>
              </a:rPr>
              <a:t>області</a:t>
            </a:r>
            <a:r>
              <a:rPr lang="uk-UA" sz="3100" dirty="0">
                <a:latin typeface="Times New Roman" panose="02020603050405020304" pitchFamily="18" charset="0"/>
                <a:cs typeface="Times New Roman" panose="02020603050405020304" pitchFamily="18" charset="0"/>
              </a:rPr>
              <a:t>, мм. Києва та Севастополя на особливий період розробляється та затверджується Радою міністрів Автономної Республіки Крим, </a:t>
            </a:r>
            <a:r>
              <a:rPr lang="uk-UA" sz="3100" b="1" dirty="0">
                <a:latin typeface="Times New Roman" panose="02020603050405020304" pitchFamily="18" charset="0"/>
                <a:cs typeface="Times New Roman" panose="02020603050405020304" pitchFamily="18" charset="0"/>
              </a:rPr>
              <a:t>обласною</a:t>
            </a:r>
            <a:r>
              <a:rPr lang="uk-UA" sz="3100" dirty="0">
                <a:latin typeface="Times New Roman" panose="02020603050405020304" pitchFamily="18" charset="0"/>
                <a:cs typeface="Times New Roman" panose="02020603050405020304" pitchFamily="18" charset="0"/>
              </a:rPr>
              <a:t>, Київською та Севастопольською міською </a:t>
            </a:r>
            <a:r>
              <a:rPr lang="uk-UA" sz="3100" b="1" dirty="0">
                <a:latin typeface="Times New Roman" panose="02020603050405020304" pitchFamily="18" charset="0"/>
                <a:cs typeface="Times New Roman" panose="02020603050405020304" pitchFamily="18" charset="0"/>
              </a:rPr>
              <a:t>держадміністрацією.</a:t>
            </a:r>
          </a:p>
          <a:p>
            <a:pPr marL="0" indent="0" algn="just">
              <a:buNone/>
            </a:pPr>
            <a:endParaRPr lang="uk-UA" sz="1700" b="1" dirty="0">
              <a:latin typeface="Times New Roman" panose="02020603050405020304" pitchFamily="18" charset="0"/>
              <a:cs typeface="Times New Roman" panose="02020603050405020304" pitchFamily="18" charset="0"/>
            </a:endParaRPr>
          </a:p>
          <a:p>
            <a:pPr algn="just"/>
            <a:r>
              <a:rPr lang="uk-UA" sz="3100" b="1" dirty="0">
                <a:latin typeface="Times New Roman" panose="02020603050405020304" pitchFamily="18" charset="0"/>
                <a:cs typeface="Times New Roman" panose="02020603050405020304" pitchFamily="18" charset="0"/>
              </a:rPr>
              <a:t>План цивільного захисту міст, районів</a:t>
            </a:r>
            <a:r>
              <a:rPr lang="uk-UA" sz="3100" dirty="0">
                <a:latin typeface="Times New Roman" panose="02020603050405020304" pitchFamily="18" charset="0"/>
                <a:cs typeface="Times New Roman" panose="02020603050405020304" pitchFamily="18" charset="0"/>
              </a:rPr>
              <a:t>, районів у містах на особливий період розробляється та затверджується </a:t>
            </a:r>
            <a:r>
              <a:rPr lang="uk-UA" sz="3100" b="1" dirty="0">
                <a:latin typeface="Times New Roman" panose="02020603050405020304" pitchFamily="18" charset="0"/>
                <a:cs typeface="Times New Roman" panose="02020603050405020304" pitchFamily="18" charset="0"/>
              </a:rPr>
              <a:t>відповідним виконавчим органом міської ради, держадміністрацією</a:t>
            </a:r>
            <a:r>
              <a:rPr lang="uk-UA" sz="3100" dirty="0">
                <a:latin typeface="Times New Roman" panose="02020603050405020304" pitchFamily="18" charset="0"/>
                <a:cs typeface="Times New Roman" panose="02020603050405020304" pitchFamily="18" charset="0"/>
              </a:rPr>
              <a:t>.</a:t>
            </a:r>
            <a:endParaRPr lang="uk-UA" sz="3100" dirty="0"/>
          </a:p>
        </p:txBody>
      </p:sp>
    </p:spTree>
    <p:extLst>
      <p:ext uri="{BB962C8B-B14F-4D97-AF65-F5344CB8AC3E}">
        <p14:creationId xmlns:p14="http://schemas.microsoft.com/office/powerpoint/2010/main" val="1123870753"/>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872</TotalTime>
  <Words>3795</Words>
  <Application>Microsoft Office PowerPoint</Application>
  <PresentationFormat>Екран (4:3)</PresentationFormat>
  <Paragraphs>633</Paragraphs>
  <Slides>33</Slides>
  <Notes>16</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33</vt:i4>
      </vt:variant>
    </vt:vector>
  </HeadingPairs>
  <TitlesOfParts>
    <vt:vector size="38" baseType="lpstr">
      <vt:lpstr>Arial</vt:lpstr>
      <vt:lpstr>Calibri</vt:lpstr>
      <vt:lpstr>Calibri Light</vt:lpstr>
      <vt:lpstr>Times New Roman</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ПОСТАНОВА КАБІНЕТУ МІНІСТРІВ УКРАЇНИ від 9 серпня 2017 р.  № 626 Про затвердження Порядку розроблення планів діяльності єдиної державної системи цивільного захисту</vt:lpstr>
      <vt:lpstr>ПОСТАНОВА КАБІНЕТУ МІНІСТРІВ УКРАЇНИ від 9 серпня 2017 р.  № 626 Про затвердження Порядку розроблення планів діяльності єдиної державної системи цивільного захисту</vt:lpstr>
      <vt:lpstr>ПОСТАНОВА КАБІНЕТУ МІНІСТРІВ УКРАЇНИ від 9 серпня 2017 р.  № 626 Про затвердження Порядку розроблення планів діяльності єдиної державної системи цивільного захисту</vt:lpstr>
      <vt:lpstr>КАБІНЕТ МІНІСТРІВ УКРАЇНИ ПОСТАНОВА від 9 серпня 2017 р.  № 626 Про затвердження Порядку розроблення планів діяльності єдиної державної системи цивільного захисту</vt:lpstr>
      <vt:lpstr>КАБІНЕТ МІНІСТРІВ УКРАЇНИ ПОСТАНОВА від 9 серпня 2017 р.  № 626 Про затвердження Порядку розроблення планів діяльності єдиної державної системи цивільного захисту</vt:lpstr>
      <vt:lpstr>ПОСТАНОВА КАБІНЕТУ МІНІСТРІВ УКРАЇНИ від 9 серпня 2017 р.  № 626 Про затвердження Порядку розроблення планів діяльності єдиної державної системи цивільного захисту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Kovalev</dc:creator>
  <cp:lastModifiedBy>User</cp:lastModifiedBy>
  <cp:revision>50</cp:revision>
  <dcterms:created xsi:type="dcterms:W3CDTF">2021-06-10T05:38:23Z</dcterms:created>
  <dcterms:modified xsi:type="dcterms:W3CDTF">2021-11-15T14:28:36Z</dcterms:modified>
</cp:coreProperties>
</file>