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ppt/_rels/presentation.xml.rels" ContentType="application/vnd.openxmlformats-package.relationships+xml"/>
  <Override PartName="/ppt/slides/_rels/slide1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6.png" ContentType="image/png"/>
  <Override PartName="/ppt/media/image5.png" ContentType="image/png"/>
  <Override PartName="/ppt/media/image19.png" ContentType="image/png"/>
  <Override PartName="/ppt/media/image25.png" ContentType="image/png"/>
  <Override PartName="/ppt/media/image18.png" ContentType="image/png"/>
  <Override PartName="/ppt/media/image24.png" ContentType="image/png"/>
  <Override PartName="/ppt/media/image17.png" ContentType="image/png"/>
  <Override PartName="/ppt/media/image22.png" ContentType="image/png"/>
  <Override PartName="/ppt/media/image15.png" ContentType="image/png"/>
  <Override PartName="/ppt/media/image21.png" ContentType="image/png"/>
  <Override PartName="/ppt/media/image14.png" ContentType="image/png"/>
  <Override PartName="/ppt/media/image20.png" ContentType="image/png"/>
  <Override PartName="/ppt/media/image38.png" ContentType="image/png"/>
  <Override PartName="/ppt/media/image13.png" ContentType="image/png"/>
  <Override PartName="/ppt/media/image37.png" ContentType="image/png"/>
  <Override PartName="/ppt/media/image12.png" ContentType="image/png"/>
  <Override PartName="/ppt/media/image23.png" ContentType="image/png"/>
  <Override PartName="/ppt/media/image16.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notesSlides/_rels/notesSlide1.xml.rels" ContentType="application/vnd.openxmlformats-package.relationships+xml"/>
  <Override PartName="/ppt/notesSlides/_rels/notesSlide7.xml.rels" ContentType="application/vnd.openxmlformats-package.relationships+xml"/>
  <Override PartName="/ppt/notesSlides/_rels/notesSlide17.xml.rels" ContentType="application/vnd.openxmlformats-package.relationships+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1.xml" ContentType="application/vnd.openxmlformats-officedocument.theme+xml"/>
  <Override PartName="/ppt/theme/theme2.xml" ContentType="application/vnd.openxmlformats-officedocument.them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_rels/.rels" ContentType="application/vnd.openxmlformats-package.relationshi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761162" cy="99425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uk-UA" sz="1800" spc="-1" strike="noStrike">
                <a:solidFill>
                  <a:srgbClr val="000000"/>
                </a:solidFill>
                <a:latin typeface="Century Gothic"/>
              </a:rPr>
              <a:t>Для переміщення </a:t>
            </a:r>
            <a:r>
              <a:rPr b="0" lang="uk-UA" sz="1800" spc="-1" strike="noStrike">
                <a:solidFill>
                  <a:srgbClr val="000000"/>
                </a:solidFill>
                <a:latin typeface="Century Gothic"/>
              </a:rPr>
              <a:t>сторінки клацніть мишею</a:t>
            </a:r>
            <a:endParaRPr b="0" lang="uk-UA" sz="1800" spc="-1" strike="noStrike">
              <a:solidFill>
                <a:srgbClr val="000000"/>
              </a:solidFill>
              <a:latin typeface="Century Gothic"/>
            </a:endParaRPr>
          </a:p>
        </p:txBody>
      </p:sp>
      <p:sp>
        <p:nvSpPr>
          <p:cNvPr id="43" name="PlaceHolder 2"/>
          <p:cNvSpPr>
            <a:spLocks noGrp="1"/>
          </p:cNvSpPr>
          <p:nvPr>
            <p:ph type="body"/>
          </p:nvPr>
        </p:nvSpPr>
        <p:spPr>
          <a:xfrm>
            <a:off x="756000" y="5078520"/>
            <a:ext cx="6047640" cy="4811040"/>
          </a:xfrm>
          <a:prstGeom prst="rect">
            <a:avLst/>
          </a:prstGeom>
        </p:spPr>
        <p:txBody>
          <a:bodyPr lIns="0" rIns="0" tIns="0" bIns="0">
            <a:noAutofit/>
          </a:bodyPr>
          <a:p>
            <a:r>
              <a:rPr b="0" lang="uk-UA" sz="2000" spc="-1" strike="noStrike">
                <a:latin typeface="Arial"/>
              </a:rPr>
              <a:t>Для редагування формату </a:t>
            </a:r>
            <a:r>
              <a:rPr b="0" lang="uk-UA" sz="2000" spc="-1" strike="noStrike">
                <a:latin typeface="Arial"/>
              </a:rPr>
              <a:t>приміток клацніть </a:t>
            </a:r>
            <a:r>
              <a:rPr b="0" lang="uk-UA" sz="2000" spc="-1" strike="noStrike">
                <a:latin typeface="Arial"/>
              </a:rPr>
              <a:t>мишею</a:t>
            </a:r>
            <a:endParaRPr b="0" lang="uk-UA" sz="2000" spc="-1" strike="noStrike">
              <a:latin typeface="Arial"/>
            </a:endParaRPr>
          </a:p>
        </p:txBody>
      </p:sp>
      <p:sp>
        <p:nvSpPr>
          <p:cNvPr id="44" name="PlaceHolder 3"/>
          <p:cNvSpPr>
            <a:spLocks noGrp="1"/>
          </p:cNvSpPr>
          <p:nvPr>
            <p:ph type="hdr"/>
          </p:nvPr>
        </p:nvSpPr>
        <p:spPr>
          <a:xfrm>
            <a:off x="0" y="0"/>
            <a:ext cx="3280680" cy="534240"/>
          </a:xfrm>
          <a:prstGeom prst="rect">
            <a:avLst/>
          </a:prstGeom>
        </p:spPr>
        <p:txBody>
          <a:bodyPr lIns="0" rIns="0" tIns="0" bIns="0">
            <a:noAutofit/>
          </a:bodyPr>
          <a:p>
            <a:r>
              <a:rPr b="0" lang="uk-UA" sz="1400" spc="-1" strike="noStrike">
                <a:latin typeface="Times New Roman"/>
              </a:rPr>
              <a:t>&lt;верхній колонтитул&gt;</a:t>
            </a:r>
            <a:endParaRPr b="0" lang="uk-UA" sz="1400" spc="-1" strike="noStrike">
              <a:latin typeface="Times New Roman"/>
            </a:endParaRPr>
          </a:p>
        </p:txBody>
      </p:sp>
      <p:sp>
        <p:nvSpPr>
          <p:cNvPr id="45" name="PlaceHolder 4"/>
          <p:cNvSpPr>
            <a:spLocks noGrp="1"/>
          </p:cNvSpPr>
          <p:nvPr>
            <p:ph type="dt"/>
          </p:nvPr>
        </p:nvSpPr>
        <p:spPr>
          <a:xfrm>
            <a:off x="4278960" y="0"/>
            <a:ext cx="3280680" cy="534240"/>
          </a:xfrm>
          <a:prstGeom prst="rect">
            <a:avLst/>
          </a:prstGeom>
        </p:spPr>
        <p:txBody>
          <a:bodyPr lIns="0" rIns="0" tIns="0" bIns="0">
            <a:noAutofit/>
          </a:bodyPr>
          <a:p>
            <a:pPr algn="r"/>
            <a:r>
              <a:rPr b="0" lang="uk-UA" sz="1400" spc="-1" strike="noStrike">
                <a:latin typeface="Times New Roman"/>
              </a:rPr>
              <a:t>&lt;дата/час&gt;</a:t>
            </a:r>
            <a:endParaRPr b="0" lang="uk-UA" sz="1400" spc="-1" strike="noStrike">
              <a:latin typeface="Times New Roman"/>
            </a:endParaRPr>
          </a:p>
        </p:txBody>
      </p:sp>
      <p:sp>
        <p:nvSpPr>
          <p:cNvPr id="46" name="PlaceHolder 5"/>
          <p:cNvSpPr>
            <a:spLocks noGrp="1"/>
          </p:cNvSpPr>
          <p:nvPr>
            <p:ph type="ftr"/>
          </p:nvPr>
        </p:nvSpPr>
        <p:spPr>
          <a:xfrm>
            <a:off x="0" y="10157400"/>
            <a:ext cx="3280680" cy="534240"/>
          </a:xfrm>
          <a:prstGeom prst="rect">
            <a:avLst/>
          </a:prstGeom>
        </p:spPr>
        <p:txBody>
          <a:bodyPr lIns="0" rIns="0" tIns="0" bIns="0" anchor="b">
            <a:noAutofit/>
          </a:bodyPr>
          <a:p>
            <a:r>
              <a:rPr b="0" lang="uk-UA" sz="1400" spc="-1" strike="noStrike">
                <a:latin typeface="Times New Roman"/>
              </a:rPr>
              <a:t>&lt;нижній колонтитул&gt;</a:t>
            </a:r>
            <a:endParaRPr b="0" lang="uk-UA" sz="1400" spc="-1" strike="noStrike">
              <a:latin typeface="Times New Roman"/>
            </a:endParaRPr>
          </a:p>
        </p:txBody>
      </p:sp>
      <p:sp>
        <p:nvSpPr>
          <p:cNvPr id="4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6DCC858-8DD3-4ABD-AE9C-13F72BA5BE93}" type="slidenum">
              <a:rPr b="0" lang="uk-UA" sz="1400" spc="-1" strike="noStrike">
                <a:latin typeface="Times New Roman"/>
              </a:rPr>
              <a:t>&lt;номер&gt;</a:t>
            </a:fld>
            <a:endParaRPr b="0" lang="uk-UA"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3828960" y="9443880"/>
            <a:ext cx="2929680" cy="496440"/>
          </a:xfrm>
          <a:prstGeom prst="rect">
            <a:avLst/>
          </a:prstGeom>
          <a:noFill/>
          <a:ln w="9360">
            <a:noFill/>
          </a:ln>
        </p:spPr>
        <p:style>
          <a:lnRef idx="0"/>
          <a:fillRef idx="0"/>
          <a:effectRef idx="0"/>
          <a:fontRef idx="minor"/>
        </p:style>
        <p:txBody>
          <a:bodyPr lIns="90000" rIns="90000" tIns="45000" bIns="45000" anchor="b">
            <a:noAutofit/>
          </a:bodyPr>
          <a:p>
            <a:pPr algn="r">
              <a:lnSpc>
                <a:spcPct val="100000"/>
              </a:lnSpc>
            </a:pPr>
            <a:fld id="{CB176C3A-99AC-4A01-84DE-229035EA1096}" type="slidenum">
              <a:rPr b="0" lang="uk-UA" sz="1200" spc="-1" strike="noStrike">
                <a:solidFill>
                  <a:srgbClr val="000000"/>
                </a:solidFill>
                <a:latin typeface="Arial"/>
                <a:ea typeface="+mn-ea"/>
              </a:rPr>
              <a:t>&lt;номер&gt;</a:t>
            </a:fld>
            <a:endParaRPr b="0" lang="uk-UA" sz="1200" spc="-1" strike="noStrike">
              <a:latin typeface="Arial"/>
            </a:endParaRPr>
          </a:p>
        </p:txBody>
      </p:sp>
      <p:sp>
        <p:nvSpPr>
          <p:cNvPr id="326" name="PlaceHolder 2"/>
          <p:cNvSpPr>
            <a:spLocks noGrp="1"/>
          </p:cNvSpPr>
          <p:nvPr>
            <p:ph type="sldImg"/>
          </p:nvPr>
        </p:nvSpPr>
        <p:spPr>
          <a:xfrm>
            <a:off x="65160" y="744480"/>
            <a:ext cx="6630480" cy="3730320"/>
          </a:xfrm>
          <a:prstGeom prst="rect">
            <a:avLst/>
          </a:prstGeom>
        </p:spPr>
      </p:sp>
      <p:sp>
        <p:nvSpPr>
          <p:cNvPr id="327" name="PlaceHolder 3"/>
          <p:cNvSpPr>
            <a:spLocks noGrp="1"/>
          </p:cNvSpPr>
          <p:nvPr>
            <p:ph type="body"/>
          </p:nvPr>
        </p:nvSpPr>
        <p:spPr>
          <a:xfrm>
            <a:off x="675720" y="4721040"/>
            <a:ext cx="5409000" cy="4475880"/>
          </a:xfrm>
          <a:prstGeom prst="rect">
            <a:avLst/>
          </a:prstGeom>
        </p:spPr>
        <p:txBody>
          <a:bodyPr lIns="0" rIns="0" tIns="0" bIns="0">
            <a:noAutofit/>
          </a:bodyPr>
          <a:p>
            <a:endParaRPr b="0" lang="uk-UA"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ustomShape 1"/>
          <p:cNvSpPr/>
          <p:nvPr/>
        </p:nvSpPr>
        <p:spPr>
          <a:xfrm>
            <a:off x="3828960" y="9443880"/>
            <a:ext cx="2929680" cy="496440"/>
          </a:xfrm>
          <a:prstGeom prst="rect">
            <a:avLst/>
          </a:prstGeom>
          <a:noFill/>
          <a:ln w="9360">
            <a:noFill/>
          </a:ln>
        </p:spPr>
        <p:style>
          <a:lnRef idx="0"/>
          <a:fillRef idx="0"/>
          <a:effectRef idx="0"/>
          <a:fontRef idx="minor"/>
        </p:style>
        <p:txBody>
          <a:bodyPr lIns="90000" rIns="90000" tIns="45000" bIns="45000" anchor="b">
            <a:noAutofit/>
          </a:bodyPr>
          <a:p>
            <a:pPr algn="r">
              <a:lnSpc>
                <a:spcPct val="100000"/>
              </a:lnSpc>
            </a:pPr>
            <a:fld id="{CF380BC7-F565-47F3-969B-1740ABA5981F}" type="slidenum">
              <a:rPr b="0" lang="uk-UA" sz="1200" spc="-1" strike="noStrike">
                <a:solidFill>
                  <a:srgbClr val="000000"/>
                </a:solidFill>
                <a:latin typeface="Arial"/>
                <a:ea typeface="+mn-ea"/>
              </a:rPr>
              <a:t>&lt;номер&gt;</a:t>
            </a:fld>
            <a:endParaRPr b="0" lang="uk-UA" sz="1200" spc="-1" strike="noStrike">
              <a:latin typeface="Arial"/>
            </a:endParaRPr>
          </a:p>
        </p:txBody>
      </p:sp>
      <p:sp>
        <p:nvSpPr>
          <p:cNvPr id="332" name="PlaceHolder 2"/>
          <p:cNvSpPr>
            <a:spLocks noGrp="1"/>
          </p:cNvSpPr>
          <p:nvPr>
            <p:ph type="sldImg"/>
          </p:nvPr>
        </p:nvSpPr>
        <p:spPr>
          <a:xfrm>
            <a:off x="65160" y="744480"/>
            <a:ext cx="6630480" cy="3730320"/>
          </a:xfrm>
          <a:prstGeom prst="rect">
            <a:avLst/>
          </a:prstGeom>
        </p:spPr>
      </p:sp>
      <p:sp>
        <p:nvSpPr>
          <p:cNvPr id="333" name="PlaceHolder 3"/>
          <p:cNvSpPr>
            <a:spLocks noGrp="1"/>
          </p:cNvSpPr>
          <p:nvPr>
            <p:ph type="body"/>
          </p:nvPr>
        </p:nvSpPr>
        <p:spPr>
          <a:xfrm>
            <a:off x="675720" y="4721040"/>
            <a:ext cx="5409000" cy="4475880"/>
          </a:xfrm>
          <a:prstGeom prst="rect">
            <a:avLst/>
          </a:prstGeom>
        </p:spPr>
        <p:txBody>
          <a:bodyPr lIns="0" rIns="0" tIns="0" bIns="0">
            <a:noAutofit/>
          </a:bodyPr>
          <a:p>
            <a:endParaRPr b="0" lang="uk-UA"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sldImg"/>
          </p:nvPr>
        </p:nvSpPr>
        <p:spPr>
          <a:xfrm>
            <a:off x="65160" y="744480"/>
            <a:ext cx="6630480" cy="3730320"/>
          </a:xfrm>
          <a:prstGeom prst="rect">
            <a:avLst/>
          </a:prstGeom>
        </p:spPr>
      </p:sp>
      <p:sp>
        <p:nvSpPr>
          <p:cNvPr id="329" name="PlaceHolder 2"/>
          <p:cNvSpPr>
            <a:spLocks noGrp="1"/>
          </p:cNvSpPr>
          <p:nvPr>
            <p:ph type="body"/>
          </p:nvPr>
        </p:nvSpPr>
        <p:spPr>
          <a:xfrm>
            <a:off x="675720" y="4722480"/>
            <a:ext cx="5409000" cy="4474080"/>
          </a:xfrm>
          <a:prstGeom prst="rect">
            <a:avLst/>
          </a:prstGeom>
        </p:spPr>
        <p:txBody>
          <a:bodyPr lIns="0" rIns="0" tIns="0" bIns="0">
            <a:noAutofit/>
          </a:bodyPr>
          <a:p>
            <a:endParaRPr b="0" lang="uk-UA" sz="2000" spc="-1" strike="noStrike">
              <a:latin typeface="Arial"/>
            </a:endParaRPr>
          </a:p>
        </p:txBody>
      </p:sp>
      <p:sp>
        <p:nvSpPr>
          <p:cNvPr id="330" name="CustomShape 3"/>
          <p:cNvSpPr/>
          <p:nvPr/>
        </p:nvSpPr>
        <p:spPr>
          <a:xfrm>
            <a:off x="3828960" y="9443880"/>
            <a:ext cx="2929680" cy="496440"/>
          </a:xfrm>
          <a:prstGeom prst="rect">
            <a:avLst/>
          </a:prstGeom>
          <a:noFill/>
          <a:ln w="9360">
            <a:noFill/>
          </a:ln>
        </p:spPr>
        <p:style>
          <a:lnRef idx="0"/>
          <a:fillRef idx="0"/>
          <a:effectRef idx="0"/>
          <a:fontRef idx="minor"/>
        </p:style>
        <p:txBody>
          <a:bodyPr lIns="90000" rIns="90000" tIns="45000" bIns="45000" anchor="b">
            <a:noAutofit/>
          </a:bodyPr>
          <a:p>
            <a:pPr algn="r">
              <a:lnSpc>
                <a:spcPct val="100000"/>
              </a:lnSpc>
            </a:pPr>
            <a:fld id="{D7BB2277-857A-48EF-8939-AE8143887AC3}" type="slidenum">
              <a:rPr b="0" lang="uk-UA" sz="1200" spc="-1" strike="noStrike">
                <a:solidFill>
                  <a:srgbClr val="000000"/>
                </a:solidFill>
                <a:latin typeface="Arial"/>
                <a:ea typeface="+mn-ea"/>
              </a:rPr>
              <a:t>&lt;номер&gt;</a:t>
            </a:fld>
            <a:endParaRPr b="0" lang="uk-UA"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
        <p:nvSpPr>
          <p:cNvPr id="28"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29"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1800" spc="-1" strike="noStrike">
              <a:solidFill>
                <a:srgbClr val="000000"/>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33"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34"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
        <p:nvSpPr>
          <p:cNvPr id="36"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37"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38"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39"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40"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41"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1800" spc="-1" strike="noStrike">
              <a:solidFill>
                <a:srgbClr val="000000"/>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
        <p:nvSpPr>
          <p:cNvPr id="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uk-UA"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
        <p:nvSpPr>
          <p:cNvPr id="9"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1800" spc="-1" strike="noStrike">
              <a:solidFill>
                <a:srgbClr val="000000"/>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
        <p:nvSpPr>
          <p:cNvPr id="11"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12"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1800" spc="-1" strike="noStrike">
              <a:solidFill>
                <a:srgbClr val="000000"/>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uk-U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
        <p:nvSpPr>
          <p:cNvPr id="16"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18"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22"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uk-UA" sz="1800" spc="-1" strike="noStrike">
              <a:solidFill>
                <a:srgbClr val="000000"/>
              </a:solidFill>
              <a:latin typeface="Century Gothic"/>
            </a:endParaRPr>
          </a:p>
        </p:txBody>
      </p:sp>
      <p:sp>
        <p:nvSpPr>
          <p:cNvPr id="24"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25"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1800" spc="-1" strike="noStrike">
              <a:solidFill>
                <a:srgbClr val="000000"/>
              </a:solidFill>
              <a:latin typeface="Century Gothic"/>
            </a:endParaRPr>
          </a:p>
        </p:txBody>
      </p:sp>
      <p:sp>
        <p:nvSpPr>
          <p:cNvPr id="26"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1800" spc="-1" strike="noStrike">
              <a:solidFill>
                <a:srgbClr val="000000"/>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234720" y="237600"/>
            <a:ext cx="11722320" cy="6382080"/>
          </a:xfrm>
          <a:prstGeom prst="rect">
            <a:avLst/>
          </a:prstGeom>
          <a:solidFill>
            <a:schemeClr val="bg2"/>
          </a:solidFill>
          <a:ln w="6350">
            <a:noFill/>
          </a:ln>
        </p:spPr>
        <p:style>
          <a:lnRef idx="0"/>
          <a:fillRef idx="0"/>
          <a:effectRef idx="0"/>
          <a:fontRef idx="minor"/>
        </p:style>
      </p:sp>
      <p:sp>
        <p:nvSpPr>
          <p:cNvPr id="1" name="PlaceHolder 2"/>
          <p:cNvSpPr>
            <a:spLocks noGrp="1"/>
          </p:cNvSpPr>
          <p:nvPr>
            <p:ph type="dt"/>
          </p:nvPr>
        </p:nvSpPr>
        <p:spPr>
          <a:xfrm>
            <a:off x="274320" y="6307560"/>
            <a:ext cx="2742840" cy="273960"/>
          </a:xfrm>
          <a:prstGeom prst="rect">
            <a:avLst/>
          </a:prstGeom>
        </p:spPr>
        <p:txBody>
          <a:bodyPr anchor="b">
            <a:noAutofit/>
          </a:bodyPr>
          <a:p>
            <a:endParaRPr b="0" lang="uk-UA" sz="2400" spc="-1" strike="noStrike">
              <a:latin typeface="Times New Roman"/>
            </a:endParaRPr>
          </a:p>
        </p:txBody>
      </p:sp>
      <p:sp>
        <p:nvSpPr>
          <p:cNvPr id="2" name="PlaceHolder 3"/>
          <p:cNvSpPr>
            <a:spLocks noGrp="1"/>
          </p:cNvSpPr>
          <p:nvPr>
            <p:ph type="ftr"/>
          </p:nvPr>
        </p:nvSpPr>
        <p:spPr>
          <a:xfrm>
            <a:off x="3489840" y="6307560"/>
            <a:ext cx="5211720" cy="273960"/>
          </a:xfrm>
          <a:prstGeom prst="rect">
            <a:avLst/>
          </a:prstGeom>
        </p:spPr>
        <p:txBody>
          <a:bodyPr anchor="b">
            <a:noAutofit/>
          </a:bodyPr>
          <a:p>
            <a:endParaRPr b="0" lang="uk-UA" sz="2400" spc="-1" strike="noStrike">
              <a:latin typeface="Times New Roman"/>
            </a:endParaRPr>
          </a:p>
        </p:txBody>
      </p:sp>
      <p:sp>
        <p:nvSpPr>
          <p:cNvPr id="3" name="PlaceHolder 4"/>
          <p:cNvSpPr>
            <a:spLocks noGrp="1"/>
          </p:cNvSpPr>
          <p:nvPr>
            <p:ph type="sldNum"/>
          </p:nvPr>
        </p:nvSpPr>
        <p:spPr>
          <a:xfrm>
            <a:off x="10469880" y="6307560"/>
            <a:ext cx="1462680" cy="273960"/>
          </a:xfrm>
          <a:prstGeom prst="rect">
            <a:avLst/>
          </a:prstGeom>
        </p:spPr>
        <p:txBody>
          <a:bodyPr anchor="b">
            <a:noAutofit/>
          </a:bodyPr>
          <a:p>
            <a:pPr algn="ctr">
              <a:lnSpc>
                <a:spcPct val="100000"/>
              </a:lnSpc>
            </a:pPr>
            <a:fld id="{B58F34A7-823B-476D-BE47-9E7686C46E93}" type="slidenum">
              <a:rPr b="1" lang="uk-UA" sz="1200" spc="-1" strike="noStrike">
                <a:solidFill>
                  <a:srgbClr val="7f7f7f"/>
                </a:solidFill>
                <a:latin typeface="Arial"/>
              </a:rPr>
              <a:t>&lt;номер&gt;</a:t>
            </a:fld>
            <a:endParaRPr b="0" lang="uk-UA" sz="1200" spc="-1" strike="noStrike">
              <a:latin typeface="Times New Roman"/>
            </a:endParaRPr>
          </a:p>
        </p:txBody>
      </p:sp>
      <p:sp>
        <p:nvSpPr>
          <p:cNvPr id="4" name="PlaceHolder 5"/>
          <p:cNvSpPr>
            <a:spLocks noGrp="1"/>
          </p:cNvSpPr>
          <p:nvPr>
            <p:ph type="title"/>
          </p:nvPr>
        </p:nvSpPr>
        <p:spPr>
          <a:xfrm>
            <a:off x="609480" y="273600"/>
            <a:ext cx="10972440" cy="1144800"/>
          </a:xfrm>
          <a:prstGeom prst="rect">
            <a:avLst/>
          </a:prstGeom>
        </p:spPr>
        <p:txBody>
          <a:bodyPr lIns="0" rIns="0" tIns="0" bIns="0" anchor="ctr">
            <a:noAutofit/>
          </a:bodyPr>
          <a:p>
            <a:r>
              <a:rPr b="0" lang="uk-UA" sz="1800" spc="-1" strike="noStrike">
                <a:solidFill>
                  <a:srgbClr val="000000"/>
                </a:solidFill>
                <a:latin typeface="Century Gothic"/>
              </a:rPr>
              <a:t>Для правки тексту </a:t>
            </a:r>
            <a:r>
              <a:rPr b="0" lang="uk-UA" sz="1800" spc="-1" strike="noStrike">
                <a:solidFill>
                  <a:srgbClr val="000000"/>
                </a:solidFill>
                <a:latin typeface="Century Gothic"/>
              </a:rPr>
              <a:t>заголовка клацніть </a:t>
            </a:r>
            <a:r>
              <a:rPr b="0" lang="uk-UA" sz="1800" spc="-1" strike="noStrike">
                <a:solidFill>
                  <a:srgbClr val="000000"/>
                </a:solidFill>
                <a:latin typeface="Century Gothic"/>
              </a:rPr>
              <a:t>мишею</a:t>
            </a:r>
            <a:endParaRPr b="0" lang="uk-UA" sz="1800" spc="-1" strike="noStrike">
              <a:solidFill>
                <a:srgbClr val="000000"/>
              </a:solidFill>
              <a:latin typeface="Century Gothic"/>
            </a:endParaRPr>
          </a:p>
        </p:txBody>
      </p:sp>
      <p:sp>
        <p:nvSpPr>
          <p:cNvPr id="5"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1800" spc="-1" strike="noStrike">
                <a:solidFill>
                  <a:srgbClr val="000000"/>
                </a:solidFill>
                <a:latin typeface="Century Gothic"/>
              </a:rPr>
              <a:t>Для редагування структури клацніть мишею</a:t>
            </a:r>
            <a:endParaRPr b="0" lang="uk-UA" sz="1800" spc="-1" strike="noStrike">
              <a:solidFill>
                <a:srgbClr val="000000"/>
              </a:solidFill>
              <a:latin typeface="Century Gothic"/>
            </a:endParaRPr>
          </a:p>
          <a:p>
            <a:pPr lvl="1" marL="864000" indent="-324000">
              <a:spcBef>
                <a:spcPts val="1134"/>
              </a:spcBef>
              <a:buClr>
                <a:srgbClr val="000000"/>
              </a:buClr>
              <a:buSzPct val="75000"/>
              <a:buFont typeface="Symbol" charset="2"/>
              <a:buChar char=""/>
            </a:pPr>
            <a:r>
              <a:rPr b="0" lang="uk-UA" sz="1400" spc="-1" strike="noStrike">
                <a:solidFill>
                  <a:srgbClr val="000000"/>
                </a:solidFill>
                <a:latin typeface="Century Gothic"/>
              </a:rPr>
              <a:t>Другий рівень структури</a:t>
            </a:r>
            <a:endParaRPr b="0" lang="uk-UA" sz="1400" spc="-1" strike="noStrike">
              <a:solidFill>
                <a:srgbClr val="000000"/>
              </a:solidFill>
              <a:latin typeface="Century Gothic"/>
            </a:endParaRPr>
          </a:p>
          <a:p>
            <a:pPr lvl="2" marL="1296000" indent="-288000">
              <a:spcBef>
                <a:spcPts val="850"/>
              </a:spcBef>
              <a:buClr>
                <a:srgbClr val="000000"/>
              </a:buClr>
              <a:buSzPct val="45000"/>
              <a:buFont typeface="Wingdings" charset="2"/>
              <a:buChar char=""/>
            </a:pPr>
            <a:r>
              <a:rPr b="0" lang="uk-UA" sz="1400" spc="-1" strike="noStrike">
                <a:solidFill>
                  <a:srgbClr val="000000"/>
                </a:solidFill>
                <a:latin typeface="Century Gothic"/>
              </a:rPr>
              <a:t>Третій рівень структури</a:t>
            </a:r>
            <a:endParaRPr b="0" lang="uk-UA" sz="1400" spc="-1" strike="noStrike">
              <a:solidFill>
                <a:srgbClr val="000000"/>
              </a:solidFill>
              <a:latin typeface="Century Gothic"/>
            </a:endParaRPr>
          </a:p>
          <a:p>
            <a:pPr lvl="3" marL="1728000" indent="-216000">
              <a:spcBef>
                <a:spcPts val="567"/>
              </a:spcBef>
              <a:buClr>
                <a:srgbClr val="000000"/>
              </a:buClr>
              <a:buSzPct val="75000"/>
              <a:buFont typeface="Symbol" charset="2"/>
              <a:buChar char=""/>
            </a:pPr>
            <a:r>
              <a:rPr b="0" lang="uk-UA" sz="1400" spc="-1" strike="noStrike">
                <a:solidFill>
                  <a:srgbClr val="000000"/>
                </a:solidFill>
                <a:latin typeface="Century Gothic"/>
              </a:rPr>
              <a:t>Четвертий рівень структури</a:t>
            </a:r>
            <a:endParaRPr b="0" lang="uk-UA" sz="1400" spc="-1" strike="noStrike">
              <a:solidFill>
                <a:srgbClr val="000000"/>
              </a:solidFill>
              <a:latin typeface="Century Gothic"/>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Century Gothic"/>
              </a:rPr>
              <a:t>П'ятий рівень структури</a:t>
            </a:r>
            <a:endParaRPr b="0" lang="uk-UA" sz="2000" spc="-1" strike="noStrike">
              <a:solidFill>
                <a:srgbClr val="000000"/>
              </a:solidFill>
              <a:latin typeface="Century Gothic"/>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Century Gothic"/>
              </a:rPr>
              <a:t>Шостий рівень структури</a:t>
            </a:r>
            <a:endParaRPr b="0" lang="uk-UA" sz="2000" spc="-1" strike="noStrike">
              <a:solidFill>
                <a:srgbClr val="000000"/>
              </a:solidFill>
              <a:latin typeface="Century Gothic"/>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Century Gothic"/>
              </a:rPr>
              <a:t>Сьомий рівень структури</a:t>
            </a:r>
            <a:endParaRPr b="0" lang="uk-UA" sz="2000" spc="-1" strike="noStrike">
              <a:solidFill>
                <a:srgbClr val="00000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slideLayout" Target="../slideLayouts/slideLayout1.xml"/><Relationship Id="rId9"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CustomShape 1"/>
          <p:cNvSpPr/>
          <p:nvPr/>
        </p:nvSpPr>
        <p:spPr>
          <a:xfrm>
            <a:off x="836280" y="1424880"/>
            <a:ext cx="10515600" cy="4758120"/>
          </a:xfrm>
          <a:prstGeom prst="rect">
            <a:avLst/>
          </a:prstGeom>
          <a:noFill/>
          <a:ln>
            <a:noFill/>
          </a:ln>
        </p:spPr>
        <p:style>
          <a:lnRef idx="2">
            <a:schemeClr val="dk1"/>
          </a:lnRef>
          <a:fillRef idx="1">
            <a:schemeClr val="lt1"/>
          </a:fillRef>
          <a:effectRef idx="0">
            <a:schemeClr val="dk1"/>
          </a:effectRef>
          <a:fontRef idx="minor"/>
        </p:style>
        <p:txBody>
          <a:bodyPr lIns="90000" rIns="90000" tIns="45000" bIns="45000">
            <a:noAutofit/>
          </a:bodyPr>
          <a:p>
            <a:pPr algn="ctr">
              <a:lnSpc>
                <a:spcPct val="100000"/>
              </a:lnSpc>
            </a:pPr>
            <a:endParaRPr b="0" lang="uk-UA" sz="1800" spc="-1" strike="noStrike">
              <a:latin typeface="Arial"/>
            </a:endParaRPr>
          </a:p>
          <a:p>
            <a:pPr algn="ctr">
              <a:lnSpc>
                <a:spcPct val="115000"/>
              </a:lnSpc>
              <a:tabLst>
                <a:tab algn="l" pos="0"/>
              </a:tabLst>
            </a:pPr>
            <a:r>
              <a:rPr b="1" lang="uk-UA" sz="3600" spc="-1" strike="noStrike">
                <a:solidFill>
                  <a:srgbClr val="000000"/>
                </a:solidFill>
                <a:latin typeface="Arial Narrow"/>
                <a:ea typeface="Times New Roman"/>
              </a:rPr>
              <a:t>Організація реагування на надзвичайні ситуації. </a:t>
            </a:r>
            <a:endParaRPr b="0" lang="uk-UA" sz="3600" spc="-1" strike="noStrike">
              <a:latin typeface="Arial"/>
            </a:endParaRPr>
          </a:p>
          <a:p>
            <a:pPr algn="ctr">
              <a:lnSpc>
                <a:spcPct val="115000"/>
              </a:lnSpc>
              <a:tabLst>
                <a:tab algn="l" pos="0"/>
              </a:tabLst>
            </a:pPr>
            <a:r>
              <a:rPr b="1" lang="uk-UA" sz="3600" spc="-1" strike="noStrike">
                <a:solidFill>
                  <a:srgbClr val="000000"/>
                </a:solidFill>
                <a:latin typeface="Arial Narrow"/>
                <a:ea typeface="Times New Roman"/>
              </a:rPr>
              <a:t>Порядок призначення керівника робіт з ліквідації наслідків надзвичайних ситуацій. </a:t>
            </a:r>
            <a:endParaRPr b="0" lang="uk-UA" sz="3600" spc="-1" strike="noStrike">
              <a:latin typeface="Arial"/>
            </a:endParaRPr>
          </a:p>
          <a:p>
            <a:pPr algn="ctr">
              <a:lnSpc>
                <a:spcPct val="115000"/>
              </a:lnSpc>
              <a:tabLst>
                <a:tab algn="l" pos="0"/>
              </a:tabLst>
            </a:pPr>
            <a:r>
              <a:rPr b="1" lang="uk-UA" sz="3600" spc="-1" strike="noStrike">
                <a:solidFill>
                  <a:srgbClr val="000000"/>
                </a:solidFill>
                <a:latin typeface="Arial Narrow"/>
                <a:ea typeface="Times New Roman"/>
              </a:rPr>
              <a:t>Склад та функції штабу з ліквідації наслідків надзвичайних ситуацій</a:t>
            </a:r>
            <a:endParaRPr b="0" lang="uk-UA" sz="3600" spc="-1" strike="noStrike">
              <a:latin typeface="Arial"/>
            </a:endParaRPr>
          </a:p>
          <a:p>
            <a:pPr algn="ctr">
              <a:lnSpc>
                <a:spcPct val="100000"/>
              </a:lnSpc>
              <a:tabLst>
                <a:tab algn="l" pos="0"/>
              </a:tabLst>
            </a:pPr>
            <a:endParaRPr b="0" lang="uk-UA" sz="3600" spc="-1" strike="noStrike">
              <a:latin typeface="Arial"/>
            </a:endParaRPr>
          </a:p>
        </p:txBody>
      </p:sp>
      <p:sp>
        <p:nvSpPr>
          <p:cNvPr id="49" name="CustomShape 2"/>
          <p:cNvSpPr/>
          <p:nvPr/>
        </p:nvSpPr>
        <p:spPr>
          <a:xfrm>
            <a:off x="1556280" y="39600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2200" spc="-1" strike="noStrike">
                <a:solidFill>
                  <a:srgbClr val="c00000"/>
                </a:solidFill>
                <a:latin typeface="Arial"/>
                <a:ea typeface="Microsoft YaHei"/>
              </a:rPr>
              <a:t>ГОЛОВНЕ УПРАВЛІННЯ ДСНС УКРАЇНИ</a:t>
            </a:r>
            <a:endParaRPr b="0" lang="uk-UA" sz="2200" spc="-1" strike="noStrike">
              <a:latin typeface="Arial"/>
            </a:endParaRPr>
          </a:p>
          <a:p>
            <a:pPr>
              <a:lnSpc>
                <a:spcPct val="93000"/>
              </a:lnSpc>
            </a:pPr>
            <a:r>
              <a:rPr b="1" lang="uk-UA" sz="2200" spc="-1" strike="noStrike">
                <a:solidFill>
                  <a:srgbClr val="c00000"/>
                </a:solidFill>
                <a:latin typeface="Arial"/>
                <a:ea typeface="Microsoft YaHei"/>
              </a:rPr>
              <a:t>У ВОЛИНСЬКІЙ ОБЛАСТІ</a:t>
            </a:r>
            <a:endParaRPr b="0" lang="uk-UA" sz="2200" spc="-1" strike="noStrike">
              <a:latin typeface="Arial"/>
            </a:endParaRPr>
          </a:p>
          <a:p>
            <a:pPr algn="ctr">
              <a:lnSpc>
                <a:spcPct val="93000"/>
              </a:lnSpc>
            </a:pPr>
            <a:endParaRPr b="0" lang="uk-UA" sz="2200" spc="-1" strike="noStrike">
              <a:latin typeface="Arial"/>
            </a:endParaRPr>
          </a:p>
        </p:txBody>
      </p:sp>
      <p:pic>
        <p:nvPicPr>
          <p:cNvPr id="50" name="Picture 9" descr=""/>
          <p:cNvPicPr/>
          <p:nvPr/>
        </p:nvPicPr>
        <p:blipFill>
          <a:blip r:embed="rId1"/>
          <a:stretch/>
        </p:blipFill>
        <p:spPr>
          <a:xfrm>
            <a:off x="-21960" y="1440"/>
            <a:ext cx="974520" cy="906480"/>
          </a:xfrm>
          <a:prstGeom prst="rect">
            <a:avLst/>
          </a:prstGeom>
          <a:ln w="0">
            <a:noFill/>
          </a:ln>
        </p:spPr>
      </p:pic>
      <p:sp>
        <p:nvSpPr>
          <p:cNvPr id="51" name="CustomShape 3"/>
          <p:cNvSpPr/>
          <p:nvPr/>
        </p:nvSpPr>
        <p:spPr>
          <a:xfrm>
            <a:off x="4979520" y="5748840"/>
            <a:ext cx="224496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uk-UA" sz="1800" spc="-1" strike="noStrike">
                <a:solidFill>
                  <a:srgbClr val="ff0000"/>
                </a:solidFill>
                <a:latin typeface="Century Gothic"/>
              </a:rPr>
              <a:t>м. Луцьк 2021</a:t>
            </a:r>
            <a:endParaRPr b="0" lang="uk-UA"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6003720" y="43920"/>
            <a:ext cx="183960" cy="368640"/>
          </a:xfrm>
          <a:prstGeom prst="rect">
            <a:avLst/>
          </a:prstGeom>
          <a:noFill/>
          <a:ln w="0">
            <a:noFill/>
          </a:ln>
        </p:spPr>
        <p:style>
          <a:lnRef idx="0"/>
          <a:fillRef idx="0"/>
          <a:effectRef idx="0"/>
          <a:fontRef idx="minor"/>
        </p:style>
      </p:sp>
      <p:sp>
        <p:nvSpPr>
          <p:cNvPr id="146" name="CustomShape 2"/>
          <p:cNvSpPr/>
          <p:nvPr/>
        </p:nvSpPr>
        <p:spPr>
          <a:xfrm>
            <a:off x="6003720" y="43920"/>
            <a:ext cx="183960" cy="368640"/>
          </a:xfrm>
          <a:prstGeom prst="rect">
            <a:avLst/>
          </a:prstGeom>
          <a:noFill/>
          <a:ln w="0">
            <a:noFill/>
          </a:ln>
        </p:spPr>
        <p:style>
          <a:lnRef idx="0"/>
          <a:fillRef idx="0"/>
          <a:effectRef idx="0"/>
          <a:fontRef idx="minor"/>
        </p:style>
      </p:sp>
      <p:grpSp>
        <p:nvGrpSpPr>
          <p:cNvPr id="147" name="Group 3"/>
          <p:cNvGrpSpPr/>
          <p:nvPr/>
        </p:nvGrpSpPr>
        <p:grpSpPr>
          <a:xfrm>
            <a:off x="1828080" y="1142280"/>
            <a:ext cx="9832680" cy="5715360"/>
            <a:chOff x="1828080" y="1142280"/>
            <a:chExt cx="9832680" cy="5715360"/>
          </a:xfrm>
        </p:grpSpPr>
        <p:sp>
          <p:nvSpPr>
            <p:cNvPr id="148" name="CustomShape 4"/>
            <p:cNvSpPr/>
            <p:nvPr/>
          </p:nvSpPr>
          <p:spPr>
            <a:xfrm>
              <a:off x="1839240" y="1142280"/>
              <a:ext cx="9808920" cy="102312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just">
                <a:lnSpc>
                  <a:spcPct val="100000"/>
                </a:lnSpc>
              </a:pPr>
              <a:r>
                <a:rPr b="1" lang="uk-UA" sz="1800" spc="-1" strike="noStrike">
                  <a:solidFill>
                    <a:srgbClr val="c00000"/>
                  </a:solidFill>
                  <a:latin typeface="Times New Roman"/>
                </a:rPr>
                <a:t>ДАЄ РОЗПОРЯДЖЕННЯ</a:t>
              </a:r>
              <a:r>
                <a:rPr b="1" lang="uk-UA" sz="1800" spc="-1" strike="noStrike">
                  <a:solidFill>
                    <a:srgbClr val="000000"/>
                  </a:solidFill>
                  <a:latin typeface="Times New Roman"/>
                </a:rPr>
                <a:t> </a:t>
              </a:r>
              <a:r>
                <a:rPr b="1" lang="uk-UA" sz="1800" spc="-1" strike="noStrike">
                  <a:solidFill>
                    <a:srgbClr val="ff0000"/>
                  </a:solidFill>
                  <a:latin typeface="Times New Roman"/>
                </a:rPr>
                <a:t>*</a:t>
              </a:r>
              <a:r>
                <a:rPr b="1" lang="uk-UA" sz="1800" spc="-1" strike="noStrike">
                  <a:solidFill>
                    <a:srgbClr val="000000"/>
                  </a:solidFill>
                  <a:latin typeface="Times New Roman"/>
                </a:rPr>
                <a:t>керівникам спеціалізованих служб цивільного захисту, </a:t>
              </a:r>
              <a:r>
                <a:rPr b="1" lang="uk-UA" sz="1800" spc="-1" strike="noStrike">
                  <a:solidFill>
                    <a:srgbClr val="ff0000"/>
                  </a:solidFill>
                  <a:latin typeface="Times New Roman"/>
                </a:rPr>
                <a:t>*</a:t>
              </a:r>
              <a:r>
                <a:rPr b="1" lang="uk-UA" sz="1800" spc="-1" strike="noStrike">
                  <a:solidFill>
                    <a:srgbClr val="000000"/>
                  </a:solidFill>
                  <a:latin typeface="Times New Roman"/>
                </a:rPr>
                <a:t>структурних підрозділів ОДА (РДА) та </a:t>
              </a:r>
              <a:r>
                <a:rPr b="1" lang="uk-UA" sz="1800" spc="-1" strike="noStrike">
                  <a:solidFill>
                    <a:srgbClr val="ff0000"/>
                  </a:solidFill>
                  <a:latin typeface="Times New Roman"/>
                </a:rPr>
                <a:t>*</a:t>
              </a:r>
              <a:r>
                <a:rPr b="1" lang="uk-UA" sz="1800" spc="-1" strike="noStrike">
                  <a:solidFill>
                    <a:srgbClr val="000000"/>
                  </a:solidFill>
                  <a:latin typeface="Times New Roman"/>
                </a:rPr>
                <a:t>інших ОУ ТП (ланки)  ЄДС ЦЗ </a:t>
              </a:r>
              <a:r>
                <a:rPr b="1" lang="uk-UA" sz="1800" spc="-1" strike="noStrike">
                  <a:solidFill>
                    <a:srgbClr val="c00000"/>
                  </a:solidFill>
                  <a:latin typeface="Times New Roman"/>
                </a:rPr>
                <a:t>НА:</a:t>
              </a:r>
              <a:endParaRPr b="0" lang="uk-UA" sz="1800" spc="-1" strike="noStrike">
                <a:latin typeface="Arial"/>
              </a:endParaRPr>
            </a:p>
          </p:txBody>
        </p:sp>
        <p:sp>
          <p:nvSpPr>
            <p:cNvPr id="149" name="CustomShape 5"/>
            <p:cNvSpPr/>
            <p:nvPr/>
          </p:nvSpPr>
          <p:spPr>
            <a:xfrm rot="5400000">
              <a:off x="5903280" y="2157480"/>
              <a:ext cx="439560" cy="530280"/>
            </a:xfrm>
            <a:prstGeom prst="rightArrow">
              <a:avLst>
                <a:gd name="adj1" fmla="val 50000"/>
                <a:gd name="adj2" fmla="val 50000"/>
              </a:avLst>
            </a:prstGeom>
            <a:solidFill>
              <a:srgbClr val="ff0000"/>
            </a:solidFill>
            <a:ln>
              <a:solidFill>
                <a:srgbClr val="1e2e68"/>
              </a:solidFill>
              <a:round/>
            </a:ln>
          </p:spPr>
          <p:style>
            <a:lnRef idx="2">
              <a:schemeClr val="accent1">
                <a:shade val="50000"/>
              </a:schemeClr>
            </a:lnRef>
            <a:fillRef idx="1">
              <a:schemeClr val="accent1"/>
            </a:fillRef>
            <a:effectRef idx="0">
              <a:schemeClr val="accent1"/>
            </a:effectRef>
            <a:fontRef idx="minor"/>
          </p:style>
        </p:sp>
        <p:sp>
          <p:nvSpPr>
            <p:cNvPr id="150" name="CustomShape 6"/>
            <p:cNvSpPr/>
            <p:nvPr/>
          </p:nvSpPr>
          <p:spPr>
            <a:xfrm>
              <a:off x="1840680" y="3772080"/>
              <a:ext cx="9807480" cy="802080"/>
            </a:xfrm>
            <a:prstGeom prst="roundRect">
              <a:avLst>
                <a:gd name="adj" fmla="val 16667"/>
              </a:avLst>
            </a:prstGeom>
            <a:solidFill>
              <a:schemeClr val="accent3">
                <a:lumMod val="60000"/>
                <a:lumOff val="4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marL="285840" indent="-285120" algn="just">
                <a:lnSpc>
                  <a:spcPct val="100000"/>
                </a:lnSpc>
                <a:buClr>
                  <a:srgbClr val="c00000"/>
                </a:buClr>
                <a:buFont typeface="Wingdings" charset="2"/>
                <a:buChar char=""/>
              </a:pPr>
              <a:r>
                <a:rPr b="1" lang="uk-UA" sz="1800" spc="-1" strike="noStrike">
                  <a:solidFill>
                    <a:srgbClr val="c00000"/>
                  </a:solidFill>
                  <a:latin typeface="Times New Roman"/>
                </a:rPr>
                <a:t>ЗАЛУЧЕННЯ</a:t>
              </a:r>
              <a:r>
                <a:rPr b="1" lang="uk-UA" sz="1800" spc="-1" strike="noStrike">
                  <a:solidFill>
                    <a:srgbClr val="000000"/>
                  </a:solidFill>
                  <a:latin typeface="Times New Roman"/>
                </a:rPr>
                <a:t> до проведення заходів з ліквідації наслідків надзвичайної ситуації необхідної кількості </a:t>
              </a:r>
              <a:r>
                <a:rPr b="1" lang="uk-UA" sz="1800" spc="-1" strike="noStrike">
                  <a:solidFill>
                    <a:srgbClr val="c00000"/>
                  </a:solidFill>
                  <a:latin typeface="Times New Roman"/>
                </a:rPr>
                <a:t>СИЛ І ЗАСОБІВ</a:t>
              </a:r>
              <a:endParaRPr b="0" lang="uk-UA" sz="1800" spc="-1" strike="noStrike">
                <a:latin typeface="Arial"/>
              </a:endParaRPr>
            </a:p>
          </p:txBody>
        </p:sp>
        <p:sp>
          <p:nvSpPr>
            <p:cNvPr id="151" name="CustomShape 7"/>
            <p:cNvSpPr/>
            <p:nvPr/>
          </p:nvSpPr>
          <p:spPr>
            <a:xfrm>
              <a:off x="1840680" y="6055560"/>
              <a:ext cx="9820080" cy="802080"/>
            </a:xfrm>
            <a:prstGeom prst="roundRect">
              <a:avLst>
                <a:gd name="adj" fmla="val 16667"/>
              </a:avLst>
            </a:prstGeom>
            <a:solidFill>
              <a:schemeClr val="tx2">
                <a:lumMod val="20000"/>
                <a:lumOff val="8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marL="285840" indent="-285120" algn="just">
                <a:lnSpc>
                  <a:spcPct val="100000"/>
                </a:lnSpc>
                <a:buClr>
                  <a:srgbClr val="c00000"/>
                </a:buClr>
                <a:buFont typeface="Wingdings" charset="2"/>
                <a:buChar char=""/>
              </a:pPr>
              <a:r>
                <a:rPr b="1" lang="uk-UA" sz="1800" spc="-1" strike="noStrike">
                  <a:solidFill>
                    <a:srgbClr val="c00000"/>
                  </a:solidFill>
                  <a:latin typeface="Times New Roman"/>
                </a:rPr>
                <a:t>здійснення</a:t>
              </a:r>
              <a:r>
                <a:rPr b="1" lang="uk-UA" sz="1800" spc="-1" strike="noStrike">
                  <a:solidFill>
                    <a:srgbClr val="000000"/>
                  </a:solidFill>
                  <a:latin typeface="Times New Roman"/>
                </a:rPr>
                <a:t> заходів щодо </a:t>
              </a:r>
              <a:r>
                <a:rPr b="1" lang="uk-UA" sz="1800" spc="-1" strike="noStrike">
                  <a:solidFill>
                    <a:srgbClr val="c00000"/>
                  </a:solidFill>
                  <a:latin typeface="Times New Roman"/>
                </a:rPr>
                <a:t>ЖИТТЄЗАБЕЗПЕЧЕННЯ</a:t>
              </a:r>
              <a:r>
                <a:rPr b="1" lang="uk-UA" sz="1800" spc="-1" strike="noStrike">
                  <a:solidFill>
                    <a:srgbClr val="000000"/>
                  </a:solidFill>
                  <a:latin typeface="Times New Roman"/>
                </a:rPr>
                <a:t> та </a:t>
              </a:r>
              <a:r>
                <a:rPr b="1" lang="uk-UA" sz="1800" spc="-1" strike="noStrike">
                  <a:solidFill>
                    <a:srgbClr val="c00000"/>
                  </a:solidFill>
                  <a:latin typeface="Times New Roman"/>
                </a:rPr>
                <a:t>СОЦІАЛЬНОГО ЗАХИСТУ </a:t>
              </a:r>
              <a:r>
                <a:rPr b="1" lang="uk-UA" sz="1800" spc="-1" strike="noStrike">
                  <a:solidFill>
                    <a:srgbClr val="000000"/>
                  </a:solidFill>
                  <a:latin typeface="Times New Roman"/>
                </a:rPr>
                <a:t>постраждалого населення, проведення гуманітарних акцій.</a:t>
              </a:r>
              <a:endParaRPr b="0" lang="uk-UA" sz="1800" spc="-1" strike="noStrike">
                <a:latin typeface="Arial"/>
              </a:endParaRPr>
            </a:p>
          </p:txBody>
        </p:sp>
        <p:sp>
          <p:nvSpPr>
            <p:cNvPr id="152" name="CustomShape 8"/>
            <p:cNvSpPr/>
            <p:nvPr/>
          </p:nvSpPr>
          <p:spPr>
            <a:xfrm>
              <a:off x="1840680" y="2643120"/>
              <a:ext cx="9808920" cy="973440"/>
            </a:xfrm>
            <a:prstGeom prst="roundRect">
              <a:avLst>
                <a:gd name="adj" fmla="val 16667"/>
              </a:avLst>
            </a:prstGeom>
            <a:solidFill>
              <a:schemeClr val="bg2"/>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marL="285840" indent="-285120" algn="just">
                <a:lnSpc>
                  <a:spcPct val="100000"/>
                </a:lnSpc>
                <a:buClr>
                  <a:srgbClr val="c00000"/>
                </a:buClr>
                <a:buFont typeface="Wingdings" charset="2"/>
                <a:buChar char=""/>
              </a:pPr>
              <a:r>
                <a:rPr b="1" lang="uk-UA" sz="1800" spc="-1" strike="noStrike">
                  <a:solidFill>
                    <a:srgbClr val="c00000"/>
                  </a:solidFill>
                  <a:latin typeface="Times New Roman"/>
                </a:rPr>
                <a:t>формування</a:t>
              </a:r>
              <a:r>
                <a:rPr b="1" lang="uk-UA" sz="1800" spc="-1" strike="noStrike">
                  <a:solidFill>
                    <a:srgbClr val="000000"/>
                  </a:solidFill>
                  <a:latin typeface="Times New Roman"/>
                </a:rPr>
                <a:t> і направлення в зону НС </a:t>
              </a:r>
              <a:r>
                <a:rPr b="1" lang="uk-UA" sz="1800" spc="-1" strike="noStrike">
                  <a:solidFill>
                    <a:srgbClr val="c00000"/>
                  </a:solidFill>
                  <a:latin typeface="Times New Roman"/>
                </a:rPr>
                <a:t>ОПЕРАТИВНИХ ГРУП</a:t>
              </a:r>
              <a:r>
                <a:rPr b="1" lang="uk-UA" sz="1800" spc="-1" strike="noStrike">
                  <a:solidFill>
                    <a:srgbClr val="000000"/>
                  </a:solidFill>
                  <a:latin typeface="Times New Roman"/>
                </a:rPr>
                <a:t> для </a:t>
              </a:r>
              <a:r>
                <a:rPr b="1" lang="uk-UA" sz="1800" spc="-1" strike="noStrike">
                  <a:solidFill>
                    <a:srgbClr val="c00000"/>
                  </a:solidFill>
                  <a:latin typeface="Times New Roman"/>
                </a:rPr>
                <a:t>*</a:t>
              </a:r>
              <a:r>
                <a:rPr b="1" lang="uk-UA" sz="1800" spc="-1" strike="noStrike">
                  <a:solidFill>
                    <a:srgbClr val="000000"/>
                  </a:solidFill>
                  <a:latin typeface="Times New Roman"/>
                </a:rPr>
                <a:t> проведення розвідки, </a:t>
              </a:r>
              <a:r>
                <a:rPr b="1" lang="uk-UA" sz="1800" spc="-1" strike="noStrike">
                  <a:solidFill>
                    <a:srgbClr val="c00000"/>
                  </a:solidFill>
                  <a:latin typeface="Times New Roman"/>
                </a:rPr>
                <a:t>*</a:t>
              </a:r>
              <a:r>
                <a:rPr b="1" lang="uk-UA" sz="1800" spc="-1" strike="noStrike">
                  <a:solidFill>
                    <a:srgbClr val="000000"/>
                  </a:solidFill>
                  <a:latin typeface="Times New Roman"/>
                </a:rPr>
                <a:t> підготовки пропозицій щодо її нормалізації, </a:t>
              </a:r>
              <a:r>
                <a:rPr b="1" lang="uk-UA" sz="1800" spc="-1" strike="noStrike">
                  <a:solidFill>
                    <a:srgbClr val="c00000"/>
                  </a:solidFill>
                  <a:latin typeface="Times New Roman"/>
                </a:rPr>
                <a:t>*</a:t>
              </a:r>
              <a:r>
                <a:rPr b="1" lang="uk-UA" sz="1800" spc="-1" strike="noStrike">
                  <a:solidFill>
                    <a:srgbClr val="000000"/>
                  </a:solidFill>
                  <a:latin typeface="Times New Roman"/>
                </a:rPr>
                <a:t> організації роботи підпорядкованих сил;</a:t>
              </a:r>
              <a:endParaRPr b="0" lang="uk-UA" sz="1800" spc="-1" strike="noStrike">
                <a:latin typeface="Arial"/>
              </a:endParaRPr>
            </a:p>
          </p:txBody>
        </p:sp>
        <p:sp>
          <p:nvSpPr>
            <p:cNvPr id="153" name="CustomShape 9"/>
            <p:cNvSpPr/>
            <p:nvPr/>
          </p:nvSpPr>
          <p:spPr>
            <a:xfrm>
              <a:off x="1828080" y="4931280"/>
              <a:ext cx="9820080" cy="802080"/>
            </a:xfrm>
            <a:prstGeom prst="roundRect">
              <a:avLst>
                <a:gd name="adj" fmla="val 16667"/>
              </a:avLst>
            </a:prstGeom>
            <a:solidFill>
              <a:schemeClr val="accent5">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marL="285840" indent="-285120">
                <a:lnSpc>
                  <a:spcPct val="100000"/>
                </a:lnSpc>
                <a:buClr>
                  <a:srgbClr val="c00000"/>
                </a:buClr>
                <a:buFont typeface="Wingdings" charset="2"/>
                <a:buChar char=""/>
              </a:pPr>
              <a:r>
                <a:rPr b="1" lang="uk-UA" sz="1800" spc="-1" strike="noStrike">
                  <a:solidFill>
                    <a:srgbClr val="c00000"/>
                  </a:solidFill>
                  <a:latin typeface="Times New Roman"/>
                </a:rPr>
                <a:t>ЗАБЕЗПЕЧЕННЯ СТАЛОГО ФУНКЦІОНУВАННЯ ОБ’ЄКТІВ</a:t>
              </a:r>
              <a:r>
                <a:rPr b="1" lang="uk-UA" sz="1800" spc="-1" strike="noStrike">
                  <a:solidFill>
                    <a:srgbClr val="000000"/>
                  </a:solidFill>
                  <a:latin typeface="Times New Roman"/>
                </a:rPr>
                <a:t> * економіки та об’єктів першочергового * життєзабезпечення постраждалого населення;</a:t>
              </a:r>
              <a:endParaRPr b="0" lang="uk-UA" sz="1800" spc="-1" strike="noStrike">
                <a:latin typeface="Arial"/>
              </a:endParaRPr>
            </a:p>
          </p:txBody>
        </p:sp>
      </p:grpSp>
      <p:grpSp>
        <p:nvGrpSpPr>
          <p:cNvPr id="154" name="Group 10"/>
          <p:cNvGrpSpPr/>
          <p:nvPr/>
        </p:nvGrpSpPr>
        <p:grpSpPr>
          <a:xfrm>
            <a:off x="292320" y="2370600"/>
            <a:ext cx="1078920" cy="1605960"/>
            <a:chOff x="292320" y="2370600"/>
            <a:chExt cx="1078920" cy="1605960"/>
          </a:xfrm>
        </p:grpSpPr>
        <p:grpSp>
          <p:nvGrpSpPr>
            <p:cNvPr id="155" name="Group 11"/>
            <p:cNvGrpSpPr/>
            <p:nvPr/>
          </p:nvGrpSpPr>
          <p:grpSpPr>
            <a:xfrm>
              <a:off x="292320" y="2370600"/>
              <a:ext cx="1078920" cy="1218600"/>
              <a:chOff x="292320" y="2370600"/>
              <a:chExt cx="1078920" cy="1218600"/>
            </a:xfrm>
          </p:grpSpPr>
          <p:sp>
            <p:nvSpPr>
              <p:cNvPr id="156" name="CustomShape 12"/>
              <p:cNvSpPr/>
              <p:nvPr/>
            </p:nvSpPr>
            <p:spPr>
              <a:xfrm>
                <a:off x="292320" y="2370600"/>
                <a:ext cx="1078920" cy="504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6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157" name="Picture 18" descr=""/>
              <p:cNvPicPr/>
              <p:nvPr/>
            </p:nvPicPr>
            <p:blipFill>
              <a:blip r:embed="rId1"/>
              <a:stretch/>
            </p:blipFill>
            <p:spPr>
              <a:xfrm>
                <a:off x="530640" y="2881800"/>
                <a:ext cx="624600" cy="707400"/>
              </a:xfrm>
              <a:prstGeom prst="rect">
                <a:avLst/>
              </a:prstGeom>
              <a:ln w="0">
                <a:noFill/>
              </a:ln>
            </p:spPr>
          </p:pic>
        </p:grpSp>
        <p:pic>
          <p:nvPicPr>
            <p:cNvPr id="158" name="Picture 18" descr=""/>
            <p:cNvPicPr/>
            <p:nvPr/>
          </p:nvPicPr>
          <p:blipFill>
            <a:blip r:embed="rId2"/>
            <a:stretch/>
          </p:blipFill>
          <p:spPr>
            <a:xfrm>
              <a:off x="375120" y="2850120"/>
              <a:ext cx="996120" cy="1126440"/>
            </a:xfrm>
            <a:prstGeom prst="rect">
              <a:avLst/>
            </a:prstGeom>
            <a:ln w="0">
              <a:noFill/>
            </a:ln>
          </p:spPr>
        </p:pic>
      </p:grpSp>
      <p:sp>
        <p:nvSpPr>
          <p:cNvPr id="159" name="CustomShape 13"/>
          <p:cNvSpPr/>
          <p:nvPr/>
        </p:nvSpPr>
        <p:spPr>
          <a:xfrm>
            <a:off x="5141880" y="427680"/>
            <a:ext cx="3537000" cy="582480"/>
          </a:xfrm>
          <a:prstGeom prst="roundRect">
            <a:avLst>
              <a:gd name="adj" fmla="val 16667"/>
            </a:avLst>
          </a:prstGeom>
          <a:gradFill rotWithShape="0">
            <a:gsLst>
              <a:gs pos="0">
                <a:srgbClr val="62a39f"/>
              </a:gs>
              <a:gs pos="100000">
                <a:srgbClr val="5fa49f"/>
              </a:gs>
            </a:gsLst>
            <a:lin ang="5400000"/>
          </a:gradFill>
          <a:ln>
            <a:solidFill>
              <a:srgbClr val="62a39f"/>
            </a:solidFill>
            <a:round/>
          </a:ln>
          <a:effectLst>
            <a:outerShdw blurRad="40005" dir="5400000" dist="23040" rotWithShape="0">
              <a:srgbClr val="000000">
                <a:alpha val="45000"/>
              </a:srgbClr>
            </a:outerShdw>
          </a:effectLst>
        </p:spPr>
        <p:style>
          <a:lnRef idx="1">
            <a:schemeClr val="accent6"/>
          </a:lnRef>
          <a:fillRef idx="3">
            <a:schemeClr val="accent6"/>
          </a:fillRef>
          <a:effectRef idx="2">
            <a:schemeClr val="accent6"/>
          </a:effectRef>
          <a:fontRef idx="minor"/>
        </p:style>
        <p:txBody>
          <a:bodyPr lIns="90000" rIns="90000" tIns="45000" bIns="45000">
            <a:noAutofit/>
          </a:bodyPr>
          <a:p>
            <a:pPr>
              <a:lnSpc>
                <a:spcPct val="100000"/>
              </a:lnSpc>
            </a:pPr>
            <a:r>
              <a:rPr b="1" lang="uk-UA" sz="2400" spc="-1" strike="noStrike">
                <a:solidFill>
                  <a:srgbClr val="ffffff"/>
                </a:solidFill>
                <a:latin typeface="Times New Roman"/>
              </a:rPr>
              <a:t>Голова ОДА (РДА, ТГ) : </a:t>
            </a:r>
            <a:endParaRPr b="0" lang="uk-UA" sz="2400" spc="-1" strike="noStrike">
              <a:latin typeface="Arial"/>
            </a:endParaRPr>
          </a:p>
          <a:p>
            <a:pPr algn="ctr">
              <a:lnSpc>
                <a:spcPct val="100000"/>
              </a:lnSpc>
            </a:pPr>
            <a:endParaRPr b="0" lang="uk-UA" sz="2400" spc="-1" strike="noStrike">
              <a:latin typeface="Arial"/>
            </a:endParaRPr>
          </a:p>
        </p:txBody>
      </p:sp>
      <p:pic>
        <p:nvPicPr>
          <p:cNvPr id="160" name="Picture 9" descr=""/>
          <p:cNvPicPr/>
          <p:nvPr/>
        </p:nvPicPr>
        <p:blipFill>
          <a:blip r:embed="rId3"/>
          <a:stretch/>
        </p:blipFill>
        <p:spPr>
          <a:xfrm>
            <a:off x="-21960" y="1440"/>
            <a:ext cx="907200" cy="855000"/>
          </a:xfrm>
          <a:prstGeom prst="rect">
            <a:avLst/>
          </a:prstGeom>
          <a:ln w="0">
            <a:noFill/>
          </a:ln>
        </p:spPr>
      </p:pic>
      <p:sp>
        <p:nvSpPr>
          <p:cNvPr id="161" name="CustomShape 14"/>
          <p:cNvSpPr/>
          <p:nvPr/>
        </p:nvSpPr>
        <p:spPr>
          <a:xfrm>
            <a:off x="930240" y="4824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1600" spc="-1" strike="noStrike">
                <a:solidFill>
                  <a:srgbClr val="c00000"/>
                </a:solidFill>
                <a:latin typeface="Arial"/>
                <a:ea typeface="Microsoft YaHei"/>
              </a:rPr>
              <a:t>ГОЛОВНЕ УПРАВЛІННЯ ДСНС УКРАЇНИ</a:t>
            </a:r>
            <a:endParaRPr b="0" lang="uk-UA" sz="1600" spc="-1" strike="noStrike">
              <a:latin typeface="Arial"/>
            </a:endParaRPr>
          </a:p>
          <a:p>
            <a:pPr>
              <a:lnSpc>
                <a:spcPct val="93000"/>
              </a:lnSpc>
            </a:pPr>
            <a:r>
              <a:rPr b="1" lang="uk-UA" sz="1600" spc="-1" strike="noStrike">
                <a:solidFill>
                  <a:srgbClr val="c00000"/>
                </a:solidFill>
                <a:latin typeface="Arial"/>
                <a:ea typeface="Microsoft YaHei"/>
              </a:rPr>
              <a:t>У ВОЛИНСЬКІЙ ОБЛАСТІ</a:t>
            </a:r>
            <a:endParaRPr b="0" lang="uk-UA" sz="1600" spc="-1" strike="noStrike">
              <a:latin typeface="Arial"/>
            </a:endParaRPr>
          </a:p>
          <a:p>
            <a:pPr algn="ctr">
              <a:lnSpc>
                <a:spcPct val="93000"/>
              </a:lnSpc>
            </a:pPr>
            <a:endParaRPr b="0" lang="uk-UA" sz="1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6003720" y="43920"/>
            <a:ext cx="183960" cy="368640"/>
          </a:xfrm>
          <a:prstGeom prst="rect">
            <a:avLst/>
          </a:prstGeom>
          <a:noFill/>
          <a:ln w="0">
            <a:noFill/>
          </a:ln>
        </p:spPr>
        <p:style>
          <a:lnRef idx="0"/>
          <a:fillRef idx="0"/>
          <a:effectRef idx="0"/>
          <a:fontRef idx="minor"/>
        </p:style>
      </p:sp>
      <p:sp>
        <p:nvSpPr>
          <p:cNvPr id="163" name="CustomShape 2"/>
          <p:cNvSpPr/>
          <p:nvPr/>
        </p:nvSpPr>
        <p:spPr>
          <a:xfrm>
            <a:off x="6003720" y="43920"/>
            <a:ext cx="183960" cy="368640"/>
          </a:xfrm>
          <a:prstGeom prst="rect">
            <a:avLst/>
          </a:prstGeom>
          <a:noFill/>
          <a:ln w="0">
            <a:noFill/>
          </a:ln>
        </p:spPr>
        <p:style>
          <a:lnRef idx="0"/>
          <a:fillRef idx="0"/>
          <a:effectRef idx="0"/>
          <a:fontRef idx="minor"/>
        </p:style>
      </p:sp>
      <p:grpSp>
        <p:nvGrpSpPr>
          <p:cNvPr id="164" name="Group 3"/>
          <p:cNvGrpSpPr/>
          <p:nvPr/>
        </p:nvGrpSpPr>
        <p:grpSpPr>
          <a:xfrm>
            <a:off x="119160" y="4365720"/>
            <a:ext cx="1078920" cy="1610640"/>
            <a:chOff x="119160" y="4365720"/>
            <a:chExt cx="1078920" cy="1610640"/>
          </a:xfrm>
        </p:grpSpPr>
        <p:grpSp>
          <p:nvGrpSpPr>
            <p:cNvPr id="165" name="Group 4"/>
            <p:cNvGrpSpPr/>
            <p:nvPr/>
          </p:nvGrpSpPr>
          <p:grpSpPr>
            <a:xfrm>
              <a:off x="119160" y="4365720"/>
              <a:ext cx="1078920" cy="1218600"/>
              <a:chOff x="119160" y="4365720"/>
              <a:chExt cx="1078920" cy="1218600"/>
            </a:xfrm>
          </p:grpSpPr>
          <p:sp>
            <p:nvSpPr>
              <p:cNvPr id="166" name="CustomShape 5"/>
              <p:cNvSpPr/>
              <p:nvPr/>
            </p:nvSpPr>
            <p:spPr>
              <a:xfrm>
                <a:off x="119160" y="4365720"/>
                <a:ext cx="1078920" cy="504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8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167" name="Picture 18" descr=""/>
              <p:cNvPicPr/>
              <p:nvPr/>
            </p:nvPicPr>
            <p:blipFill>
              <a:blip r:embed="rId1"/>
              <a:stretch/>
            </p:blipFill>
            <p:spPr>
              <a:xfrm>
                <a:off x="357480" y="4876920"/>
                <a:ext cx="624600" cy="707400"/>
              </a:xfrm>
              <a:prstGeom prst="rect">
                <a:avLst/>
              </a:prstGeom>
              <a:ln w="0">
                <a:noFill/>
              </a:ln>
            </p:spPr>
          </p:pic>
        </p:grpSp>
        <p:pic>
          <p:nvPicPr>
            <p:cNvPr id="168" name="Picture 18" descr=""/>
            <p:cNvPicPr/>
            <p:nvPr/>
          </p:nvPicPr>
          <p:blipFill>
            <a:blip r:embed="rId2"/>
            <a:stretch/>
          </p:blipFill>
          <p:spPr>
            <a:xfrm>
              <a:off x="201960" y="4849920"/>
              <a:ext cx="996120" cy="1126440"/>
            </a:xfrm>
            <a:prstGeom prst="rect">
              <a:avLst/>
            </a:prstGeom>
            <a:ln w="0">
              <a:noFill/>
            </a:ln>
          </p:spPr>
        </p:pic>
      </p:grpSp>
      <p:grpSp>
        <p:nvGrpSpPr>
          <p:cNvPr id="169" name="Group 6"/>
          <p:cNvGrpSpPr/>
          <p:nvPr/>
        </p:nvGrpSpPr>
        <p:grpSpPr>
          <a:xfrm>
            <a:off x="352800" y="1441440"/>
            <a:ext cx="1078920" cy="1631520"/>
            <a:chOff x="352800" y="1441440"/>
            <a:chExt cx="1078920" cy="1631520"/>
          </a:xfrm>
        </p:grpSpPr>
        <p:grpSp>
          <p:nvGrpSpPr>
            <p:cNvPr id="170" name="Group 7"/>
            <p:cNvGrpSpPr/>
            <p:nvPr/>
          </p:nvGrpSpPr>
          <p:grpSpPr>
            <a:xfrm>
              <a:off x="352800" y="1441440"/>
              <a:ext cx="1078920" cy="1218600"/>
              <a:chOff x="352800" y="1441440"/>
              <a:chExt cx="1078920" cy="1218600"/>
            </a:xfrm>
          </p:grpSpPr>
          <p:sp>
            <p:nvSpPr>
              <p:cNvPr id="171" name="CustomShape 8"/>
              <p:cNvSpPr/>
              <p:nvPr/>
            </p:nvSpPr>
            <p:spPr>
              <a:xfrm>
                <a:off x="352800" y="1441440"/>
                <a:ext cx="1078920" cy="504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7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172" name="Picture 18" descr=""/>
              <p:cNvPicPr/>
              <p:nvPr/>
            </p:nvPicPr>
            <p:blipFill>
              <a:blip r:embed="rId3"/>
              <a:stretch/>
            </p:blipFill>
            <p:spPr>
              <a:xfrm>
                <a:off x="591120" y="1952640"/>
                <a:ext cx="624600" cy="707400"/>
              </a:xfrm>
              <a:prstGeom prst="rect">
                <a:avLst/>
              </a:prstGeom>
              <a:ln w="0">
                <a:noFill/>
              </a:ln>
            </p:spPr>
          </p:pic>
        </p:grpSp>
        <p:pic>
          <p:nvPicPr>
            <p:cNvPr id="173" name="Picture 18" descr=""/>
            <p:cNvPicPr/>
            <p:nvPr/>
          </p:nvPicPr>
          <p:blipFill>
            <a:blip r:embed="rId4"/>
            <a:stretch/>
          </p:blipFill>
          <p:spPr>
            <a:xfrm>
              <a:off x="432360" y="1946520"/>
              <a:ext cx="996120" cy="1126440"/>
            </a:xfrm>
            <a:prstGeom prst="rect">
              <a:avLst/>
            </a:prstGeom>
            <a:ln w="0">
              <a:noFill/>
            </a:ln>
          </p:spPr>
        </p:pic>
      </p:grpSp>
      <p:grpSp>
        <p:nvGrpSpPr>
          <p:cNvPr id="174" name="Group 9"/>
          <p:cNvGrpSpPr/>
          <p:nvPr/>
        </p:nvGrpSpPr>
        <p:grpSpPr>
          <a:xfrm>
            <a:off x="1703880" y="1232640"/>
            <a:ext cx="10130400" cy="5498280"/>
            <a:chOff x="1703880" y="1232640"/>
            <a:chExt cx="10130400" cy="5498280"/>
          </a:xfrm>
        </p:grpSpPr>
        <p:sp>
          <p:nvSpPr>
            <p:cNvPr id="175" name="CustomShape 10"/>
            <p:cNvSpPr/>
            <p:nvPr/>
          </p:nvSpPr>
          <p:spPr>
            <a:xfrm>
              <a:off x="1703880" y="1232640"/>
              <a:ext cx="6066720" cy="101988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nSpc>
                  <a:spcPct val="100000"/>
                </a:lnSpc>
              </a:pPr>
              <a:r>
                <a:rPr b="1" lang="uk-UA" sz="1800" spc="-1" strike="noStrike">
                  <a:solidFill>
                    <a:srgbClr val="000000"/>
                  </a:solidFill>
                  <a:latin typeface="Times New Roman"/>
                </a:rPr>
                <a:t>Приймає рішення</a:t>
              </a:r>
              <a:r>
                <a:rPr b="0" lang="uk-UA" sz="1800" spc="-1" strike="noStrike">
                  <a:solidFill>
                    <a:srgbClr val="000000"/>
                  </a:solidFill>
                  <a:latin typeface="Times New Roman"/>
                </a:rPr>
                <a:t> </a:t>
              </a:r>
              <a:r>
                <a:rPr b="1" lang="uk-UA" sz="1800" spc="-1" strike="noStrike">
                  <a:solidFill>
                    <a:srgbClr val="000000"/>
                  </a:solidFill>
                  <a:latin typeface="Times New Roman"/>
                </a:rPr>
                <a:t>щодо </a:t>
              </a:r>
              <a:r>
                <a:rPr b="1" lang="uk-UA" sz="1800" spc="-1" strike="noStrike">
                  <a:solidFill>
                    <a:srgbClr val="c00000"/>
                  </a:solidFill>
                  <a:latin typeface="Times New Roman"/>
                </a:rPr>
                <a:t>виділення матеріальних цінностей з резерву </a:t>
              </a:r>
              <a:r>
                <a:rPr b="1" lang="uk-UA" sz="1800" spc="-1" strike="noStrike">
                  <a:solidFill>
                    <a:srgbClr val="000000"/>
                  </a:solidFill>
                  <a:latin typeface="Times New Roman"/>
                </a:rPr>
                <a:t>для ліквідації наслідків НС</a:t>
              </a:r>
              <a:endParaRPr b="0" lang="uk-UA" sz="1800" spc="-1" strike="noStrike">
                <a:latin typeface="Arial"/>
              </a:endParaRPr>
            </a:p>
          </p:txBody>
        </p:sp>
        <p:sp>
          <p:nvSpPr>
            <p:cNvPr id="176" name="CustomShape 11"/>
            <p:cNvSpPr/>
            <p:nvPr/>
          </p:nvSpPr>
          <p:spPr>
            <a:xfrm>
              <a:off x="8407800" y="1462320"/>
              <a:ext cx="3426480" cy="1986120"/>
            </a:xfrm>
            <a:prstGeom prst="roundRect">
              <a:avLst>
                <a:gd name="adj" fmla="val 16667"/>
              </a:avLst>
            </a:prstGeom>
            <a:solidFill>
              <a:schemeClr val="accent3">
                <a:lumMod val="40000"/>
                <a:lumOff val="60000"/>
              </a:schemeClr>
            </a:solidFill>
            <a:ln cap="rnd" w="12600">
              <a:solidFill>
                <a:schemeClr val="accent3">
                  <a:lumMod val="50000"/>
                </a:schemeClr>
              </a:solidFill>
              <a:prstDash val="sysDash"/>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0" i="1" lang="uk-UA" sz="1800" spc="-1" strike="noStrike">
                  <a:solidFill>
                    <a:srgbClr val="000000"/>
                  </a:solidFill>
                  <a:latin typeface="Times New Roman"/>
                </a:rPr>
                <a:t>Рішення формується після засідання Штабу з ліквідації НС та на підставі рішення Комісії з </a:t>
              </a:r>
              <a:r>
                <a:rPr b="0" i="1" lang="uk-UA" sz="1800" spc="-18" strike="noStrike">
                  <a:solidFill>
                    <a:srgbClr val="000000"/>
                  </a:solidFill>
                  <a:latin typeface="Times New Roman"/>
                </a:rPr>
                <a:t>питань ТЕБ та НС області/району</a:t>
              </a:r>
              <a:endParaRPr b="0" lang="uk-UA" sz="1800" spc="-1" strike="noStrike">
                <a:latin typeface="Arial"/>
              </a:endParaRPr>
            </a:p>
          </p:txBody>
        </p:sp>
        <p:sp>
          <p:nvSpPr>
            <p:cNvPr id="177" name="CustomShape 12"/>
            <p:cNvSpPr/>
            <p:nvPr/>
          </p:nvSpPr>
          <p:spPr>
            <a:xfrm>
              <a:off x="8416080" y="4630680"/>
              <a:ext cx="3272040" cy="1986120"/>
            </a:xfrm>
            <a:prstGeom prst="roundRect">
              <a:avLst>
                <a:gd name="adj" fmla="val 16667"/>
              </a:avLst>
            </a:prstGeom>
            <a:solidFill>
              <a:schemeClr val="accent3">
                <a:lumMod val="40000"/>
                <a:lumOff val="60000"/>
              </a:schemeClr>
            </a:solidFill>
            <a:ln cap="rnd" w="12600">
              <a:solidFill>
                <a:schemeClr val="accent3">
                  <a:lumMod val="50000"/>
                </a:schemeClr>
              </a:solidFill>
              <a:prstDash val="sysDash"/>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0" i="1" lang="uk-UA" sz="1800" spc="-1" strike="noStrike">
                  <a:solidFill>
                    <a:srgbClr val="000000"/>
                  </a:solidFill>
                  <a:latin typeface="Times New Roman"/>
                </a:rPr>
                <a:t>Рішення приймається з урахуванням факторів поширення НС, розміру завданих збитків, людських втрат і кваліфікаційних ознак НС</a:t>
              </a:r>
              <a:endParaRPr b="0" lang="uk-UA" sz="1800" spc="-1" strike="noStrike">
                <a:latin typeface="Arial"/>
              </a:endParaRPr>
            </a:p>
          </p:txBody>
        </p:sp>
        <p:sp>
          <p:nvSpPr>
            <p:cNvPr id="178" name="CustomShape 13"/>
            <p:cNvSpPr/>
            <p:nvPr/>
          </p:nvSpPr>
          <p:spPr>
            <a:xfrm>
              <a:off x="1703880" y="4556520"/>
              <a:ext cx="6066720" cy="95976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just">
                <a:lnSpc>
                  <a:spcPct val="100000"/>
                </a:lnSpc>
              </a:pPr>
              <a:r>
                <a:rPr b="1" lang="uk-UA" sz="1800" spc="-1" strike="noStrike">
                  <a:solidFill>
                    <a:srgbClr val="000000"/>
                  </a:solidFill>
                  <a:latin typeface="Times New Roman"/>
                </a:rPr>
                <a:t>Приймає рішення</a:t>
              </a:r>
              <a:r>
                <a:rPr b="0" lang="uk-UA" sz="1800" spc="-1" strike="noStrike">
                  <a:solidFill>
                    <a:srgbClr val="000000"/>
                  </a:solidFill>
                  <a:latin typeface="Times New Roman"/>
                </a:rPr>
                <a:t> </a:t>
              </a:r>
              <a:r>
                <a:rPr b="1" lang="uk-UA" sz="1800" spc="-1" strike="noStrike">
                  <a:solidFill>
                    <a:srgbClr val="000000"/>
                  </a:solidFill>
                  <a:latin typeface="Times New Roman"/>
                </a:rPr>
                <a:t>щодо </a:t>
              </a:r>
              <a:r>
                <a:rPr b="1" lang="uk-UA" sz="1800" spc="-1" strike="noStrike">
                  <a:solidFill>
                    <a:srgbClr val="c00000"/>
                  </a:solidFill>
                  <a:latin typeface="Times New Roman"/>
                </a:rPr>
                <a:t>виділення коштів </a:t>
              </a:r>
              <a:r>
                <a:rPr b="1" lang="uk-UA" sz="1800" spc="-1" strike="noStrike">
                  <a:solidFill>
                    <a:srgbClr val="000000"/>
                  </a:solidFill>
                  <a:latin typeface="Times New Roman"/>
                </a:rPr>
                <a:t>з місцевого </a:t>
              </a:r>
              <a:r>
                <a:rPr b="1" lang="uk-UA" sz="1800" spc="-1" strike="noStrike">
                  <a:solidFill>
                    <a:srgbClr val="c00000"/>
                  </a:solidFill>
                  <a:latin typeface="Times New Roman"/>
                </a:rPr>
                <a:t>резервного фонду </a:t>
              </a:r>
              <a:r>
                <a:rPr b="1" lang="uk-UA" sz="1800" spc="-1" strike="noStrike">
                  <a:solidFill>
                    <a:srgbClr val="000000"/>
                  </a:solidFill>
                  <a:latin typeface="Times New Roman"/>
                </a:rPr>
                <a:t>для ліквідації наслідків НС</a:t>
              </a:r>
              <a:endParaRPr b="0" lang="uk-UA" sz="1800" spc="-1" strike="noStrike">
                <a:latin typeface="Arial"/>
              </a:endParaRPr>
            </a:p>
          </p:txBody>
        </p:sp>
        <p:sp>
          <p:nvSpPr>
            <p:cNvPr id="179" name="CustomShape 14"/>
            <p:cNvSpPr/>
            <p:nvPr/>
          </p:nvSpPr>
          <p:spPr>
            <a:xfrm>
              <a:off x="2351880" y="5771160"/>
              <a:ext cx="5352120" cy="959760"/>
            </a:xfrm>
            <a:prstGeom prst="roundRect">
              <a:avLst>
                <a:gd name="adj" fmla="val 16667"/>
              </a:avLst>
            </a:prstGeom>
            <a:gradFill rotWithShape="0">
              <a:gsLst>
                <a:gs pos="0">
                  <a:srgbClr val="9cc2e5"/>
                </a:gs>
                <a:gs pos="100000">
                  <a:srgbClr val="deeaf6"/>
                </a:gs>
              </a:gsLst>
              <a:lin ang="18900000"/>
            </a:gradFill>
            <a:ln cap="rnd" w="12600">
              <a:solidFill>
                <a:srgbClr val="9cc2e5"/>
              </a:solidFill>
              <a:prstDash val="sysDash"/>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nSpc>
                  <a:spcPct val="100000"/>
                </a:lnSpc>
              </a:pPr>
              <a:r>
                <a:rPr b="1" i="1" lang="uk-UA" sz="1800" spc="-1" strike="noStrike">
                  <a:solidFill>
                    <a:srgbClr val="c00000"/>
                  </a:solidFill>
                  <a:latin typeface="Times New Roman"/>
                </a:rPr>
                <a:t>В разі необхідності </a:t>
              </a:r>
              <a:r>
                <a:rPr b="1" i="1" lang="uk-UA" sz="1800" spc="-1" strike="noStrike" u="sng">
                  <a:solidFill>
                    <a:srgbClr val="c00000"/>
                  </a:solidFill>
                  <a:uFillTx/>
                  <a:latin typeface="Times New Roman"/>
                </a:rPr>
                <a:t>подає звернення</a:t>
              </a:r>
              <a:r>
                <a:rPr b="0" i="1" lang="uk-UA" sz="1800" spc="-1" strike="noStrike">
                  <a:solidFill>
                    <a:srgbClr val="000000"/>
                  </a:solidFill>
                  <a:latin typeface="Times New Roman"/>
                </a:rPr>
                <a:t> про виділення коштів з РФ державного (обласного) бюджету</a:t>
              </a:r>
              <a:endParaRPr b="0" lang="uk-UA" sz="1800" spc="-1" strike="noStrike">
                <a:latin typeface="Arial"/>
              </a:endParaRPr>
            </a:p>
          </p:txBody>
        </p:sp>
        <p:sp>
          <p:nvSpPr>
            <p:cNvPr id="180" name="CustomShape 15"/>
            <p:cNvSpPr/>
            <p:nvPr/>
          </p:nvSpPr>
          <p:spPr>
            <a:xfrm rot="10800000">
              <a:off x="7772040" y="1820520"/>
              <a:ext cx="535680" cy="3255120"/>
            </a:xfrm>
            <a:prstGeom prst="leftBrace">
              <a:avLst>
                <a:gd name="adj1" fmla="val 8333"/>
                <a:gd name="adj2" fmla="val 49136"/>
              </a:avLst>
            </a:prstGeom>
            <a:noFill/>
            <a:ln w="12600">
              <a:solidFill>
                <a:schemeClr val="accent3">
                  <a:lumMod val="50000"/>
                </a:schemeClr>
              </a:solidFill>
              <a:round/>
            </a:ln>
          </p:spPr>
          <p:style>
            <a:lnRef idx="1">
              <a:schemeClr val="accent1"/>
            </a:lnRef>
            <a:fillRef idx="0">
              <a:schemeClr val="accent1"/>
            </a:fillRef>
            <a:effectRef idx="0">
              <a:schemeClr val="accent1"/>
            </a:effectRef>
            <a:fontRef idx="minor"/>
          </p:style>
        </p:sp>
        <p:sp>
          <p:nvSpPr>
            <p:cNvPr id="181" name="Line 16"/>
            <p:cNvSpPr/>
            <p:nvPr/>
          </p:nvSpPr>
          <p:spPr>
            <a:xfrm>
              <a:off x="8313480" y="1737000"/>
              <a:ext cx="360" cy="3940200"/>
            </a:xfrm>
            <a:prstGeom prst="line">
              <a:avLst/>
            </a:prstGeom>
            <a:ln w="38160">
              <a:solidFill>
                <a:schemeClr val="accent3">
                  <a:lumMod val="50000"/>
                </a:schemeClr>
              </a:solidFill>
              <a:round/>
            </a:ln>
          </p:spPr>
          <p:style>
            <a:lnRef idx="1">
              <a:schemeClr val="accent1"/>
            </a:lnRef>
            <a:fillRef idx="0">
              <a:schemeClr val="accent1"/>
            </a:fillRef>
            <a:effectRef idx="0">
              <a:schemeClr val="accent1"/>
            </a:effectRef>
            <a:fontRef idx="minor"/>
          </p:style>
        </p:sp>
        <p:sp>
          <p:nvSpPr>
            <p:cNvPr id="182" name="CustomShape 17"/>
            <p:cNvSpPr/>
            <p:nvPr/>
          </p:nvSpPr>
          <p:spPr>
            <a:xfrm>
              <a:off x="2351880" y="2507400"/>
              <a:ext cx="5352120" cy="1126440"/>
            </a:xfrm>
            <a:prstGeom prst="roundRect">
              <a:avLst>
                <a:gd name="adj" fmla="val 16667"/>
              </a:avLst>
            </a:prstGeom>
            <a:gradFill rotWithShape="0">
              <a:gsLst>
                <a:gs pos="0">
                  <a:srgbClr val="9cc2e5"/>
                </a:gs>
                <a:gs pos="100000">
                  <a:srgbClr val="deeaf6"/>
                </a:gs>
              </a:gsLst>
              <a:lin ang="18900000"/>
            </a:gradFill>
            <a:ln cap="rnd" w="12600">
              <a:solidFill>
                <a:srgbClr val="9cc2e5"/>
              </a:solidFill>
              <a:prstDash val="sysDash"/>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i="1" lang="uk-UA" sz="1800" spc="-1" strike="noStrike" u="sng">
                  <a:solidFill>
                    <a:srgbClr val="c00000"/>
                  </a:solidFill>
                  <a:uFillTx/>
                  <a:latin typeface="Times New Roman"/>
                </a:rPr>
                <a:t>В разі недостатніх розмірів</a:t>
              </a:r>
              <a:r>
                <a:rPr b="0" i="1" lang="uk-UA" sz="1800" spc="-1" strike="noStrike">
                  <a:solidFill>
                    <a:srgbClr val="000000"/>
                  </a:solidFill>
                  <a:latin typeface="Times New Roman"/>
                </a:rPr>
                <a:t> матрезерву, його використання в повному обсязі </a:t>
              </a:r>
              <a:r>
                <a:rPr b="1" i="1" lang="uk-UA" sz="1800" spc="-1" strike="noStrike" u="sng">
                  <a:solidFill>
                    <a:srgbClr val="c00000"/>
                  </a:solidFill>
                  <a:uFillTx/>
                  <a:latin typeface="Times New Roman"/>
                </a:rPr>
                <a:t>подає звернення</a:t>
              </a:r>
              <a:r>
                <a:rPr b="0" i="1" lang="uk-UA" sz="1800" spc="-1" strike="noStrike">
                  <a:solidFill>
                    <a:srgbClr val="000000"/>
                  </a:solidFill>
                  <a:latin typeface="Times New Roman"/>
                </a:rPr>
                <a:t> про залучення матрезервів вищого рівня</a:t>
              </a:r>
              <a:endParaRPr b="0" lang="uk-UA" sz="1800" spc="-1" strike="noStrike">
                <a:latin typeface="Arial"/>
              </a:endParaRPr>
            </a:p>
          </p:txBody>
        </p:sp>
      </p:grpSp>
      <p:sp>
        <p:nvSpPr>
          <p:cNvPr id="183" name="CustomShape 18"/>
          <p:cNvSpPr/>
          <p:nvPr/>
        </p:nvSpPr>
        <p:spPr>
          <a:xfrm>
            <a:off x="4651200" y="422280"/>
            <a:ext cx="3537000" cy="582480"/>
          </a:xfrm>
          <a:prstGeom prst="roundRect">
            <a:avLst>
              <a:gd name="adj" fmla="val 16667"/>
            </a:avLst>
          </a:prstGeom>
          <a:gradFill rotWithShape="0">
            <a:gsLst>
              <a:gs pos="0">
                <a:srgbClr val="62a39f"/>
              </a:gs>
              <a:gs pos="100000">
                <a:srgbClr val="5fa49f"/>
              </a:gs>
            </a:gsLst>
            <a:lin ang="5400000"/>
          </a:gradFill>
          <a:ln>
            <a:solidFill>
              <a:srgbClr val="62a39f"/>
            </a:solidFill>
            <a:round/>
          </a:ln>
          <a:effectLst>
            <a:outerShdw blurRad="40005" dir="5400000" dist="23040" rotWithShape="0">
              <a:srgbClr val="000000">
                <a:alpha val="45000"/>
              </a:srgbClr>
            </a:outerShdw>
          </a:effectLst>
        </p:spPr>
        <p:style>
          <a:lnRef idx="1">
            <a:schemeClr val="accent6"/>
          </a:lnRef>
          <a:fillRef idx="3">
            <a:schemeClr val="accent6"/>
          </a:fillRef>
          <a:effectRef idx="2">
            <a:schemeClr val="accent6"/>
          </a:effectRef>
          <a:fontRef idx="minor"/>
        </p:style>
        <p:txBody>
          <a:bodyPr lIns="90000" rIns="90000" tIns="45000" bIns="45000">
            <a:noAutofit/>
          </a:bodyPr>
          <a:p>
            <a:pPr>
              <a:lnSpc>
                <a:spcPct val="100000"/>
              </a:lnSpc>
            </a:pPr>
            <a:r>
              <a:rPr b="1" lang="uk-UA" sz="2400" spc="-1" strike="noStrike">
                <a:solidFill>
                  <a:srgbClr val="ffffff"/>
                </a:solidFill>
                <a:latin typeface="Times New Roman"/>
              </a:rPr>
              <a:t>Голова ОДА (РДА, ТГ) : </a:t>
            </a:r>
            <a:endParaRPr b="0" lang="uk-UA" sz="2400" spc="-1" strike="noStrike">
              <a:latin typeface="Arial"/>
            </a:endParaRPr>
          </a:p>
          <a:p>
            <a:pPr algn="ctr">
              <a:lnSpc>
                <a:spcPct val="100000"/>
              </a:lnSpc>
            </a:pPr>
            <a:endParaRPr b="0" lang="uk-UA" sz="2400" spc="-1" strike="noStrike">
              <a:latin typeface="Arial"/>
            </a:endParaRPr>
          </a:p>
        </p:txBody>
      </p:sp>
      <p:pic>
        <p:nvPicPr>
          <p:cNvPr id="184" name="Picture 9" descr=""/>
          <p:cNvPicPr/>
          <p:nvPr/>
        </p:nvPicPr>
        <p:blipFill>
          <a:blip r:embed="rId5"/>
          <a:stretch/>
        </p:blipFill>
        <p:spPr>
          <a:xfrm>
            <a:off x="-21960" y="1440"/>
            <a:ext cx="907200" cy="855000"/>
          </a:xfrm>
          <a:prstGeom prst="rect">
            <a:avLst/>
          </a:prstGeom>
          <a:ln w="0">
            <a:noFill/>
          </a:ln>
        </p:spPr>
      </p:pic>
      <p:sp>
        <p:nvSpPr>
          <p:cNvPr id="185" name="CustomShape 19"/>
          <p:cNvSpPr/>
          <p:nvPr/>
        </p:nvSpPr>
        <p:spPr>
          <a:xfrm>
            <a:off x="930240" y="4824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1600" spc="-1" strike="noStrike">
                <a:solidFill>
                  <a:srgbClr val="c00000"/>
                </a:solidFill>
                <a:latin typeface="Arial"/>
                <a:ea typeface="Microsoft YaHei"/>
              </a:rPr>
              <a:t>ГОЛОВНЕ УПРАВЛІННЯ ДСНС УКРАЇНИ</a:t>
            </a:r>
            <a:endParaRPr b="0" lang="uk-UA" sz="1600" spc="-1" strike="noStrike">
              <a:latin typeface="Arial"/>
            </a:endParaRPr>
          </a:p>
          <a:p>
            <a:pPr>
              <a:lnSpc>
                <a:spcPct val="93000"/>
              </a:lnSpc>
            </a:pPr>
            <a:r>
              <a:rPr b="1" lang="uk-UA" sz="1600" spc="-1" strike="noStrike">
                <a:solidFill>
                  <a:srgbClr val="c00000"/>
                </a:solidFill>
                <a:latin typeface="Arial"/>
                <a:ea typeface="Microsoft YaHei"/>
              </a:rPr>
              <a:t>У ВОЛИНСЬКІЙ ОБЛАСТІ</a:t>
            </a:r>
            <a:endParaRPr b="0" lang="uk-UA" sz="1600" spc="-1" strike="noStrike">
              <a:latin typeface="Arial"/>
            </a:endParaRPr>
          </a:p>
          <a:p>
            <a:pPr algn="ctr">
              <a:lnSpc>
                <a:spcPct val="93000"/>
              </a:lnSpc>
            </a:pPr>
            <a:endParaRPr b="0" lang="uk-UA" sz="1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6003720" y="43920"/>
            <a:ext cx="183960" cy="368640"/>
          </a:xfrm>
          <a:prstGeom prst="rect">
            <a:avLst/>
          </a:prstGeom>
          <a:noFill/>
          <a:ln w="0">
            <a:noFill/>
          </a:ln>
        </p:spPr>
        <p:style>
          <a:lnRef idx="0"/>
          <a:fillRef idx="0"/>
          <a:effectRef idx="0"/>
          <a:fontRef idx="minor"/>
        </p:style>
      </p:sp>
      <p:sp>
        <p:nvSpPr>
          <p:cNvPr id="187" name="CustomShape 2"/>
          <p:cNvSpPr/>
          <p:nvPr/>
        </p:nvSpPr>
        <p:spPr>
          <a:xfrm>
            <a:off x="6003720" y="43920"/>
            <a:ext cx="183960" cy="368640"/>
          </a:xfrm>
          <a:prstGeom prst="rect">
            <a:avLst/>
          </a:prstGeom>
          <a:noFill/>
          <a:ln w="0">
            <a:noFill/>
          </a:ln>
        </p:spPr>
        <p:style>
          <a:lnRef idx="0"/>
          <a:fillRef idx="0"/>
          <a:effectRef idx="0"/>
          <a:fontRef idx="minor"/>
        </p:style>
      </p:sp>
      <p:sp>
        <p:nvSpPr>
          <p:cNvPr id="188" name="CustomShape 3"/>
          <p:cNvSpPr/>
          <p:nvPr/>
        </p:nvSpPr>
        <p:spPr>
          <a:xfrm rot="5400000">
            <a:off x="1888920" y="3327120"/>
            <a:ext cx="1626480" cy="359640"/>
          </a:xfrm>
          <a:prstGeom prst="rightArrow">
            <a:avLst>
              <a:gd name="adj1" fmla="val 50000"/>
              <a:gd name="adj2" fmla="val 50000"/>
            </a:avLst>
          </a:prstGeom>
          <a:solidFill>
            <a:srgbClr val="ff0000"/>
          </a:solidFill>
          <a:ln>
            <a:solidFill>
              <a:srgbClr val="1e2e68"/>
            </a:solidFill>
            <a:round/>
          </a:ln>
        </p:spPr>
        <p:style>
          <a:lnRef idx="2">
            <a:schemeClr val="accent1">
              <a:shade val="50000"/>
            </a:schemeClr>
          </a:lnRef>
          <a:fillRef idx="1">
            <a:schemeClr val="accent1"/>
          </a:fillRef>
          <a:effectRef idx="0">
            <a:schemeClr val="accent1"/>
          </a:effectRef>
          <a:fontRef idx="minor"/>
        </p:style>
      </p:sp>
      <p:sp>
        <p:nvSpPr>
          <p:cNvPr id="189" name="CustomShape 4"/>
          <p:cNvSpPr/>
          <p:nvPr/>
        </p:nvSpPr>
        <p:spPr>
          <a:xfrm>
            <a:off x="1851120" y="4403160"/>
            <a:ext cx="1613520" cy="1710720"/>
          </a:xfrm>
          <a:prstGeom prst="rect">
            <a:avLst/>
          </a:prstGeom>
          <a:solidFill>
            <a:srgbClr val="ffeee1"/>
          </a:solidFill>
          <a:ln>
            <a:solidFill>
              <a:srgbClr val="1e2e6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uk-UA" sz="1800" spc="-1" strike="noStrike">
                <a:solidFill>
                  <a:srgbClr val="000000"/>
                </a:solidFill>
                <a:latin typeface="Times New Roman"/>
              </a:rPr>
              <a:t>У доповіді зазначається:</a:t>
            </a:r>
            <a:endParaRPr b="0" lang="uk-UA" sz="1800" spc="-1" strike="noStrike">
              <a:latin typeface="Arial"/>
            </a:endParaRPr>
          </a:p>
        </p:txBody>
      </p:sp>
      <p:grpSp>
        <p:nvGrpSpPr>
          <p:cNvPr id="190" name="Group 5"/>
          <p:cNvGrpSpPr/>
          <p:nvPr/>
        </p:nvGrpSpPr>
        <p:grpSpPr>
          <a:xfrm>
            <a:off x="362160" y="4127040"/>
            <a:ext cx="1287360" cy="2103840"/>
            <a:chOff x="362160" y="4127040"/>
            <a:chExt cx="1287360" cy="2103840"/>
          </a:xfrm>
        </p:grpSpPr>
        <p:sp>
          <p:nvSpPr>
            <p:cNvPr id="191" name="CustomShape 6"/>
            <p:cNvSpPr/>
            <p:nvPr/>
          </p:nvSpPr>
          <p:spPr>
            <a:xfrm>
              <a:off x="362160" y="4127040"/>
              <a:ext cx="1287360" cy="60696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9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192" name="Picture 18" descr=""/>
            <p:cNvPicPr/>
            <p:nvPr/>
          </p:nvPicPr>
          <p:blipFill>
            <a:blip r:embed="rId1"/>
            <a:stretch/>
          </p:blipFill>
          <p:spPr>
            <a:xfrm>
              <a:off x="416520" y="4797720"/>
              <a:ext cx="1188720" cy="1433160"/>
            </a:xfrm>
            <a:prstGeom prst="rect">
              <a:avLst/>
            </a:prstGeom>
            <a:ln w="0">
              <a:noFill/>
            </a:ln>
          </p:spPr>
        </p:pic>
      </p:grpSp>
      <p:sp>
        <p:nvSpPr>
          <p:cNvPr id="193" name="CustomShape 7"/>
          <p:cNvSpPr/>
          <p:nvPr/>
        </p:nvSpPr>
        <p:spPr>
          <a:xfrm>
            <a:off x="4403880" y="-1946880"/>
            <a:ext cx="183960" cy="368640"/>
          </a:xfrm>
          <a:prstGeom prst="rect">
            <a:avLst/>
          </a:prstGeom>
          <a:noFill/>
          <a:ln w="0">
            <a:noFill/>
          </a:ln>
        </p:spPr>
        <p:style>
          <a:lnRef idx="0"/>
          <a:fillRef idx="0"/>
          <a:effectRef idx="0"/>
          <a:fontRef idx="minor"/>
        </p:style>
      </p:sp>
      <p:sp>
        <p:nvSpPr>
          <p:cNvPr id="194" name="CustomShape 8"/>
          <p:cNvSpPr/>
          <p:nvPr/>
        </p:nvSpPr>
        <p:spPr>
          <a:xfrm>
            <a:off x="4403880" y="-1946880"/>
            <a:ext cx="183960" cy="368640"/>
          </a:xfrm>
          <a:prstGeom prst="rect">
            <a:avLst/>
          </a:prstGeom>
          <a:noFill/>
          <a:ln w="0">
            <a:noFill/>
          </a:ln>
        </p:spPr>
        <p:style>
          <a:lnRef idx="0"/>
          <a:fillRef idx="0"/>
          <a:effectRef idx="0"/>
          <a:fontRef idx="minor"/>
        </p:style>
      </p:sp>
      <p:sp>
        <p:nvSpPr>
          <p:cNvPr id="195" name="CustomShape 9"/>
          <p:cNvSpPr/>
          <p:nvPr/>
        </p:nvSpPr>
        <p:spPr>
          <a:xfrm>
            <a:off x="1924200" y="1825920"/>
            <a:ext cx="10267560" cy="2317320"/>
          </a:xfrm>
          <a:prstGeom prst="rightArrow">
            <a:avLst>
              <a:gd name="adj1" fmla="val 60342"/>
              <a:gd name="adj2" fmla="val 55171"/>
            </a:avLst>
          </a:prstGeom>
          <a:solidFill>
            <a:schemeClr val="bg1">
              <a:lumMod val="85000"/>
            </a:schemeClr>
          </a:solidFill>
          <a:ln>
            <a:solidFill>
              <a:srgbClr val="1e2e68"/>
            </a:solidFill>
            <a:round/>
          </a:ln>
        </p:spPr>
        <p:style>
          <a:lnRef idx="2">
            <a:schemeClr val="accent1">
              <a:shade val="50000"/>
            </a:schemeClr>
          </a:lnRef>
          <a:fillRef idx="1">
            <a:schemeClr val="accent1"/>
          </a:fillRef>
          <a:effectRef idx="0">
            <a:schemeClr val="accent1"/>
          </a:effectRef>
          <a:fontRef idx="minor"/>
        </p:style>
      </p:sp>
      <p:sp>
        <p:nvSpPr>
          <p:cNvPr id="196" name="CustomShape 10"/>
          <p:cNvSpPr/>
          <p:nvPr/>
        </p:nvSpPr>
        <p:spPr>
          <a:xfrm>
            <a:off x="1860480" y="2891160"/>
            <a:ext cx="1410480" cy="683640"/>
          </a:xfrm>
          <a:prstGeom prst="roundRect">
            <a:avLst>
              <a:gd name="adj" fmla="val 16667"/>
            </a:avLst>
          </a:prstGeom>
          <a:solidFill>
            <a:schemeClr val="accent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1600" spc="-1" strike="noStrike">
                <a:solidFill>
                  <a:srgbClr val="000000"/>
                </a:solidFill>
                <a:latin typeface="Times New Roman"/>
              </a:rPr>
              <a:t>Телефоном</a:t>
            </a:r>
            <a:r>
              <a:rPr b="0" lang="uk-UA" sz="1600" spc="-1" strike="noStrike">
                <a:solidFill>
                  <a:srgbClr val="000000"/>
                </a:solidFill>
                <a:latin typeface="Times New Roman"/>
              </a:rPr>
              <a:t> (негайно)</a:t>
            </a:r>
            <a:endParaRPr b="0" lang="uk-UA" sz="1600" spc="-1" strike="noStrike">
              <a:latin typeface="Arial"/>
            </a:endParaRPr>
          </a:p>
        </p:txBody>
      </p:sp>
      <p:sp>
        <p:nvSpPr>
          <p:cNvPr id="197" name="CustomShape 11"/>
          <p:cNvSpPr/>
          <p:nvPr/>
        </p:nvSpPr>
        <p:spPr>
          <a:xfrm>
            <a:off x="4718520" y="2891160"/>
            <a:ext cx="2380680" cy="683640"/>
          </a:xfrm>
          <a:prstGeom prst="roundRect">
            <a:avLst>
              <a:gd name="adj" fmla="val 16667"/>
            </a:avLst>
          </a:prstGeom>
          <a:solidFill>
            <a:schemeClr val="accent3">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ctr">
              <a:lnSpc>
                <a:spcPct val="100000"/>
              </a:lnSpc>
            </a:pPr>
            <a:r>
              <a:rPr b="1" lang="uk-UA" sz="1600" spc="-1" strike="noStrike">
                <a:solidFill>
                  <a:srgbClr val="000000"/>
                </a:solidFill>
                <a:latin typeface="Times New Roman"/>
              </a:rPr>
              <a:t>Електронною поштою</a:t>
            </a:r>
            <a:r>
              <a:rPr b="0" lang="uk-UA" sz="1600" spc="-1" strike="noStrike">
                <a:solidFill>
                  <a:srgbClr val="000000"/>
                </a:solidFill>
                <a:latin typeface="Times New Roman"/>
              </a:rPr>
              <a:t> (до 1 години) </a:t>
            </a:r>
            <a:endParaRPr b="0" lang="uk-UA" sz="1600" spc="-1" strike="noStrike">
              <a:latin typeface="Arial"/>
            </a:endParaRPr>
          </a:p>
          <a:p>
            <a:pPr>
              <a:lnSpc>
                <a:spcPct val="100000"/>
              </a:lnSpc>
            </a:pPr>
            <a:endParaRPr b="0" lang="uk-UA" sz="1600" spc="-1" strike="noStrike">
              <a:latin typeface="Arial"/>
            </a:endParaRPr>
          </a:p>
          <a:p>
            <a:pPr>
              <a:lnSpc>
                <a:spcPct val="100000"/>
              </a:lnSpc>
            </a:pPr>
            <a:endParaRPr b="0" lang="uk-UA" sz="1600" spc="-1" strike="noStrike">
              <a:latin typeface="Arial"/>
            </a:endParaRPr>
          </a:p>
          <a:p>
            <a:pPr algn="just">
              <a:lnSpc>
                <a:spcPct val="100000"/>
              </a:lnSpc>
            </a:pPr>
            <a:endParaRPr b="0" lang="uk-UA" sz="1600" spc="-1" strike="noStrike">
              <a:latin typeface="Arial"/>
            </a:endParaRPr>
          </a:p>
        </p:txBody>
      </p:sp>
      <p:sp>
        <p:nvSpPr>
          <p:cNvPr id="198" name="CustomShape 12"/>
          <p:cNvSpPr/>
          <p:nvPr/>
        </p:nvSpPr>
        <p:spPr>
          <a:xfrm>
            <a:off x="8472240" y="2891160"/>
            <a:ext cx="2380680" cy="683640"/>
          </a:xfrm>
          <a:prstGeom prst="roundRect">
            <a:avLst>
              <a:gd name="adj" fmla="val 16667"/>
            </a:avLst>
          </a:prstGeom>
          <a:solidFill>
            <a:schemeClr val="accent5">
              <a:lumMod val="20000"/>
              <a:lumOff val="8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ctr">
              <a:lnSpc>
                <a:spcPct val="100000"/>
              </a:lnSpc>
            </a:pPr>
            <a:r>
              <a:rPr b="1" lang="uk-UA" sz="1600" spc="-1" strike="noStrike">
                <a:solidFill>
                  <a:srgbClr val="000000"/>
                </a:solidFill>
                <a:latin typeface="Times New Roman"/>
              </a:rPr>
              <a:t>Письмово</a:t>
            </a:r>
            <a:r>
              <a:rPr b="0" lang="uk-UA" sz="1600" spc="-1" strike="noStrike">
                <a:solidFill>
                  <a:srgbClr val="000000"/>
                </a:solidFill>
                <a:latin typeface="Times New Roman"/>
              </a:rPr>
              <a:t>, про хід ліквідації (щоденно) </a:t>
            </a:r>
            <a:endParaRPr b="0" lang="uk-UA" sz="1600" spc="-1" strike="noStrike">
              <a:latin typeface="Arial"/>
            </a:endParaRPr>
          </a:p>
          <a:p>
            <a:pPr>
              <a:lnSpc>
                <a:spcPct val="100000"/>
              </a:lnSpc>
            </a:pPr>
            <a:endParaRPr b="0" lang="uk-UA" sz="1600" spc="-1" strike="noStrike">
              <a:latin typeface="Arial"/>
            </a:endParaRPr>
          </a:p>
          <a:p>
            <a:pPr>
              <a:lnSpc>
                <a:spcPct val="100000"/>
              </a:lnSpc>
            </a:pPr>
            <a:endParaRPr b="0" lang="uk-UA" sz="1600" spc="-1" strike="noStrike">
              <a:latin typeface="Arial"/>
            </a:endParaRPr>
          </a:p>
          <a:p>
            <a:pPr>
              <a:lnSpc>
                <a:spcPct val="100000"/>
              </a:lnSpc>
            </a:pPr>
            <a:endParaRPr b="0" lang="uk-UA" sz="1600" spc="-1" strike="noStrike">
              <a:latin typeface="Arial"/>
            </a:endParaRPr>
          </a:p>
          <a:p>
            <a:pPr algn="just">
              <a:lnSpc>
                <a:spcPct val="100000"/>
              </a:lnSpc>
            </a:pPr>
            <a:endParaRPr b="0" lang="uk-UA" sz="1600" spc="-1" strike="noStrike">
              <a:latin typeface="Arial"/>
            </a:endParaRPr>
          </a:p>
        </p:txBody>
      </p:sp>
      <p:sp>
        <p:nvSpPr>
          <p:cNvPr id="199" name="CustomShape 13"/>
          <p:cNvSpPr/>
          <p:nvPr/>
        </p:nvSpPr>
        <p:spPr>
          <a:xfrm>
            <a:off x="1628640" y="1090800"/>
            <a:ext cx="10350000" cy="106488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just">
              <a:lnSpc>
                <a:spcPct val="100000"/>
              </a:lnSpc>
            </a:pPr>
            <a:r>
              <a:rPr b="1" lang="uk-UA" sz="1800" spc="-1" strike="noStrike">
                <a:solidFill>
                  <a:srgbClr val="c00000"/>
                </a:solidFill>
                <a:latin typeface="Times New Roman"/>
              </a:rPr>
              <a:t>Узгоджує</a:t>
            </a:r>
            <a:r>
              <a:rPr b="1" lang="uk-UA" sz="1800" spc="-1" strike="noStrike">
                <a:solidFill>
                  <a:srgbClr val="000000"/>
                </a:solidFill>
                <a:latin typeface="Times New Roman"/>
              </a:rPr>
              <a:t> з керівником територіального органу ЦОВВ, на об’єктах якого виникла НС, </a:t>
            </a:r>
            <a:r>
              <a:rPr b="1" lang="uk-UA" sz="1800" spc="-1" strike="noStrike">
                <a:solidFill>
                  <a:srgbClr val="c00000"/>
                </a:solidFill>
                <a:latin typeface="Times New Roman"/>
              </a:rPr>
              <a:t>порядок залучення</a:t>
            </a:r>
            <a:r>
              <a:rPr b="1" lang="uk-UA" sz="1800" spc="-1" strike="noStrike">
                <a:solidFill>
                  <a:srgbClr val="000000"/>
                </a:solidFill>
                <a:latin typeface="Times New Roman"/>
              </a:rPr>
              <a:t> до її ліквідації </a:t>
            </a:r>
            <a:r>
              <a:rPr b="1" lang="uk-UA" sz="1800" spc="-1" strike="noStrike">
                <a:solidFill>
                  <a:srgbClr val="c00000"/>
                </a:solidFill>
                <a:latin typeface="Times New Roman"/>
              </a:rPr>
              <a:t>сил і засобів </a:t>
            </a:r>
            <a:r>
              <a:rPr b="1" lang="uk-UA" sz="1800" spc="-1" strike="noStrike">
                <a:solidFill>
                  <a:srgbClr val="000000"/>
                </a:solidFill>
                <a:latin typeface="Times New Roman"/>
              </a:rPr>
              <a:t>територіального підпорядкування</a:t>
            </a:r>
            <a:endParaRPr b="0" lang="uk-UA" sz="1800" spc="-1" strike="noStrike">
              <a:latin typeface="Arial"/>
            </a:endParaRPr>
          </a:p>
        </p:txBody>
      </p:sp>
      <p:grpSp>
        <p:nvGrpSpPr>
          <p:cNvPr id="200" name="Group 14"/>
          <p:cNvGrpSpPr/>
          <p:nvPr/>
        </p:nvGrpSpPr>
        <p:grpSpPr>
          <a:xfrm>
            <a:off x="307440" y="1096920"/>
            <a:ext cx="1287360" cy="1887480"/>
            <a:chOff x="307440" y="1096920"/>
            <a:chExt cx="1287360" cy="1887480"/>
          </a:xfrm>
        </p:grpSpPr>
        <p:grpSp>
          <p:nvGrpSpPr>
            <p:cNvPr id="201" name="Group 15"/>
            <p:cNvGrpSpPr/>
            <p:nvPr/>
          </p:nvGrpSpPr>
          <p:grpSpPr>
            <a:xfrm>
              <a:off x="307440" y="1096920"/>
              <a:ext cx="1287360" cy="1479240"/>
              <a:chOff x="307440" y="1096920"/>
              <a:chExt cx="1287360" cy="1479240"/>
            </a:xfrm>
          </p:grpSpPr>
          <p:sp>
            <p:nvSpPr>
              <p:cNvPr id="202" name="CustomShape 16"/>
              <p:cNvSpPr/>
              <p:nvPr/>
            </p:nvSpPr>
            <p:spPr>
              <a:xfrm>
                <a:off x="307440" y="1096920"/>
                <a:ext cx="1287360" cy="612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8*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203" name="Picture 18" descr=""/>
              <p:cNvPicPr/>
              <p:nvPr/>
            </p:nvPicPr>
            <p:blipFill>
              <a:blip r:embed="rId2"/>
              <a:stretch/>
            </p:blipFill>
            <p:spPr>
              <a:xfrm>
                <a:off x="591840" y="1717560"/>
                <a:ext cx="745560" cy="858600"/>
              </a:xfrm>
              <a:prstGeom prst="rect">
                <a:avLst/>
              </a:prstGeom>
              <a:ln w="0">
                <a:noFill/>
              </a:ln>
            </p:spPr>
          </p:pic>
        </p:grpSp>
        <p:pic>
          <p:nvPicPr>
            <p:cNvPr id="204" name="Picture 18" descr=""/>
            <p:cNvPicPr/>
            <p:nvPr/>
          </p:nvPicPr>
          <p:blipFill>
            <a:blip r:embed="rId3"/>
            <a:stretch/>
          </p:blipFill>
          <p:spPr>
            <a:xfrm>
              <a:off x="406080" y="1572120"/>
              <a:ext cx="1188720" cy="1412280"/>
            </a:xfrm>
            <a:prstGeom prst="rect">
              <a:avLst/>
            </a:prstGeom>
            <a:ln w="0">
              <a:noFill/>
            </a:ln>
          </p:spPr>
        </p:pic>
      </p:grpSp>
      <p:sp>
        <p:nvSpPr>
          <p:cNvPr id="205" name="CustomShape 17"/>
          <p:cNvSpPr/>
          <p:nvPr/>
        </p:nvSpPr>
        <p:spPr>
          <a:xfrm>
            <a:off x="1851120" y="2305080"/>
            <a:ext cx="9068760" cy="47520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c00000"/>
                </a:solidFill>
                <a:latin typeface="Times New Roman"/>
              </a:rPr>
              <a:t>ДОПОВІДАЄ</a:t>
            </a:r>
            <a:r>
              <a:rPr b="1" lang="uk-UA" sz="1800" spc="-1" strike="noStrike">
                <a:solidFill>
                  <a:srgbClr val="000000"/>
                </a:solidFill>
                <a:latin typeface="Times New Roman"/>
              </a:rPr>
              <a:t> у вищий орган про </a:t>
            </a:r>
            <a:r>
              <a:rPr b="1" lang="uk-UA" sz="1800" spc="-1" strike="noStrike">
                <a:solidFill>
                  <a:srgbClr val="c00000"/>
                </a:solidFill>
                <a:latin typeface="Times New Roman"/>
              </a:rPr>
              <a:t>обстановку</a:t>
            </a:r>
            <a:r>
              <a:rPr b="1" lang="uk-UA" sz="1800" spc="-1" strike="noStrike">
                <a:solidFill>
                  <a:srgbClr val="000000"/>
                </a:solidFill>
                <a:latin typeface="Times New Roman"/>
              </a:rPr>
              <a:t> що склалася, про прийняті </a:t>
            </a:r>
            <a:r>
              <a:rPr b="1" lang="uk-UA" sz="1800" spc="-1" strike="noStrike">
                <a:solidFill>
                  <a:srgbClr val="c00000"/>
                </a:solidFill>
                <a:latin typeface="Times New Roman"/>
              </a:rPr>
              <a:t>рішення</a:t>
            </a:r>
            <a:endParaRPr b="0" lang="uk-UA" sz="1800" spc="-1" strike="noStrike">
              <a:latin typeface="Arial"/>
            </a:endParaRPr>
          </a:p>
          <a:p>
            <a:pPr algn="ctr">
              <a:lnSpc>
                <a:spcPct val="100000"/>
              </a:lnSpc>
            </a:pPr>
            <a:endParaRPr b="0" lang="uk-UA" sz="1800" spc="-1" strike="noStrike">
              <a:latin typeface="Arial"/>
            </a:endParaRPr>
          </a:p>
        </p:txBody>
      </p:sp>
      <p:sp>
        <p:nvSpPr>
          <p:cNvPr id="206" name="CustomShape 18"/>
          <p:cNvSpPr/>
          <p:nvPr/>
        </p:nvSpPr>
        <p:spPr>
          <a:xfrm>
            <a:off x="4038120" y="3873240"/>
            <a:ext cx="7750080" cy="2939760"/>
          </a:xfrm>
          <a:prstGeom prst="wedgeRoundRectCallout">
            <a:avLst>
              <a:gd name="adj1" fmla="val -59400"/>
              <a:gd name="adj2" fmla="val -20070"/>
              <a:gd name="adj3" fmla="val 16667"/>
            </a:avLst>
          </a:prstGeom>
          <a:solidFill>
            <a:srgbClr val="ffeee1"/>
          </a:solidFill>
          <a:ln cap="rnd" w="12600">
            <a:solidFill>
              <a:schemeClr val="tx2">
                <a:lumMod val="60000"/>
                <a:lumOff val="40000"/>
              </a:schemeClr>
            </a:solidFill>
            <a:prstDash val="sysDash"/>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marL="285840" indent="-285120">
              <a:lnSpc>
                <a:spcPct val="100000"/>
              </a:lnSpc>
              <a:spcAft>
                <a:spcPts val="601"/>
              </a:spcAft>
              <a:buClr>
                <a:srgbClr val="c00000"/>
              </a:buClr>
              <a:buFont typeface="Wingdings" charset="2"/>
              <a:buChar char=""/>
            </a:pPr>
            <a:r>
              <a:rPr b="1" lang="uk-UA" sz="1800" spc="-1" strike="noStrike">
                <a:solidFill>
                  <a:srgbClr val="c00000"/>
                </a:solidFill>
                <a:latin typeface="Times New Roman"/>
              </a:rPr>
              <a:t>час і місце </a:t>
            </a:r>
            <a:r>
              <a:rPr b="0" lang="uk-UA" sz="1800" spc="-1" strike="noStrike">
                <a:solidFill>
                  <a:srgbClr val="000000"/>
                </a:solidFill>
                <a:latin typeface="Times New Roman"/>
              </a:rPr>
              <a:t>НС; </a:t>
            </a:r>
            <a:endParaRPr b="0" lang="uk-UA" sz="1800" spc="-1" strike="noStrike">
              <a:latin typeface="Arial"/>
            </a:endParaRPr>
          </a:p>
          <a:p>
            <a:pPr marL="285840" indent="-285120">
              <a:lnSpc>
                <a:spcPct val="100000"/>
              </a:lnSpc>
              <a:spcAft>
                <a:spcPts val="601"/>
              </a:spcAft>
              <a:buClr>
                <a:srgbClr val="c00000"/>
              </a:buClr>
              <a:buFont typeface="Wingdings" charset="2"/>
              <a:buChar char=""/>
            </a:pPr>
            <a:r>
              <a:rPr b="1" lang="uk-UA" sz="1800" spc="-1" strike="noStrike">
                <a:solidFill>
                  <a:srgbClr val="c00000"/>
                </a:solidFill>
                <a:latin typeface="Times New Roman"/>
              </a:rPr>
              <a:t>вид</a:t>
            </a:r>
            <a:r>
              <a:rPr b="0" lang="uk-UA" sz="1800" spc="-1" strike="noStrike">
                <a:solidFill>
                  <a:srgbClr val="000000"/>
                </a:solidFill>
                <a:latin typeface="Times New Roman"/>
              </a:rPr>
              <a:t> НС;</a:t>
            </a:r>
            <a:endParaRPr b="0" lang="uk-UA" sz="1800" spc="-1" strike="noStrike">
              <a:latin typeface="Arial"/>
            </a:endParaRPr>
          </a:p>
          <a:p>
            <a:pPr marL="285840" indent="-285120">
              <a:lnSpc>
                <a:spcPct val="100000"/>
              </a:lnSpc>
              <a:spcAft>
                <a:spcPts val="601"/>
              </a:spcAft>
              <a:buClr>
                <a:srgbClr val="c00000"/>
              </a:buClr>
              <a:buFont typeface="Wingdings" charset="2"/>
              <a:buChar char=""/>
            </a:pPr>
            <a:r>
              <a:rPr b="1" lang="uk-UA" sz="1800" spc="-1" strike="noStrike">
                <a:solidFill>
                  <a:srgbClr val="c00000"/>
                </a:solidFill>
                <a:latin typeface="Times New Roman"/>
              </a:rPr>
              <a:t>масштаб</a:t>
            </a:r>
            <a:r>
              <a:rPr b="0" lang="uk-UA" sz="1800" spc="-1" strike="noStrike">
                <a:solidFill>
                  <a:srgbClr val="000000"/>
                </a:solidFill>
                <a:latin typeface="Times New Roman"/>
              </a:rPr>
              <a:t> і осередки НС; </a:t>
            </a:r>
            <a:endParaRPr b="0" lang="uk-UA" sz="1800" spc="-1" strike="noStrike">
              <a:latin typeface="Arial"/>
            </a:endParaRPr>
          </a:p>
          <a:p>
            <a:pPr marL="285840" indent="-285120">
              <a:lnSpc>
                <a:spcPct val="100000"/>
              </a:lnSpc>
              <a:spcAft>
                <a:spcPts val="601"/>
              </a:spcAft>
              <a:buClr>
                <a:srgbClr val="000000"/>
              </a:buClr>
              <a:buFont typeface="Wingdings" charset="2"/>
              <a:buChar char=""/>
            </a:pPr>
            <a:r>
              <a:rPr b="0" lang="uk-UA" sz="1800" spc="-1" strike="noStrike">
                <a:solidFill>
                  <a:srgbClr val="000000"/>
                </a:solidFill>
                <a:latin typeface="Times New Roman"/>
              </a:rPr>
              <a:t>попередні дані щодо </a:t>
            </a:r>
            <a:r>
              <a:rPr b="1" lang="uk-UA" sz="1800" spc="-1" strike="noStrike">
                <a:solidFill>
                  <a:srgbClr val="c00000"/>
                </a:solidFill>
                <a:latin typeface="Times New Roman"/>
              </a:rPr>
              <a:t>ступеня руйнувань</a:t>
            </a:r>
            <a:r>
              <a:rPr b="0" lang="uk-UA" sz="1800" spc="-1" strike="noStrike">
                <a:solidFill>
                  <a:srgbClr val="000000"/>
                </a:solidFill>
                <a:latin typeface="Times New Roman"/>
              </a:rPr>
              <a:t>; </a:t>
            </a:r>
            <a:endParaRPr b="0" lang="uk-UA" sz="1800" spc="-1" strike="noStrike">
              <a:latin typeface="Arial"/>
            </a:endParaRPr>
          </a:p>
          <a:p>
            <a:pPr marL="285840" indent="-285120">
              <a:lnSpc>
                <a:spcPts val="1899"/>
              </a:lnSpc>
              <a:spcAft>
                <a:spcPts val="601"/>
              </a:spcAft>
              <a:buClr>
                <a:srgbClr val="c00000"/>
              </a:buClr>
              <a:buFont typeface="Wingdings" charset="2"/>
              <a:buChar char=""/>
            </a:pPr>
            <a:r>
              <a:rPr b="1" lang="uk-UA" sz="1800" spc="-1" strike="noStrike">
                <a:solidFill>
                  <a:srgbClr val="c00000"/>
                </a:solidFill>
                <a:latin typeface="Times New Roman"/>
              </a:rPr>
              <a:t>наявну</a:t>
            </a:r>
            <a:r>
              <a:rPr b="0" lang="uk-UA" sz="1800" spc="-1" strike="noStrike">
                <a:solidFill>
                  <a:srgbClr val="000000"/>
                </a:solidFill>
                <a:latin typeface="Times New Roman"/>
              </a:rPr>
              <a:t> радіаційну, хімічну, біологічну, пожежну та ін. </a:t>
            </a:r>
            <a:r>
              <a:rPr b="1" lang="uk-UA" sz="1800" spc="-1" strike="noStrike">
                <a:solidFill>
                  <a:srgbClr val="c00000"/>
                </a:solidFill>
                <a:latin typeface="Times New Roman"/>
              </a:rPr>
              <a:t>обстановку</a:t>
            </a:r>
            <a:r>
              <a:rPr b="0" lang="uk-UA" sz="1800" spc="-1" strike="noStrike">
                <a:solidFill>
                  <a:srgbClr val="000000"/>
                </a:solidFill>
                <a:latin typeface="Times New Roman"/>
              </a:rPr>
              <a:t>; </a:t>
            </a:r>
            <a:endParaRPr b="0" lang="uk-UA" sz="1800" spc="-1" strike="noStrike">
              <a:latin typeface="Arial"/>
            </a:endParaRPr>
          </a:p>
          <a:p>
            <a:pPr marL="285840" indent="-285120">
              <a:lnSpc>
                <a:spcPts val="1800"/>
              </a:lnSpc>
              <a:spcAft>
                <a:spcPts val="601"/>
              </a:spcAft>
              <a:buClr>
                <a:srgbClr val="000000"/>
              </a:buClr>
              <a:buFont typeface="Wingdings" charset="2"/>
              <a:buChar char=""/>
            </a:pPr>
            <a:r>
              <a:rPr b="0" lang="uk-UA" sz="1800" spc="-1" strike="noStrike">
                <a:solidFill>
                  <a:srgbClr val="000000"/>
                </a:solidFill>
                <a:latin typeface="Times New Roman"/>
              </a:rPr>
              <a:t>попередні дані про </a:t>
            </a:r>
            <a:r>
              <a:rPr b="1" lang="uk-UA" sz="1800" spc="-1" strike="noStrike">
                <a:solidFill>
                  <a:srgbClr val="c00000"/>
                </a:solidFill>
                <a:latin typeface="Times New Roman"/>
              </a:rPr>
              <a:t>загиблих</a:t>
            </a:r>
            <a:r>
              <a:rPr b="0" lang="uk-UA" sz="1800" spc="-1" strike="noStrike">
                <a:solidFill>
                  <a:srgbClr val="000000"/>
                </a:solidFill>
                <a:latin typeface="Times New Roman"/>
              </a:rPr>
              <a:t> і заподіяні </a:t>
            </a:r>
            <a:r>
              <a:rPr b="1" lang="uk-UA" sz="1800" spc="-1" strike="noStrike">
                <a:solidFill>
                  <a:srgbClr val="c00000"/>
                </a:solidFill>
                <a:latin typeface="Times New Roman"/>
              </a:rPr>
              <a:t>збитки</a:t>
            </a:r>
            <a:r>
              <a:rPr b="0" lang="uk-UA" sz="1800" spc="-1" strike="noStrike">
                <a:solidFill>
                  <a:srgbClr val="000000"/>
                </a:solidFill>
                <a:latin typeface="Times New Roman"/>
              </a:rPr>
              <a:t>; </a:t>
            </a:r>
            <a:endParaRPr b="0" lang="uk-UA" sz="1800" spc="-1" strike="noStrike">
              <a:latin typeface="Arial"/>
            </a:endParaRPr>
          </a:p>
          <a:p>
            <a:pPr marL="285840" indent="-285120">
              <a:lnSpc>
                <a:spcPct val="100000"/>
              </a:lnSpc>
              <a:spcAft>
                <a:spcPts val="601"/>
              </a:spcAft>
              <a:buClr>
                <a:srgbClr val="c00000"/>
              </a:buClr>
              <a:buFont typeface="Wingdings" charset="2"/>
              <a:buChar char=""/>
            </a:pPr>
            <a:r>
              <a:rPr b="1" lang="uk-UA" sz="1800" spc="-1" strike="noStrike">
                <a:solidFill>
                  <a:srgbClr val="c00000"/>
                </a:solidFill>
                <a:latin typeface="Times New Roman"/>
              </a:rPr>
              <a:t>стан сил і засобів</a:t>
            </a:r>
            <a:r>
              <a:rPr b="0" lang="uk-UA" sz="1800" spc="-1" strike="noStrike">
                <a:solidFill>
                  <a:srgbClr val="000000"/>
                </a:solidFill>
                <a:latin typeface="Times New Roman"/>
              </a:rPr>
              <a:t>, їх можливості; </a:t>
            </a:r>
            <a:endParaRPr b="0" lang="uk-UA" sz="1800" spc="-1" strike="noStrike">
              <a:latin typeface="Arial"/>
            </a:endParaRPr>
          </a:p>
          <a:p>
            <a:pPr marL="285840" indent="-285120">
              <a:lnSpc>
                <a:spcPts val="1800"/>
              </a:lnSpc>
              <a:spcAft>
                <a:spcPts val="601"/>
              </a:spcAft>
              <a:buClr>
                <a:srgbClr val="000000"/>
              </a:buClr>
              <a:buFont typeface="Wingdings" charset="2"/>
              <a:buChar char=""/>
            </a:pPr>
            <a:r>
              <a:rPr b="0" lang="uk-UA" sz="1800" spc="-1" strike="noStrike">
                <a:solidFill>
                  <a:srgbClr val="000000"/>
                </a:solidFill>
                <a:latin typeface="Times New Roman"/>
              </a:rPr>
              <a:t>попередній дані </a:t>
            </a:r>
            <a:r>
              <a:rPr b="1" lang="uk-UA" sz="1800" spc="-1" strike="noStrike">
                <a:solidFill>
                  <a:srgbClr val="c00000"/>
                </a:solidFill>
                <a:latin typeface="Times New Roman"/>
              </a:rPr>
              <a:t>щодо обсягу робіт </a:t>
            </a:r>
            <a:r>
              <a:rPr b="0" lang="uk-UA" sz="1800" spc="-1" strike="noStrike">
                <a:solidFill>
                  <a:srgbClr val="000000"/>
                </a:solidFill>
                <a:latin typeface="Times New Roman"/>
              </a:rPr>
              <a:t>на ліквідацію НС </a:t>
            </a:r>
            <a:endParaRPr b="0" lang="uk-UA" sz="1800" spc="-1" strike="noStrike">
              <a:latin typeface="Arial"/>
            </a:endParaRPr>
          </a:p>
        </p:txBody>
      </p:sp>
      <p:sp>
        <p:nvSpPr>
          <p:cNvPr id="207" name="CustomShape 19"/>
          <p:cNvSpPr/>
          <p:nvPr/>
        </p:nvSpPr>
        <p:spPr>
          <a:xfrm>
            <a:off x="5289480" y="397440"/>
            <a:ext cx="3537000" cy="582480"/>
          </a:xfrm>
          <a:prstGeom prst="roundRect">
            <a:avLst>
              <a:gd name="adj" fmla="val 16667"/>
            </a:avLst>
          </a:prstGeom>
          <a:gradFill rotWithShape="0">
            <a:gsLst>
              <a:gs pos="0">
                <a:srgbClr val="62a39f"/>
              </a:gs>
              <a:gs pos="100000">
                <a:srgbClr val="5fa49f"/>
              </a:gs>
            </a:gsLst>
            <a:lin ang="5400000"/>
          </a:gradFill>
          <a:ln>
            <a:solidFill>
              <a:srgbClr val="62a39f"/>
            </a:solidFill>
            <a:round/>
          </a:ln>
          <a:effectLst>
            <a:outerShdw blurRad="40005" dir="5400000" dist="23040" rotWithShape="0">
              <a:srgbClr val="000000">
                <a:alpha val="45000"/>
              </a:srgbClr>
            </a:outerShdw>
          </a:effectLst>
        </p:spPr>
        <p:style>
          <a:lnRef idx="1">
            <a:schemeClr val="accent6"/>
          </a:lnRef>
          <a:fillRef idx="3">
            <a:schemeClr val="accent6"/>
          </a:fillRef>
          <a:effectRef idx="2">
            <a:schemeClr val="accent6"/>
          </a:effectRef>
          <a:fontRef idx="minor"/>
        </p:style>
        <p:txBody>
          <a:bodyPr lIns="90000" rIns="90000" tIns="45000" bIns="45000">
            <a:noAutofit/>
          </a:bodyPr>
          <a:p>
            <a:pPr>
              <a:lnSpc>
                <a:spcPct val="100000"/>
              </a:lnSpc>
            </a:pPr>
            <a:r>
              <a:rPr b="1" lang="uk-UA" sz="2400" spc="-1" strike="noStrike">
                <a:solidFill>
                  <a:srgbClr val="ffffff"/>
                </a:solidFill>
                <a:latin typeface="Times New Roman"/>
              </a:rPr>
              <a:t>Голова ОДА (РДА, ТГ) : </a:t>
            </a:r>
            <a:endParaRPr b="0" lang="uk-UA" sz="2400" spc="-1" strike="noStrike">
              <a:latin typeface="Arial"/>
            </a:endParaRPr>
          </a:p>
          <a:p>
            <a:pPr algn="ctr">
              <a:lnSpc>
                <a:spcPct val="100000"/>
              </a:lnSpc>
            </a:pPr>
            <a:endParaRPr b="0" lang="uk-UA" sz="2400" spc="-1" strike="noStrike">
              <a:latin typeface="Arial"/>
            </a:endParaRPr>
          </a:p>
        </p:txBody>
      </p:sp>
      <p:pic>
        <p:nvPicPr>
          <p:cNvPr id="208" name="Picture 9" descr=""/>
          <p:cNvPicPr/>
          <p:nvPr/>
        </p:nvPicPr>
        <p:blipFill>
          <a:blip r:embed="rId4"/>
          <a:stretch/>
        </p:blipFill>
        <p:spPr>
          <a:xfrm>
            <a:off x="-21960" y="1440"/>
            <a:ext cx="907200" cy="855000"/>
          </a:xfrm>
          <a:prstGeom prst="rect">
            <a:avLst/>
          </a:prstGeom>
          <a:ln w="0">
            <a:noFill/>
          </a:ln>
        </p:spPr>
      </p:pic>
      <p:sp>
        <p:nvSpPr>
          <p:cNvPr id="209" name="CustomShape 20"/>
          <p:cNvSpPr/>
          <p:nvPr/>
        </p:nvSpPr>
        <p:spPr>
          <a:xfrm>
            <a:off x="930240" y="4824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1600" spc="-1" strike="noStrike">
                <a:solidFill>
                  <a:srgbClr val="c00000"/>
                </a:solidFill>
                <a:latin typeface="Arial"/>
                <a:ea typeface="Microsoft YaHei"/>
              </a:rPr>
              <a:t>ГОЛОВНЕ УПРАВЛІННЯ ДСНС УКРАЇНИ</a:t>
            </a:r>
            <a:endParaRPr b="0" lang="uk-UA" sz="1600" spc="-1" strike="noStrike">
              <a:latin typeface="Arial"/>
            </a:endParaRPr>
          </a:p>
          <a:p>
            <a:pPr>
              <a:lnSpc>
                <a:spcPct val="93000"/>
              </a:lnSpc>
            </a:pPr>
            <a:r>
              <a:rPr b="1" lang="uk-UA" sz="1600" spc="-1" strike="noStrike">
                <a:solidFill>
                  <a:srgbClr val="c00000"/>
                </a:solidFill>
                <a:latin typeface="Arial"/>
                <a:ea typeface="Microsoft YaHei"/>
              </a:rPr>
              <a:t>У ВОЛИНСЬКІЙ ОБЛАСТІ</a:t>
            </a:r>
            <a:endParaRPr b="0" lang="uk-UA" sz="1600" spc="-1" strike="noStrike">
              <a:latin typeface="Arial"/>
            </a:endParaRPr>
          </a:p>
          <a:p>
            <a:pPr algn="ctr">
              <a:lnSpc>
                <a:spcPct val="93000"/>
              </a:lnSpc>
            </a:pPr>
            <a:endParaRPr b="0" lang="uk-UA" sz="1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6003720" y="43920"/>
            <a:ext cx="183960" cy="368640"/>
          </a:xfrm>
          <a:prstGeom prst="rect">
            <a:avLst/>
          </a:prstGeom>
          <a:noFill/>
          <a:ln w="0">
            <a:noFill/>
          </a:ln>
        </p:spPr>
        <p:style>
          <a:lnRef idx="0"/>
          <a:fillRef idx="0"/>
          <a:effectRef idx="0"/>
          <a:fontRef idx="minor"/>
        </p:style>
      </p:sp>
      <p:sp>
        <p:nvSpPr>
          <p:cNvPr id="211" name="CustomShape 2"/>
          <p:cNvSpPr/>
          <p:nvPr/>
        </p:nvSpPr>
        <p:spPr>
          <a:xfrm>
            <a:off x="6003720" y="43920"/>
            <a:ext cx="183960" cy="368640"/>
          </a:xfrm>
          <a:prstGeom prst="rect">
            <a:avLst/>
          </a:prstGeom>
          <a:noFill/>
          <a:ln w="0">
            <a:noFill/>
          </a:ln>
        </p:spPr>
        <p:style>
          <a:lnRef idx="0"/>
          <a:fillRef idx="0"/>
          <a:effectRef idx="0"/>
          <a:fontRef idx="minor"/>
        </p:style>
      </p:sp>
      <p:grpSp>
        <p:nvGrpSpPr>
          <p:cNvPr id="212" name="Group 3"/>
          <p:cNvGrpSpPr/>
          <p:nvPr/>
        </p:nvGrpSpPr>
        <p:grpSpPr>
          <a:xfrm>
            <a:off x="1496520" y="1068480"/>
            <a:ext cx="10337400" cy="5627880"/>
            <a:chOff x="1496520" y="1068480"/>
            <a:chExt cx="10337400" cy="5627880"/>
          </a:xfrm>
        </p:grpSpPr>
        <p:sp>
          <p:nvSpPr>
            <p:cNvPr id="213" name="CustomShape 4"/>
            <p:cNvSpPr/>
            <p:nvPr/>
          </p:nvSpPr>
          <p:spPr>
            <a:xfrm>
              <a:off x="2995200" y="1068480"/>
              <a:ext cx="8838720" cy="100908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just">
                <a:lnSpc>
                  <a:spcPct val="100000"/>
                </a:lnSpc>
              </a:pPr>
              <a:r>
                <a:rPr b="1" lang="uk-UA" sz="2000" spc="-1" strike="noStrike">
                  <a:solidFill>
                    <a:srgbClr val="000000"/>
                  </a:solidFill>
                  <a:latin typeface="Times New Roman"/>
                </a:rPr>
                <a:t>Проводить </a:t>
              </a:r>
              <a:r>
                <a:rPr b="1" lang="uk-UA" sz="2000" spc="-1" strike="noStrike">
                  <a:solidFill>
                    <a:srgbClr val="c00000"/>
                  </a:solidFill>
                  <a:latin typeface="Times New Roman"/>
                </a:rPr>
                <a:t>БРИФІНГИ ДЛЯ ПРЕСИ</a:t>
              </a:r>
              <a:r>
                <a:rPr b="1" lang="uk-UA" sz="2000" spc="-1" strike="noStrike">
                  <a:solidFill>
                    <a:srgbClr val="000000"/>
                  </a:solidFill>
                  <a:latin typeface="Times New Roman"/>
                </a:rPr>
                <a:t> щодо обстановки, яка склалася</a:t>
              </a:r>
              <a:endParaRPr b="0" lang="uk-UA" sz="2000" spc="-1" strike="noStrike">
                <a:latin typeface="Arial"/>
              </a:endParaRPr>
            </a:p>
          </p:txBody>
        </p:sp>
        <p:sp>
          <p:nvSpPr>
            <p:cNvPr id="214" name="CustomShape 5"/>
            <p:cNvSpPr/>
            <p:nvPr/>
          </p:nvSpPr>
          <p:spPr>
            <a:xfrm>
              <a:off x="2995200" y="5646240"/>
              <a:ext cx="8838720" cy="105012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just">
                <a:lnSpc>
                  <a:spcPct val="100000"/>
                </a:lnSpc>
              </a:pPr>
              <a:r>
                <a:rPr b="1" lang="uk-UA" sz="2000" spc="-1" strike="noStrike">
                  <a:solidFill>
                    <a:srgbClr val="000000"/>
                  </a:solidFill>
                  <a:latin typeface="Times New Roman"/>
                </a:rPr>
                <a:t>Організовує </a:t>
              </a:r>
              <a:r>
                <a:rPr b="1" lang="uk-UA" sz="2000" spc="-1" strike="noStrike">
                  <a:solidFill>
                    <a:srgbClr val="c00000"/>
                  </a:solidFill>
                  <a:latin typeface="Times New Roman"/>
                </a:rPr>
                <a:t>БЕЗПЕРЕРВНИЙ КОНТРОЛЬ </a:t>
              </a:r>
              <a:r>
                <a:rPr b="1" lang="uk-UA" sz="2000" spc="-1" strike="noStrike">
                  <a:solidFill>
                    <a:srgbClr val="000000"/>
                  </a:solidFill>
                  <a:latin typeface="Times New Roman"/>
                </a:rPr>
                <a:t>за розвитком НС та обстановкою на аварійних об’єктах і прилеглих до них територіях</a:t>
              </a:r>
              <a:endParaRPr b="0" lang="uk-UA" sz="2000" spc="-1" strike="noStrike">
                <a:latin typeface="Arial"/>
              </a:endParaRPr>
            </a:p>
          </p:txBody>
        </p:sp>
        <p:sp>
          <p:nvSpPr>
            <p:cNvPr id="215" name="CustomShape 6"/>
            <p:cNvSpPr/>
            <p:nvPr/>
          </p:nvSpPr>
          <p:spPr>
            <a:xfrm>
              <a:off x="1496520" y="3468240"/>
              <a:ext cx="1474200" cy="504000"/>
            </a:xfrm>
            <a:prstGeom prst="roundRect">
              <a:avLst>
                <a:gd name="adj" fmla="val 16667"/>
              </a:avLst>
            </a:prstGeom>
            <a:solidFill>
              <a:schemeClr val="accent6">
                <a:lumMod val="20000"/>
                <a:lumOff val="8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2000" spc="-1" strike="noStrike">
                  <a:solidFill>
                    <a:srgbClr val="000000"/>
                  </a:solidFill>
                  <a:latin typeface="Times New Roman"/>
                </a:rPr>
                <a:t>Постійно</a:t>
              </a:r>
              <a:endParaRPr b="0" lang="uk-UA" sz="2000" spc="-1" strike="noStrike">
                <a:latin typeface="Arial"/>
              </a:endParaRPr>
            </a:p>
          </p:txBody>
        </p:sp>
      </p:grpSp>
      <p:grpSp>
        <p:nvGrpSpPr>
          <p:cNvPr id="216" name="Group 7"/>
          <p:cNvGrpSpPr/>
          <p:nvPr/>
        </p:nvGrpSpPr>
        <p:grpSpPr>
          <a:xfrm>
            <a:off x="956160" y="1229040"/>
            <a:ext cx="1080360" cy="1582200"/>
            <a:chOff x="956160" y="1229040"/>
            <a:chExt cx="1080360" cy="1582200"/>
          </a:xfrm>
        </p:grpSpPr>
        <p:grpSp>
          <p:nvGrpSpPr>
            <p:cNvPr id="217" name="Group 8"/>
            <p:cNvGrpSpPr/>
            <p:nvPr/>
          </p:nvGrpSpPr>
          <p:grpSpPr>
            <a:xfrm>
              <a:off x="956160" y="1229040"/>
              <a:ext cx="1078920" cy="1218600"/>
              <a:chOff x="956160" y="1229040"/>
              <a:chExt cx="1078920" cy="1218600"/>
            </a:xfrm>
          </p:grpSpPr>
          <p:sp>
            <p:nvSpPr>
              <p:cNvPr id="218" name="CustomShape 9"/>
              <p:cNvSpPr/>
              <p:nvPr/>
            </p:nvSpPr>
            <p:spPr>
              <a:xfrm>
                <a:off x="956160" y="1229040"/>
                <a:ext cx="1078920" cy="504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10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219" name="Picture 18" descr=""/>
              <p:cNvPicPr/>
              <p:nvPr/>
            </p:nvPicPr>
            <p:blipFill>
              <a:blip r:embed="rId1"/>
              <a:stretch/>
            </p:blipFill>
            <p:spPr>
              <a:xfrm>
                <a:off x="1194480" y="1740240"/>
                <a:ext cx="624600" cy="707400"/>
              </a:xfrm>
              <a:prstGeom prst="rect">
                <a:avLst/>
              </a:prstGeom>
              <a:ln w="0">
                <a:noFill/>
              </a:ln>
            </p:spPr>
          </p:pic>
        </p:grpSp>
        <p:pic>
          <p:nvPicPr>
            <p:cNvPr id="220" name="Picture 18" descr=""/>
            <p:cNvPicPr/>
            <p:nvPr/>
          </p:nvPicPr>
          <p:blipFill>
            <a:blip r:embed="rId2"/>
            <a:stretch/>
          </p:blipFill>
          <p:spPr>
            <a:xfrm>
              <a:off x="1040400" y="1683360"/>
              <a:ext cx="996120" cy="1127880"/>
            </a:xfrm>
            <a:prstGeom prst="rect">
              <a:avLst/>
            </a:prstGeom>
            <a:ln w="0">
              <a:noFill/>
            </a:ln>
          </p:spPr>
        </p:pic>
      </p:grpSp>
      <p:sp>
        <p:nvSpPr>
          <p:cNvPr id="221" name="CustomShape 10"/>
          <p:cNvSpPr/>
          <p:nvPr/>
        </p:nvSpPr>
        <p:spPr>
          <a:xfrm>
            <a:off x="4079880" y="2260080"/>
            <a:ext cx="7754040" cy="2608200"/>
          </a:xfrm>
          <a:prstGeom prst="roundRect">
            <a:avLst>
              <a:gd name="adj" fmla="val 16667"/>
            </a:avLst>
          </a:prstGeom>
          <a:gradFill rotWithShape="0">
            <a:gsLst>
              <a:gs pos="0">
                <a:srgbClr val="9cc2e5"/>
              </a:gs>
              <a:gs pos="100000">
                <a:srgbClr val="deeaf6"/>
              </a:gs>
            </a:gsLst>
            <a:lin ang="18900000"/>
          </a:gradFill>
          <a:ln cap="rnd" w="12600">
            <a:solidFill>
              <a:srgbClr val="9cc2e5"/>
            </a:solidFill>
            <a:prstDash val="sysDash"/>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0" i="1" lang="uk-UA" sz="1800" spc="-1" strike="noStrike">
                <a:solidFill>
                  <a:srgbClr val="000000"/>
                </a:solidFill>
                <a:latin typeface="Times New Roman"/>
              </a:rPr>
              <a:t>через засоби масової інформації </a:t>
            </a:r>
            <a:r>
              <a:rPr b="1" i="1" lang="uk-UA" sz="1800" spc="-1" strike="noStrike" u="sng">
                <a:solidFill>
                  <a:srgbClr val="c00000"/>
                </a:solidFill>
                <a:uFillTx/>
                <a:latin typeface="Times New Roman"/>
              </a:rPr>
              <a:t>НАСЕЛЕННЮ ПОСТІЙНО НАДАЮТЬСЯ</a:t>
            </a:r>
            <a:r>
              <a:rPr b="1" i="1" lang="uk-UA" sz="1800" spc="-1" strike="noStrike">
                <a:solidFill>
                  <a:srgbClr val="c00000"/>
                </a:solidFill>
                <a:latin typeface="Times New Roman"/>
              </a:rPr>
              <a:t> </a:t>
            </a:r>
            <a:r>
              <a:rPr b="0" i="1" lang="uk-UA" sz="1800" spc="-1" strike="noStrike">
                <a:solidFill>
                  <a:srgbClr val="000000"/>
                </a:solidFill>
                <a:latin typeface="Times New Roman"/>
              </a:rPr>
              <a:t>оперативні та достовірні відомості:</a:t>
            </a:r>
            <a:endParaRPr b="0" lang="uk-UA" sz="1800" spc="-1" strike="noStrike">
              <a:latin typeface="Arial"/>
            </a:endParaRPr>
          </a:p>
          <a:p>
            <a:pPr marL="285840" indent="-285120">
              <a:lnSpc>
                <a:spcPct val="100000"/>
              </a:lnSpc>
              <a:buClr>
                <a:srgbClr val="ff0000"/>
              </a:buClr>
              <a:buFont typeface="Wingdings" charset="2"/>
              <a:buChar char=""/>
            </a:pPr>
            <a:r>
              <a:rPr b="0" i="1" lang="uk-UA" sz="1800" spc="-1" strike="noStrike">
                <a:solidFill>
                  <a:srgbClr val="000000"/>
                </a:solidFill>
                <a:latin typeface="Times New Roman"/>
              </a:rPr>
              <a:t>про надзвичайну ситуацію та її наслідки, </a:t>
            </a:r>
            <a:endParaRPr b="0" lang="uk-UA" sz="1800" spc="-1" strike="noStrike">
              <a:latin typeface="Arial"/>
            </a:endParaRPr>
          </a:p>
          <a:p>
            <a:pPr marL="285840" indent="-285120">
              <a:lnSpc>
                <a:spcPct val="100000"/>
              </a:lnSpc>
              <a:buClr>
                <a:srgbClr val="ff0000"/>
              </a:buClr>
              <a:buFont typeface="Wingdings" charset="2"/>
              <a:buChar char=""/>
            </a:pPr>
            <a:r>
              <a:rPr b="0" i="1" lang="uk-UA" sz="1800" spc="-1" strike="noStrike">
                <a:solidFill>
                  <a:srgbClr val="000000"/>
                </a:solidFill>
                <a:latin typeface="Times New Roman"/>
              </a:rPr>
              <a:t>її вид, </a:t>
            </a:r>
            <a:endParaRPr b="0" lang="uk-UA" sz="1800" spc="-1" strike="noStrike">
              <a:latin typeface="Arial"/>
            </a:endParaRPr>
          </a:p>
          <a:p>
            <a:pPr marL="285840" indent="-285120">
              <a:lnSpc>
                <a:spcPct val="100000"/>
              </a:lnSpc>
              <a:buClr>
                <a:srgbClr val="ff0000"/>
              </a:buClr>
              <a:buFont typeface="Wingdings" charset="2"/>
              <a:buChar char=""/>
            </a:pPr>
            <a:r>
              <a:rPr b="0" i="1" lang="uk-UA" sz="1800" spc="-1" strike="noStrike">
                <a:solidFill>
                  <a:srgbClr val="000000"/>
                </a:solidFill>
                <a:latin typeface="Times New Roman"/>
              </a:rPr>
              <a:t>межі поширення, </a:t>
            </a:r>
            <a:endParaRPr b="0" lang="uk-UA" sz="1800" spc="-1" strike="noStrike">
              <a:latin typeface="Arial"/>
            </a:endParaRPr>
          </a:p>
          <a:p>
            <a:pPr marL="285840" indent="-285120">
              <a:lnSpc>
                <a:spcPct val="100000"/>
              </a:lnSpc>
              <a:buClr>
                <a:srgbClr val="ff0000"/>
              </a:buClr>
              <a:buFont typeface="Wingdings" charset="2"/>
              <a:buChar char=""/>
            </a:pPr>
            <a:r>
              <a:rPr b="0" i="1" lang="uk-UA" sz="1800" spc="-1" strike="noStrike">
                <a:solidFill>
                  <a:srgbClr val="000000"/>
                </a:solidFill>
                <a:latin typeface="Times New Roman"/>
              </a:rPr>
              <a:t>можливі наслідки та </a:t>
            </a:r>
            <a:endParaRPr b="0" lang="uk-UA" sz="1800" spc="-1" strike="noStrike">
              <a:latin typeface="Arial"/>
            </a:endParaRPr>
          </a:p>
          <a:p>
            <a:pPr marL="285840" indent="-285120">
              <a:lnSpc>
                <a:spcPct val="100000"/>
              </a:lnSpc>
              <a:buClr>
                <a:srgbClr val="ff0000"/>
              </a:buClr>
              <a:buFont typeface="Wingdings" charset="2"/>
              <a:buChar char=""/>
            </a:pPr>
            <a:r>
              <a:rPr b="0" i="1" lang="uk-UA" sz="1800" spc="-1" strike="noStrike">
                <a:solidFill>
                  <a:srgbClr val="000000"/>
                </a:solidFill>
                <a:latin typeface="Times New Roman"/>
              </a:rPr>
              <a:t>способи захисту від небезпечних чинників</a:t>
            </a:r>
            <a:endParaRPr b="0" lang="uk-UA" sz="1800" spc="-1" strike="noStrike">
              <a:latin typeface="Arial"/>
            </a:endParaRPr>
          </a:p>
          <a:p>
            <a:pPr>
              <a:lnSpc>
                <a:spcPct val="100000"/>
              </a:lnSpc>
            </a:pPr>
            <a:r>
              <a:rPr b="1" i="1" lang="uk-UA" sz="1800" spc="-1" strike="noStrike">
                <a:solidFill>
                  <a:srgbClr val="000000"/>
                </a:solidFill>
                <a:latin typeface="Times New Roman"/>
              </a:rPr>
              <a:t>інформація надається відповідно до законодавства про інформацію </a:t>
            </a:r>
            <a:endParaRPr b="0" lang="uk-UA" sz="1800" spc="-1" strike="noStrike">
              <a:latin typeface="Arial"/>
            </a:endParaRPr>
          </a:p>
        </p:txBody>
      </p:sp>
      <p:sp>
        <p:nvSpPr>
          <p:cNvPr id="222" name="CustomShape 11"/>
          <p:cNvSpPr/>
          <p:nvPr/>
        </p:nvSpPr>
        <p:spPr>
          <a:xfrm>
            <a:off x="11640600" y="6485400"/>
            <a:ext cx="550800" cy="70056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1" lang="uk-UA" sz="2000" spc="-1" strike="noStrike">
                <a:solidFill>
                  <a:srgbClr val="000000"/>
                </a:solidFill>
                <a:latin typeface="Arial"/>
                <a:ea typeface="Microsoft YaHei"/>
              </a:rPr>
              <a:t> </a:t>
            </a:r>
            <a:endParaRPr b="0" lang="uk-UA" sz="2000" spc="-1" strike="noStrike">
              <a:latin typeface="Arial"/>
            </a:endParaRPr>
          </a:p>
        </p:txBody>
      </p:sp>
      <p:sp>
        <p:nvSpPr>
          <p:cNvPr id="223" name="CustomShape 12"/>
          <p:cNvSpPr/>
          <p:nvPr/>
        </p:nvSpPr>
        <p:spPr>
          <a:xfrm>
            <a:off x="4766760" y="412920"/>
            <a:ext cx="3537000" cy="582480"/>
          </a:xfrm>
          <a:prstGeom prst="roundRect">
            <a:avLst>
              <a:gd name="adj" fmla="val 16667"/>
            </a:avLst>
          </a:prstGeom>
          <a:gradFill rotWithShape="0">
            <a:gsLst>
              <a:gs pos="0">
                <a:srgbClr val="62a39f"/>
              </a:gs>
              <a:gs pos="100000">
                <a:srgbClr val="5fa49f"/>
              </a:gs>
            </a:gsLst>
            <a:lin ang="5400000"/>
          </a:gradFill>
          <a:ln>
            <a:solidFill>
              <a:srgbClr val="62a39f"/>
            </a:solidFill>
            <a:round/>
          </a:ln>
          <a:effectLst>
            <a:outerShdw blurRad="40005" dir="5400000" dist="23040" rotWithShape="0">
              <a:srgbClr val="000000">
                <a:alpha val="45000"/>
              </a:srgbClr>
            </a:outerShdw>
          </a:effectLst>
        </p:spPr>
        <p:style>
          <a:lnRef idx="1">
            <a:schemeClr val="accent6"/>
          </a:lnRef>
          <a:fillRef idx="3">
            <a:schemeClr val="accent6"/>
          </a:fillRef>
          <a:effectRef idx="2">
            <a:schemeClr val="accent6"/>
          </a:effectRef>
          <a:fontRef idx="minor"/>
        </p:style>
        <p:txBody>
          <a:bodyPr lIns="90000" rIns="90000" tIns="45000" bIns="45000">
            <a:noAutofit/>
          </a:bodyPr>
          <a:p>
            <a:pPr>
              <a:lnSpc>
                <a:spcPct val="100000"/>
              </a:lnSpc>
            </a:pPr>
            <a:r>
              <a:rPr b="1" lang="uk-UA" sz="2400" spc="-1" strike="noStrike">
                <a:solidFill>
                  <a:srgbClr val="ffffff"/>
                </a:solidFill>
                <a:latin typeface="Times New Roman"/>
              </a:rPr>
              <a:t>Голова ОДА (РДА, ТГ) : </a:t>
            </a:r>
            <a:endParaRPr b="0" lang="uk-UA" sz="2400" spc="-1" strike="noStrike">
              <a:latin typeface="Arial"/>
            </a:endParaRPr>
          </a:p>
          <a:p>
            <a:pPr algn="ctr">
              <a:lnSpc>
                <a:spcPct val="100000"/>
              </a:lnSpc>
            </a:pPr>
            <a:endParaRPr b="0" lang="uk-UA" sz="2400" spc="-1" strike="noStrike">
              <a:latin typeface="Arial"/>
            </a:endParaRPr>
          </a:p>
        </p:txBody>
      </p:sp>
      <p:pic>
        <p:nvPicPr>
          <p:cNvPr id="224" name="Picture 9" descr=""/>
          <p:cNvPicPr/>
          <p:nvPr/>
        </p:nvPicPr>
        <p:blipFill>
          <a:blip r:embed="rId3"/>
          <a:stretch/>
        </p:blipFill>
        <p:spPr>
          <a:xfrm>
            <a:off x="-21960" y="1440"/>
            <a:ext cx="907200" cy="855000"/>
          </a:xfrm>
          <a:prstGeom prst="rect">
            <a:avLst/>
          </a:prstGeom>
          <a:ln w="0">
            <a:noFill/>
          </a:ln>
        </p:spPr>
      </p:pic>
      <p:sp>
        <p:nvSpPr>
          <p:cNvPr id="225" name="CustomShape 13"/>
          <p:cNvSpPr/>
          <p:nvPr/>
        </p:nvSpPr>
        <p:spPr>
          <a:xfrm>
            <a:off x="930240" y="4824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1600" spc="-1" strike="noStrike">
                <a:solidFill>
                  <a:srgbClr val="c00000"/>
                </a:solidFill>
                <a:latin typeface="Arial"/>
                <a:ea typeface="Microsoft YaHei"/>
              </a:rPr>
              <a:t>ГОЛОВНЕ УПРАВЛІННЯ ДСНС УКРАЇНИ</a:t>
            </a:r>
            <a:endParaRPr b="0" lang="uk-UA" sz="1600" spc="-1" strike="noStrike">
              <a:latin typeface="Arial"/>
            </a:endParaRPr>
          </a:p>
          <a:p>
            <a:pPr>
              <a:lnSpc>
                <a:spcPct val="93000"/>
              </a:lnSpc>
            </a:pPr>
            <a:r>
              <a:rPr b="1" lang="uk-UA" sz="1600" spc="-1" strike="noStrike">
                <a:solidFill>
                  <a:srgbClr val="c00000"/>
                </a:solidFill>
                <a:latin typeface="Arial"/>
                <a:ea typeface="Microsoft YaHei"/>
              </a:rPr>
              <a:t>У ВОЛИНСЬКІЙ ОБЛАСТІ</a:t>
            </a:r>
            <a:endParaRPr b="0" lang="uk-UA" sz="1600" spc="-1" strike="noStrike">
              <a:latin typeface="Arial"/>
            </a:endParaRPr>
          </a:p>
          <a:p>
            <a:pPr algn="ctr">
              <a:lnSpc>
                <a:spcPct val="93000"/>
              </a:lnSpc>
            </a:pPr>
            <a:endParaRPr b="0" lang="uk-UA" sz="1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3215520" y="44640"/>
            <a:ext cx="6479280" cy="361080"/>
          </a:xfrm>
          <a:prstGeom prst="roundRect">
            <a:avLst>
              <a:gd name="adj" fmla="val 16667"/>
            </a:avLst>
          </a:prstGeom>
          <a:gradFill rotWithShape="0">
            <a:gsLst>
              <a:gs pos="0">
                <a:srgbClr val="9cc2e5">
                  <a:alpha val="44313"/>
                </a:srgbClr>
              </a:gs>
              <a:gs pos="50000">
                <a:srgbClr val="deeaf6"/>
              </a:gs>
              <a:gs pos="100000">
                <a:srgbClr val="9cc2e5">
                  <a:alpha val="44313"/>
                </a:srgbClr>
              </a:gs>
            </a:gsLst>
            <a:lin ang="18900000"/>
          </a:gra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ctr">
              <a:lnSpc>
                <a:spcPct val="100000"/>
              </a:lnSpc>
            </a:pPr>
            <a:r>
              <a:rPr b="1" lang="uk-UA" sz="1500" spc="-1" strike="noStrike">
                <a:solidFill>
                  <a:srgbClr val="000000"/>
                </a:solidFill>
                <a:latin typeface="Times New Roman"/>
              </a:rPr>
              <a:t>МОДЕЛЬ ЛІКВІДАЦІЇ НАСЛІДКІВ НАДЗВИЧАЙНИХ СИТУАЦІЙ</a:t>
            </a:r>
            <a:endParaRPr b="0" lang="uk-UA" sz="1500" spc="-1" strike="noStrike">
              <a:latin typeface="Arial"/>
            </a:endParaRPr>
          </a:p>
        </p:txBody>
      </p:sp>
      <p:grpSp>
        <p:nvGrpSpPr>
          <p:cNvPr id="227" name="Group 2"/>
          <p:cNvGrpSpPr/>
          <p:nvPr/>
        </p:nvGrpSpPr>
        <p:grpSpPr>
          <a:xfrm>
            <a:off x="190800" y="692640"/>
            <a:ext cx="11881080" cy="6192000"/>
            <a:chOff x="190800" y="692640"/>
            <a:chExt cx="11881080" cy="6192000"/>
          </a:xfrm>
        </p:grpSpPr>
        <p:sp>
          <p:nvSpPr>
            <p:cNvPr id="228" name="CustomShape 3"/>
            <p:cNvSpPr/>
            <p:nvPr/>
          </p:nvSpPr>
          <p:spPr>
            <a:xfrm>
              <a:off x="4498920" y="692640"/>
              <a:ext cx="3193560" cy="912960"/>
            </a:xfrm>
            <a:prstGeom prst="rect">
              <a:avLst/>
            </a:prstGeom>
            <a:solidFill>
              <a:schemeClr val="accent1">
                <a:lumMod val="20000"/>
                <a:lumOff val="80000"/>
              </a:schemeClr>
            </a:solidFill>
            <a:ln w="0">
              <a:noFill/>
            </a:ln>
          </p:spPr>
          <p:style>
            <a:lnRef idx="0"/>
            <a:fillRef idx="0"/>
            <a:effectRef idx="0"/>
            <a:fontRef idx="minor"/>
          </p:style>
          <p:txBody>
            <a:bodyPr lIns="90000" rIns="90000" tIns="45000" bIns="45000">
              <a:noAutofit/>
            </a:bodyPr>
            <a:p>
              <a:pPr algn="ctr">
                <a:lnSpc>
                  <a:spcPct val="100000"/>
                </a:lnSpc>
              </a:pPr>
              <a:r>
                <a:rPr b="1" lang="uk-UA" sz="1800" spc="-1" strike="noStrike">
                  <a:solidFill>
                    <a:srgbClr val="000000"/>
                  </a:solidFill>
                  <a:latin typeface="Arial"/>
                </a:rPr>
                <a:t>Комісія ТЕБ та НС</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r>
                <a:rPr b="1" lang="uk-UA" sz="1800" spc="-1" strike="noStrike">
                  <a:solidFill>
                    <a:srgbClr val="000000"/>
                  </a:solidFill>
                  <a:latin typeface="Arial"/>
                </a:rPr>
                <a:t>(ОДА, РДА, ТГ)</a:t>
              </a:r>
              <a:endParaRPr b="0" lang="uk-UA" sz="1800" spc="-1" strike="noStrike">
                <a:latin typeface="Arial"/>
              </a:endParaRPr>
            </a:p>
          </p:txBody>
        </p:sp>
        <p:grpSp>
          <p:nvGrpSpPr>
            <p:cNvPr id="229" name="Group 4"/>
            <p:cNvGrpSpPr/>
            <p:nvPr/>
          </p:nvGrpSpPr>
          <p:grpSpPr>
            <a:xfrm>
              <a:off x="563040" y="860040"/>
              <a:ext cx="3305160" cy="2348640"/>
              <a:chOff x="563040" y="860040"/>
              <a:chExt cx="3305160" cy="2348640"/>
            </a:xfrm>
          </p:grpSpPr>
          <p:sp>
            <p:nvSpPr>
              <p:cNvPr id="230" name="CustomShape 5"/>
              <p:cNvSpPr/>
              <p:nvPr/>
            </p:nvSpPr>
            <p:spPr>
              <a:xfrm>
                <a:off x="567360" y="1656360"/>
                <a:ext cx="3300840" cy="729360"/>
              </a:xfrm>
              <a:prstGeom prst="rect">
                <a:avLst/>
              </a:prstGeom>
              <a:solidFill>
                <a:schemeClr val="accent3">
                  <a:lumMod val="40000"/>
                  <a:lumOff val="60000"/>
                </a:schemeClr>
              </a:solidFill>
              <a:ln w="0">
                <a:noFill/>
              </a:ln>
            </p:spPr>
            <p:style>
              <a:lnRef idx="0"/>
              <a:fillRef idx="0"/>
              <a:effectRef idx="0"/>
              <a:fontRef idx="minor"/>
            </p:style>
            <p:txBody>
              <a:bodyPr lIns="90000" rIns="90000" tIns="45000" bIns="45000">
                <a:noAutofit/>
              </a:bodyPr>
              <a:p>
                <a:pPr algn="ctr">
                  <a:lnSpc>
                    <a:spcPct val="100000"/>
                  </a:lnSpc>
                </a:pPr>
                <a:r>
                  <a:rPr b="1" lang="uk-UA" sz="1400" spc="-97" strike="noStrike">
                    <a:solidFill>
                      <a:srgbClr val="000000"/>
                    </a:solidFill>
                    <a:latin typeface="Arial"/>
                  </a:rPr>
                  <a:t>оперативно-чергові (чергові, диспетчерські) служби територіальних органів</a:t>
                </a:r>
                <a:endParaRPr b="0" lang="uk-UA" sz="1400" spc="-1" strike="noStrike">
                  <a:latin typeface="Arial"/>
                </a:endParaRPr>
              </a:p>
            </p:txBody>
          </p:sp>
          <p:sp>
            <p:nvSpPr>
              <p:cNvPr id="231" name="CustomShape 6"/>
              <p:cNvSpPr/>
              <p:nvPr/>
            </p:nvSpPr>
            <p:spPr>
              <a:xfrm>
                <a:off x="567360" y="2479320"/>
                <a:ext cx="3300840" cy="729360"/>
              </a:xfrm>
              <a:prstGeom prst="rect">
                <a:avLst/>
              </a:prstGeom>
              <a:solidFill>
                <a:schemeClr val="accent3">
                  <a:lumMod val="40000"/>
                  <a:lumOff val="60000"/>
                </a:schemeClr>
              </a:solidFill>
              <a:ln w="0">
                <a:noFill/>
              </a:ln>
            </p:spPr>
            <p:style>
              <a:lnRef idx="0"/>
              <a:fillRef idx="0"/>
              <a:effectRef idx="0"/>
              <a:fontRef idx="minor"/>
            </p:style>
            <p:txBody>
              <a:bodyPr lIns="90000" rIns="90000" tIns="45000" bIns="45000">
                <a:noAutofit/>
              </a:bodyPr>
              <a:p>
                <a:pPr algn="ctr">
                  <a:lnSpc>
                    <a:spcPct val="100000"/>
                  </a:lnSpc>
                </a:pPr>
                <a:r>
                  <a:rPr b="1" lang="uk-UA" sz="1400" spc="-89" strike="noStrike">
                    <a:solidFill>
                      <a:srgbClr val="000000"/>
                    </a:solidFill>
                    <a:latin typeface="Arial"/>
                  </a:rPr>
                  <a:t>оперативно-чергові (чергові, диспетчерські) служби підприємств, установ та організацій</a:t>
                </a:r>
                <a:endParaRPr b="0" lang="uk-UA" sz="1400" spc="-1" strike="noStrike">
                  <a:latin typeface="Arial"/>
                </a:endParaRPr>
              </a:p>
            </p:txBody>
          </p:sp>
          <p:sp>
            <p:nvSpPr>
              <p:cNvPr id="232" name="CustomShape 7"/>
              <p:cNvSpPr/>
              <p:nvPr/>
            </p:nvSpPr>
            <p:spPr>
              <a:xfrm>
                <a:off x="563040" y="860040"/>
                <a:ext cx="3300840" cy="729360"/>
              </a:xfrm>
              <a:prstGeom prst="rect">
                <a:avLst/>
              </a:prstGeom>
              <a:solidFill>
                <a:schemeClr val="accent3">
                  <a:lumMod val="40000"/>
                  <a:lumOff val="60000"/>
                </a:schemeClr>
              </a:solidFill>
              <a:ln w="0">
                <a:noFill/>
              </a:ln>
            </p:spPr>
            <p:style>
              <a:lnRef idx="0"/>
              <a:fillRef idx="0"/>
              <a:effectRef idx="0"/>
              <a:fontRef idx="minor"/>
            </p:style>
            <p:txBody>
              <a:bodyPr lIns="90000" rIns="90000" tIns="45000" bIns="45000">
                <a:noAutofit/>
              </a:bodyPr>
              <a:p>
                <a:pPr algn="ctr">
                  <a:lnSpc>
                    <a:spcPct val="100000"/>
                  </a:lnSpc>
                </a:pPr>
                <a:r>
                  <a:rPr b="1" lang="uk-UA" sz="1400" spc="-1" strike="noStrike">
                    <a:solidFill>
                      <a:srgbClr val="000000"/>
                    </a:solidFill>
                    <a:latin typeface="Arial"/>
                  </a:rPr>
                  <a:t>чергові служби ОДА, РДА </a:t>
                </a:r>
                <a:endParaRPr b="0" lang="uk-UA" sz="1400" spc="-1" strike="noStrike">
                  <a:latin typeface="Arial"/>
                </a:endParaRPr>
              </a:p>
              <a:p>
                <a:pPr algn="ctr">
                  <a:lnSpc>
                    <a:spcPct val="100000"/>
                  </a:lnSpc>
                </a:pPr>
                <a:r>
                  <a:rPr b="1" lang="uk-UA" sz="1400" spc="-1" strike="noStrike">
                    <a:solidFill>
                      <a:srgbClr val="000000"/>
                    </a:solidFill>
                    <a:latin typeface="Arial"/>
                  </a:rPr>
                  <a:t>та виконавчих органів рад громад</a:t>
                </a:r>
                <a:endParaRPr b="0" lang="uk-UA" sz="1400" spc="-1" strike="noStrike">
                  <a:latin typeface="Arial"/>
                </a:endParaRPr>
              </a:p>
              <a:p>
                <a:pPr algn="ctr">
                  <a:lnSpc>
                    <a:spcPct val="100000"/>
                  </a:lnSpc>
                </a:pPr>
                <a:endParaRPr b="0" lang="uk-UA" sz="1400" spc="-1" strike="noStrike">
                  <a:latin typeface="Arial"/>
                </a:endParaRPr>
              </a:p>
            </p:txBody>
          </p:sp>
        </p:grpSp>
        <p:sp>
          <p:nvSpPr>
            <p:cNvPr id="233" name="CustomShape 8"/>
            <p:cNvSpPr/>
            <p:nvPr/>
          </p:nvSpPr>
          <p:spPr>
            <a:xfrm>
              <a:off x="4548600" y="1812240"/>
              <a:ext cx="3143880" cy="576720"/>
            </a:xfrm>
            <a:prstGeom prst="rect">
              <a:avLst/>
            </a:prstGeom>
            <a:solidFill>
              <a:schemeClr val="tx2">
                <a:lumMod val="20000"/>
                <a:lumOff val="80000"/>
              </a:schemeClr>
            </a:solidFill>
            <a:ln w="0">
              <a:noFill/>
            </a:ln>
          </p:spPr>
          <p:style>
            <a:lnRef idx="0"/>
            <a:fillRef idx="0"/>
            <a:effectRef idx="0"/>
            <a:fontRef idx="minor"/>
          </p:style>
          <p:txBody>
            <a:bodyPr lIns="90000" rIns="90000" tIns="45000" bIns="45000">
              <a:noAutofit/>
            </a:bodyPr>
            <a:p>
              <a:pPr algn="ctr">
                <a:lnSpc>
                  <a:spcPct val="100000"/>
                </a:lnSpc>
              </a:pPr>
              <a:r>
                <a:rPr b="1" lang="uk-UA" sz="1600" spc="-1" strike="noStrike">
                  <a:solidFill>
                    <a:srgbClr val="000000"/>
                  </a:solidFill>
                  <a:latin typeface="Arial"/>
                </a:rPr>
                <a:t>Керівник робіт з ліквідації наслідків НС</a:t>
              </a:r>
              <a:endParaRPr b="0" lang="uk-UA" sz="1600" spc="-1" strike="noStrike">
                <a:latin typeface="Arial"/>
              </a:endParaRPr>
            </a:p>
          </p:txBody>
        </p:sp>
        <p:grpSp>
          <p:nvGrpSpPr>
            <p:cNvPr id="234" name="Group 9"/>
            <p:cNvGrpSpPr/>
            <p:nvPr/>
          </p:nvGrpSpPr>
          <p:grpSpPr>
            <a:xfrm>
              <a:off x="3571560" y="4549680"/>
              <a:ext cx="5041080" cy="2112480"/>
              <a:chOff x="3571560" y="4549680"/>
              <a:chExt cx="5041080" cy="2112480"/>
            </a:xfrm>
          </p:grpSpPr>
          <p:sp>
            <p:nvSpPr>
              <p:cNvPr id="235" name="CustomShape 10"/>
              <p:cNvSpPr/>
              <p:nvPr/>
            </p:nvSpPr>
            <p:spPr>
              <a:xfrm>
                <a:off x="3571560" y="4549680"/>
                <a:ext cx="2499120" cy="942480"/>
              </a:xfrm>
              <a:prstGeom prst="rect">
                <a:avLst/>
              </a:prstGeom>
              <a:solidFill>
                <a:srgbClr val="e9caec"/>
              </a:solidFill>
              <a:ln w="0">
                <a:noFill/>
              </a:ln>
            </p:spPr>
            <p:style>
              <a:lnRef idx="0"/>
              <a:fillRef idx="0"/>
              <a:effectRef idx="0"/>
              <a:fontRef idx="minor"/>
            </p:style>
            <p:txBody>
              <a:bodyPr lIns="90000" rIns="90000" tIns="45000" bIns="45000">
                <a:noAutofit/>
              </a:bodyPr>
              <a:p>
                <a:pPr algn="ctr">
                  <a:lnSpc>
                    <a:spcPct val="100000"/>
                  </a:lnSpc>
                </a:pPr>
                <a:endParaRPr b="0" lang="uk-UA" sz="1800" spc="-1" strike="noStrike">
                  <a:latin typeface="Arial"/>
                </a:endParaRPr>
              </a:p>
              <a:p>
                <a:pPr algn="ctr">
                  <a:lnSpc>
                    <a:spcPct val="100000"/>
                  </a:lnSpc>
                </a:pPr>
                <a:r>
                  <a:rPr b="1" lang="uk-UA" sz="1400" spc="-1" strike="noStrike">
                    <a:solidFill>
                      <a:srgbClr val="000000"/>
                    </a:solidFill>
                    <a:latin typeface="Arial"/>
                  </a:rPr>
                  <a:t>Мобільно-оперативна група ОДА/РДА</a:t>
                </a:r>
                <a:endParaRPr b="0" lang="uk-UA" sz="1400" spc="-1" strike="noStrike">
                  <a:latin typeface="Arial"/>
                </a:endParaRPr>
              </a:p>
              <a:p>
                <a:pPr algn="ctr">
                  <a:lnSpc>
                    <a:spcPct val="100000"/>
                  </a:lnSpc>
                </a:pPr>
                <a:endParaRPr b="0" lang="uk-UA" sz="1400" spc="-1" strike="noStrike">
                  <a:latin typeface="Arial"/>
                </a:endParaRPr>
              </a:p>
            </p:txBody>
          </p:sp>
          <p:sp>
            <p:nvSpPr>
              <p:cNvPr id="236" name="CustomShape 11"/>
              <p:cNvSpPr/>
              <p:nvPr/>
            </p:nvSpPr>
            <p:spPr>
              <a:xfrm>
                <a:off x="3574800" y="5719680"/>
                <a:ext cx="2499120" cy="942480"/>
              </a:xfrm>
              <a:prstGeom prst="rect">
                <a:avLst/>
              </a:prstGeom>
              <a:solidFill>
                <a:srgbClr val="e9caec"/>
              </a:solidFill>
              <a:ln w="0">
                <a:noFill/>
              </a:ln>
            </p:spPr>
            <p:style>
              <a:lnRef idx="0"/>
              <a:fillRef idx="0"/>
              <a:effectRef idx="0"/>
              <a:fontRef idx="minor"/>
            </p:style>
            <p:txBody>
              <a:bodyPr lIns="90000" rIns="90000" tIns="45000" bIns="45000">
                <a:noAutofit/>
              </a:bodyPr>
              <a:p>
                <a:pPr algn="ctr">
                  <a:lnSpc>
                    <a:spcPct val="100000"/>
                  </a:lnSpc>
                </a:pPr>
                <a:endParaRPr b="0" lang="uk-UA" sz="1800" spc="-1" strike="noStrike">
                  <a:latin typeface="Arial"/>
                </a:endParaRPr>
              </a:p>
              <a:p>
                <a:pPr algn="ctr">
                  <a:lnSpc>
                    <a:spcPct val="100000"/>
                  </a:lnSpc>
                </a:pPr>
                <a:r>
                  <a:rPr b="1" lang="uk-UA" sz="1400" spc="-1" strike="noStrike">
                    <a:solidFill>
                      <a:srgbClr val="000000"/>
                    </a:solidFill>
                    <a:latin typeface="Arial"/>
                  </a:rPr>
                  <a:t>Підрозділи ОРС</a:t>
                </a:r>
                <a:endParaRPr b="0" lang="uk-UA" sz="1400" spc="-1" strike="noStrike">
                  <a:latin typeface="Arial"/>
                </a:endParaRPr>
              </a:p>
              <a:p>
                <a:pPr algn="ctr">
                  <a:lnSpc>
                    <a:spcPct val="100000"/>
                  </a:lnSpc>
                </a:pPr>
                <a:r>
                  <a:rPr b="1" lang="uk-UA" sz="1400" spc="-1" strike="noStrike">
                    <a:solidFill>
                      <a:srgbClr val="000000"/>
                    </a:solidFill>
                    <a:latin typeface="Arial"/>
                  </a:rPr>
                  <a:t>ГУ ДСНС</a:t>
                </a:r>
                <a:endParaRPr b="0" lang="uk-UA" sz="1400" spc="-1" strike="noStrike">
                  <a:latin typeface="Arial"/>
                </a:endParaRPr>
              </a:p>
              <a:p>
                <a:pPr algn="ctr">
                  <a:lnSpc>
                    <a:spcPct val="100000"/>
                  </a:lnSpc>
                </a:pPr>
                <a:endParaRPr b="0" lang="uk-UA" sz="1400" spc="-1" strike="noStrike">
                  <a:latin typeface="Arial"/>
                </a:endParaRPr>
              </a:p>
            </p:txBody>
          </p:sp>
          <p:sp>
            <p:nvSpPr>
              <p:cNvPr id="237" name="CustomShape 12"/>
              <p:cNvSpPr/>
              <p:nvPr/>
            </p:nvSpPr>
            <p:spPr>
              <a:xfrm>
                <a:off x="6113520" y="5719680"/>
                <a:ext cx="2499120" cy="942480"/>
              </a:xfrm>
              <a:prstGeom prst="rect">
                <a:avLst/>
              </a:prstGeom>
              <a:solidFill>
                <a:srgbClr val="e9caec"/>
              </a:solidFill>
              <a:ln w="0">
                <a:noFill/>
              </a:ln>
            </p:spPr>
            <p:style>
              <a:lnRef idx="0"/>
              <a:fillRef idx="0"/>
              <a:effectRef idx="0"/>
              <a:fontRef idx="minor"/>
            </p:style>
            <p:txBody>
              <a:bodyPr lIns="90000" rIns="90000" tIns="45000" bIns="45000">
                <a:noAutofit/>
              </a:bodyPr>
              <a:p>
                <a:pPr algn="ctr">
                  <a:lnSpc>
                    <a:spcPct val="100000"/>
                  </a:lnSpc>
                </a:pPr>
                <a:r>
                  <a:rPr b="1" lang="uk-UA" sz="1400" spc="-1" strike="noStrike">
                    <a:solidFill>
                      <a:srgbClr val="000000"/>
                    </a:solidFill>
                    <a:latin typeface="Arial"/>
                  </a:rPr>
                  <a:t>Спеціалізовані служби ЦЗ для проведення спеціальних робіт</a:t>
                </a:r>
                <a:endParaRPr b="0" lang="uk-UA" sz="1400" spc="-1" strike="noStrike">
                  <a:latin typeface="Arial"/>
                </a:endParaRPr>
              </a:p>
              <a:p>
                <a:pPr algn="ctr">
                  <a:lnSpc>
                    <a:spcPct val="100000"/>
                  </a:lnSpc>
                </a:pPr>
                <a:endParaRPr b="0" lang="uk-UA" sz="1400" spc="-1" strike="noStrike">
                  <a:latin typeface="Arial"/>
                </a:endParaRPr>
              </a:p>
            </p:txBody>
          </p:sp>
          <p:sp>
            <p:nvSpPr>
              <p:cNvPr id="238" name="CustomShape 13"/>
              <p:cNvSpPr/>
              <p:nvPr/>
            </p:nvSpPr>
            <p:spPr>
              <a:xfrm>
                <a:off x="6113520" y="4549680"/>
                <a:ext cx="2499120" cy="942480"/>
              </a:xfrm>
              <a:prstGeom prst="rect">
                <a:avLst/>
              </a:prstGeom>
              <a:solidFill>
                <a:srgbClr val="e9caec"/>
              </a:solidFill>
              <a:ln w="0">
                <a:noFill/>
              </a:ln>
            </p:spPr>
            <p:style>
              <a:lnRef idx="0"/>
              <a:fillRef idx="0"/>
              <a:effectRef idx="0"/>
              <a:fontRef idx="minor"/>
            </p:style>
            <p:txBody>
              <a:bodyPr lIns="90000" rIns="90000" tIns="45000" bIns="45000">
                <a:noAutofit/>
              </a:bodyPr>
              <a:p>
                <a:pPr algn="ctr">
                  <a:lnSpc>
                    <a:spcPct val="100000"/>
                  </a:lnSpc>
                </a:pPr>
                <a:r>
                  <a:rPr b="1" lang="uk-UA" sz="1400" spc="-1" strike="noStrike">
                    <a:solidFill>
                      <a:srgbClr val="000000"/>
                    </a:solidFill>
                    <a:latin typeface="Arial"/>
                  </a:rPr>
                  <a:t>Формування ЦЗ для відновлювальних робіт, добровільні формування для допоміжних робіт</a:t>
                </a:r>
                <a:endParaRPr b="0" lang="uk-UA" sz="1400" spc="-1" strike="noStrike">
                  <a:latin typeface="Arial"/>
                </a:endParaRPr>
              </a:p>
            </p:txBody>
          </p:sp>
        </p:grpSp>
        <p:grpSp>
          <p:nvGrpSpPr>
            <p:cNvPr id="239" name="Group 14"/>
            <p:cNvGrpSpPr/>
            <p:nvPr/>
          </p:nvGrpSpPr>
          <p:grpSpPr>
            <a:xfrm>
              <a:off x="551520" y="4495680"/>
              <a:ext cx="2608920" cy="2292480"/>
              <a:chOff x="551520" y="4495680"/>
              <a:chExt cx="2608920" cy="2292480"/>
            </a:xfrm>
          </p:grpSpPr>
          <p:sp>
            <p:nvSpPr>
              <p:cNvPr id="240" name="CustomShape 15"/>
              <p:cNvSpPr/>
              <p:nvPr/>
            </p:nvSpPr>
            <p:spPr>
              <a:xfrm>
                <a:off x="551520" y="5174640"/>
                <a:ext cx="2607480" cy="516240"/>
              </a:xfrm>
              <a:prstGeom prst="rect">
                <a:avLst/>
              </a:prstGeom>
              <a:solidFill>
                <a:srgbClr val="ffd243"/>
              </a:solidFill>
              <a:ln w="0">
                <a:noFill/>
              </a:ln>
            </p:spPr>
            <p:style>
              <a:lnRef idx="0"/>
              <a:fillRef idx="0"/>
              <a:effectRef idx="0"/>
              <a:fontRef idx="minor"/>
            </p:style>
            <p:txBody>
              <a:bodyPr lIns="90000" rIns="90000" tIns="45000" bIns="45000">
                <a:noAutofit/>
              </a:bodyPr>
              <a:p>
                <a:pPr algn="ctr">
                  <a:lnSpc>
                    <a:spcPct val="100000"/>
                  </a:lnSpc>
                </a:pPr>
                <a:r>
                  <a:rPr b="1" lang="uk-UA" sz="1400" spc="-29" strike="noStrike">
                    <a:solidFill>
                      <a:srgbClr val="000000"/>
                    </a:solidFill>
                    <a:latin typeface="Arial"/>
                  </a:rPr>
                  <a:t>Місцеві і добровільні пожежні підрозділи</a:t>
                </a:r>
                <a:endParaRPr b="0" lang="uk-UA" sz="1400" spc="-1" strike="noStrike">
                  <a:latin typeface="Arial"/>
                </a:endParaRPr>
              </a:p>
            </p:txBody>
          </p:sp>
          <p:sp>
            <p:nvSpPr>
              <p:cNvPr id="241" name="CustomShape 16"/>
              <p:cNvSpPr/>
              <p:nvPr/>
            </p:nvSpPr>
            <p:spPr>
              <a:xfrm>
                <a:off x="552960" y="5845680"/>
                <a:ext cx="2607480" cy="942480"/>
              </a:xfrm>
              <a:prstGeom prst="rect">
                <a:avLst/>
              </a:prstGeom>
              <a:solidFill>
                <a:srgbClr val="ffd243"/>
              </a:solidFill>
              <a:ln w="0">
                <a:noFill/>
              </a:ln>
            </p:spPr>
            <p:style>
              <a:lnRef idx="0"/>
              <a:fillRef idx="0"/>
              <a:effectRef idx="0"/>
              <a:fontRef idx="minor"/>
            </p:style>
            <p:txBody>
              <a:bodyPr lIns="90000" rIns="90000" tIns="45000" bIns="45000">
                <a:noAutofit/>
              </a:bodyPr>
              <a:p>
                <a:pPr algn="ctr">
                  <a:lnSpc>
                    <a:spcPct val="100000"/>
                  </a:lnSpc>
                </a:pPr>
                <a:r>
                  <a:rPr b="1" lang="uk-UA" sz="1400" spc="-29" strike="noStrike">
                    <a:solidFill>
                      <a:srgbClr val="000000"/>
                    </a:solidFill>
                    <a:latin typeface="Arial"/>
                  </a:rPr>
                  <a:t>Формування постійної готовності служб екстреного виклику </a:t>
                </a:r>
                <a:endParaRPr b="0" lang="uk-UA" sz="1400" spc="-1" strike="noStrike">
                  <a:latin typeface="Arial"/>
                </a:endParaRPr>
              </a:p>
              <a:p>
                <a:pPr algn="ctr">
                  <a:lnSpc>
                    <a:spcPct val="100000"/>
                  </a:lnSpc>
                </a:pPr>
                <a:r>
                  <a:rPr b="1" lang="uk-UA" sz="1400" spc="-29" strike="noStrike">
                    <a:solidFill>
                      <a:srgbClr val="000000"/>
                    </a:solidFill>
                    <a:latin typeface="Arial"/>
                  </a:rPr>
                  <a:t>(101, 102, 103, 104)</a:t>
                </a:r>
                <a:endParaRPr b="0" lang="uk-UA" sz="1400" spc="-1" strike="noStrike">
                  <a:latin typeface="Arial"/>
                </a:endParaRPr>
              </a:p>
            </p:txBody>
          </p:sp>
          <p:sp>
            <p:nvSpPr>
              <p:cNvPr id="242" name="CustomShape 17"/>
              <p:cNvSpPr/>
              <p:nvPr/>
            </p:nvSpPr>
            <p:spPr>
              <a:xfrm>
                <a:off x="551520" y="4495680"/>
                <a:ext cx="2607480" cy="516240"/>
              </a:xfrm>
              <a:prstGeom prst="rect">
                <a:avLst/>
              </a:prstGeom>
              <a:solidFill>
                <a:srgbClr val="ffd243"/>
              </a:solidFill>
              <a:ln w="0">
                <a:noFill/>
              </a:ln>
            </p:spPr>
            <p:style>
              <a:lnRef idx="0"/>
              <a:fillRef idx="0"/>
              <a:effectRef idx="0"/>
              <a:fontRef idx="minor"/>
            </p:style>
            <p:txBody>
              <a:bodyPr lIns="90000" rIns="90000" tIns="45000" bIns="45000">
                <a:noAutofit/>
              </a:bodyPr>
              <a:p>
                <a:pPr algn="ctr">
                  <a:lnSpc>
                    <a:spcPct val="100000"/>
                  </a:lnSpc>
                </a:pPr>
                <a:r>
                  <a:rPr b="1" lang="uk-UA" sz="1400" spc="-29" strike="noStrike">
                    <a:solidFill>
                      <a:srgbClr val="000000"/>
                    </a:solidFill>
                    <a:latin typeface="Arial"/>
                  </a:rPr>
                  <a:t>Чергові караули</a:t>
                </a:r>
                <a:endParaRPr b="0" lang="uk-UA" sz="1400" spc="-1" strike="noStrike">
                  <a:latin typeface="Arial"/>
                </a:endParaRPr>
              </a:p>
              <a:p>
                <a:pPr algn="ctr">
                  <a:lnSpc>
                    <a:spcPct val="100000"/>
                  </a:lnSpc>
                </a:pPr>
                <a:r>
                  <a:rPr b="1" lang="uk-UA" sz="1400" spc="-29" strike="noStrike">
                    <a:solidFill>
                      <a:srgbClr val="000000"/>
                    </a:solidFill>
                    <a:latin typeface="Arial"/>
                  </a:rPr>
                  <a:t>ДПРЧ (постів)</a:t>
                </a:r>
                <a:endParaRPr b="0" lang="uk-UA" sz="1400" spc="-1" strike="noStrike">
                  <a:latin typeface="Arial"/>
                </a:endParaRPr>
              </a:p>
            </p:txBody>
          </p:sp>
        </p:grpSp>
        <p:grpSp>
          <p:nvGrpSpPr>
            <p:cNvPr id="243" name="Group 18"/>
            <p:cNvGrpSpPr/>
            <p:nvPr/>
          </p:nvGrpSpPr>
          <p:grpSpPr>
            <a:xfrm>
              <a:off x="8993880" y="4493520"/>
              <a:ext cx="2608920" cy="2293920"/>
              <a:chOff x="8993880" y="4493520"/>
              <a:chExt cx="2608920" cy="2293920"/>
            </a:xfrm>
          </p:grpSpPr>
          <p:sp>
            <p:nvSpPr>
              <p:cNvPr id="244" name="CustomShape 19"/>
              <p:cNvSpPr/>
              <p:nvPr/>
            </p:nvSpPr>
            <p:spPr>
              <a:xfrm>
                <a:off x="8993880" y="5382360"/>
                <a:ext cx="2607480" cy="729360"/>
              </a:xfrm>
              <a:prstGeom prst="rect">
                <a:avLst/>
              </a:prstGeom>
              <a:solidFill>
                <a:schemeClr val="bg2"/>
              </a:solidFill>
              <a:ln w="0">
                <a:noFill/>
              </a:ln>
            </p:spPr>
            <p:style>
              <a:lnRef idx="0"/>
              <a:fillRef idx="0"/>
              <a:effectRef idx="0"/>
              <a:fontRef idx="minor"/>
            </p:style>
            <p:txBody>
              <a:bodyPr lIns="90000" rIns="90000" tIns="45000" bIns="45000">
                <a:noAutofit/>
              </a:bodyPr>
              <a:p>
                <a:pPr algn="ctr">
                  <a:lnSpc>
                    <a:spcPct val="100000"/>
                  </a:lnSpc>
                </a:pPr>
                <a:r>
                  <a:rPr b="1" lang="uk-UA" sz="1400" spc="-29" strike="noStrike">
                    <a:solidFill>
                      <a:srgbClr val="000000"/>
                    </a:solidFill>
                    <a:latin typeface="Arial"/>
                  </a:rPr>
                  <a:t>Забезпечення життєдіяльності постраждалих</a:t>
                </a:r>
                <a:endParaRPr b="0" lang="uk-UA" sz="1400" spc="-1" strike="noStrike">
                  <a:latin typeface="Arial"/>
                </a:endParaRPr>
              </a:p>
            </p:txBody>
          </p:sp>
          <p:sp>
            <p:nvSpPr>
              <p:cNvPr id="245" name="CustomShape 20"/>
              <p:cNvSpPr/>
              <p:nvPr/>
            </p:nvSpPr>
            <p:spPr>
              <a:xfrm>
                <a:off x="8995320" y="6271200"/>
                <a:ext cx="2607480" cy="516240"/>
              </a:xfrm>
              <a:prstGeom prst="rect">
                <a:avLst/>
              </a:prstGeom>
              <a:solidFill>
                <a:schemeClr val="bg2"/>
              </a:solidFill>
              <a:ln w="0">
                <a:noFill/>
              </a:ln>
            </p:spPr>
            <p:style>
              <a:lnRef idx="0"/>
              <a:fillRef idx="0"/>
              <a:effectRef idx="0"/>
              <a:fontRef idx="minor"/>
            </p:style>
            <p:txBody>
              <a:bodyPr lIns="90000" rIns="90000" tIns="45000" bIns="45000">
                <a:noAutofit/>
              </a:bodyPr>
              <a:p>
                <a:pPr algn="ctr">
                  <a:lnSpc>
                    <a:spcPct val="100000"/>
                  </a:lnSpc>
                </a:pPr>
                <a:r>
                  <a:rPr b="1" lang="uk-UA" sz="1400" spc="-29" strike="noStrike">
                    <a:solidFill>
                      <a:srgbClr val="000000"/>
                    </a:solidFill>
                    <a:latin typeface="Arial"/>
                  </a:rPr>
                  <a:t>Координація </a:t>
                </a:r>
                <a:endParaRPr b="0" lang="uk-UA" sz="1400" spc="-1" strike="noStrike">
                  <a:latin typeface="Arial"/>
                </a:endParaRPr>
              </a:p>
              <a:p>
                <a:pPr algn="ctr">
                  <a:lnSpc>
                    <a:spcPct val="100000"/>
                  </a:lnSpc>
                </a:pPr>
                <a:r>
                  <a:rPr b="1" lang="uk-UA" sz="1400" spc="-29" strike="noStrike">
                    <a:solidFill>
                      <a:srgbClr val="000000"/>
                    </a:solidFill>
                    <a:latin typeface="Arial"/>
                  </a:rPr>
                  <a:t>відбудовчих робіт</a:t>
                </a:r>
                <a:endParaRPr b="0" lang="uk-UA" sz="1400" spc="-1" strike="noStrike">
                  <a:latin typeface="Arial"/>
                </a:endParaRPr>
              </a:p>
            </p:txBody>
          </p:sp>
          <p:sp>
            <p:nvSpPr>
              <p:cNvPr id="246" name="CustomShape 21"/>
              <p:cNvSpPr/>
              <p:nvPr/>
            </p:nvSpPr>
            <p:spPr>
              <a:xfrm>
                <a:off x="8993880" y="4493520"/>
                <a:ext cx="2607480" cy="729360"/>
              </a:xfrm>
              <a:prstGeom prst="rect">
                <a:avLst/>
              </a:prstGeom>
              <a:solidFill>
                <a:schemeClr val="bg2"/>
              </a:solidFill>
              <a:ln w="0">
                <a:noFill/>
              </a:ln>
            </p:spPr>
            <p:style>
              <a:lnRef idx="0"/>
              <a:fillRef idx="0"/>
              <a:effectRef idx="0"/>
              <a:fontRef idx="minor"/>
            </p:style>
            <p:txBody>
              <a:bodyPr lIns="90000" rIns="90000" tIns="45000" bIns="45000">
                <a:noAutofit/>
              </a:bodyPr>
              <a:p>
                <a:pPr algn="ctr">
                  <a:lnSpc>
                    <a:spcPct val="100000"/>
                  </a:lnSpc>
                </a:pPr>
                <a:r>
                  <a:rPr b="1" lang="uk-UA" sz="1400" spc="-29" strike="noStrike">
                    <a:solidFill>
                      <a:srgbClr val="000000"/>
                    </a:solidFill>
                    <a:latin typeface="Arial"/>
                  </a:rPr>
                  <a:t>Забезпечення функціонування об'єктів життєзабезпечення </a:t>
                </a:r>
                <a:endParaRPr b="0" lang="uk-UA" sz="1400" spc="-1" strike="noStrike">
                  <a:latin typeface="Arial"/>
                </a:endParaRPr>
              </a:p>
            </p:txBody>
          </p:sp>
        </p:grpSp>
        <p:sp>
          <p:nvSpPr>
            <p:cNvPr id="247" name="CustomShape 22"/>
            <p:cNvSpPr/>
            <p:nvPr/>
          </p:nvSpPr>
          <p:spPr>
            <a:xfrm>
              <a:off x="4942800" y="2757960"/>
              <a:ext cx="2305800" cy="504000"/>
            </a:xfrm>
            <a:prstGeom prst="roundRect">
              <a:avLst>
                <a:gd name="adj" fmla="val 16667"/>
              </a:avLst>
            </a:prstGeom>
            <a:solidFill>
              <a:schemeClr val="tx2">
                <a:lumMod val="20000"/>
                <a:lumOff val="8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1600" spc="-1" strike="noStrike">
                  <a:solidFill>
                    <a:srgbClr val="000000"/>
                  </a:solidFill>
                  <a:latin typeface="Arial"/>
                </a:rPr>
                <a:t>Штаб з ліквідації наслідків НС</a:t>
              </a:r>
              <a:endParaRPr b="0" lang="uk-UA" sz="1600" spc="-1" strike="noStrike">
                <a:latin typeface="Arial"/>
              </a:endParaRPr>
            </a:p>
          </p:txBody>
        </p:sp>
        <p:sp>
          <p:nvSpPr>
            <p:cNvPr id="248" name="CustomShape 23"/>
            <p:cNvSpPr/>
            <p:nvPr/>
          </p:nvSpPr>
          <p:spPr>
            <a:xfrm>
              <a:off x="9144720" y="2757960"/>
              <a:ext cx="2305800" cy="504000"/>
            </a:xfrm>
            <a:prstGeom prst="roundRect">
              <a:avLst>
                <a:gd name="adj" fmla="val 16667"/>
              </a:avLst>
            </a:prstGeom>
            <a:solidFill>
              <a:schemeClr val="tx2">
                <a:lumMod val="20000"/>
                <a:lumOff val="8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1400" spc="-89" strike="noStrike">
                  <a:solidFill>
                    <a:srgbClr val="000000"/>
                  </a:solidFill>
                  <a:latin typeface="Arial"/>
                </a:rPr>
                <a:t>Підприємства, установи та організацій</a:t>
              </a:r>
              <a:endParaRPr b="0" lang="uk-UA" sz="1400" spc="-1" strike="noStrike">
                <a:latin typeface="Arial"/>
              </a:endParaRPr>
            </a:p>
          </p:txBody>
        </p:sp>
        <p:grpSp>
          <p:nvGrpSpPr>
            <p:cNvPr id="249" name="Group 24"/>
            <p:cNvGrpSpPr/>
            <p:nvPr/>
          </p:nvGrpSpPr>
          <p:grpSpPr>
            <a:xfrm>
              <a:off x="3863160" y="1038240"/>
              <a:ext cx="635400" cy="1814040"/>
              <a:chOff x="3863160" y="1038240"/>
              <a:chExt cx="635400" cy="1814040"/>
            </a:xfrm>
          </p:grpSpPr>
          <p:sp>
            <p:nvSpPr>
              <p:cNvPr id="250" name="Line 25"/>
              <p:cNvSpPr/>
              <p:nvPr/>
            </p:nvSpPr>
            <p:spPr>
              <a:xfrm>
                <a:off x="4223520" y="1038960"/>
                <a:ext cx="360" cy="1812600"/>
              </a:xfrm>
              <a:prstGeom prst="line">
                <a:avLst/>
              </a:prstGeom>
              <a:ln w="22320">
                <a:solidFill>
                  <a:srgbClr val="1cade4"/>
                </a:solidFill>
                <a:round/>
              </a:ln>
            </p:spPr>
            <p:style>
              <a:lnRef idx="1">
                <a:schemeClr val="accent1"/>
              </a:lnRef>
              <a:fillRef idx="0">
                <a:schemeClr val="accent1"/>
              </a:fillRef>
              <a:effectRef idx="0">
                <a:schemeClr val="accent1"/>
              </a:effectRef>
              <a:fontRef idx="minor"/>
            </p:style>
          </p:sp>
          <p:sp>
            <p:nvSpPr>
              <p:cNvPr id="251" name="CustomShape 26"/>
              <p:cNvSpPr/>
              <p:nvPr/>
            </p:nvSpPr>
            <p:spPr>
              <a:xfrm flipH="1">
                <a:off x="3863880" y="2851920"/>
                <a:ext cx="358560" cy="36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52" name="CustomShape 27"/>
              <p:cNvSpPr/>
              <p:nvPr/>
            </p:nvSpPr>
            <p:spPr>
              <a:xfrm flipH="1">
                <a:off x="3863160" y="1274760"/>
                <a:ext cx="358560" cy="36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53" name="CustomShape 28"/>
              <p:cNvSpPr/>
              <p:nvPr/>
            </p:nvSpPr>
            <p:spPr>
              <a:xfrm flipH="1">
                <a:off x="3863160" y="2047320"/>
                <a:ext cx="358560" cy="36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54" name="Line 29"/>
              <p:cNvSpPr/>
              <p:nvPr/>
            </p:nvSpPr>
            <p:spPr>
              <a:xfrm>
                <a:off x="4222800" y="1038240"/>
                <a:ext cx="275760" cy="360"/>
              </a:xfrm>
              <a:prstGeom prst="line">
                <a:avLst/>
              </a:prstGeom>
              <a:ln w="22320">
                <a:solidFill>
                  <a:srgbClr val="1cade4"/>
                </a:solidFill>
                <a:round/>
              </a:ln>
            </p:spPr>
            <p:style>
              <a:lnRef idx="1">
                <a:schemeClr val="accent1"/>
              </a:lnRef>
              <a:fillRef idx="0">
                <a:schemeClr val="accent1"/>
              </a:fillRef>
              <a:effectRef idx="0">
                <a:schemeClr val="accent1"/>
              </a:effectRef>
              <a:fontRef idx="minor"/>
            </p:style>
          </p:sp>
        </p:grpSp>
        <p:sp>
          <p:nvSpPr>
            <p:cNvPr id="255" name="CustomShape 30"/>
            <p:cNvSpPr/>
            <p:nvPr/>
          </p:nvSpPr>
          <p:spPr>
            <a:xfrm>
              <a:off x="6023880" y="1527120"/>
              <a:ext cx="360" cy="28764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56" name="CustomShape 31"/>
            <p:cNvSpPr/>
            <p:nvPr/>
          </p:nvSpPr>
          <p:spPr>
            <a:xfrm>
              <a:off x="6023880" y="2395080"/>
              <a:ext cx="360" cy="35676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grpSp>
          <p:nvGrpSpPr>
            <p:cNvPr id="257" name="Group 32"/>
            <p:cNvGrpSpPr/>
            <p:nvPr/>
          </p:nvGrpSpPr>
          <p:grpSpPr>
            <a:xfrm>
              <a:off x="1847520" y="3262680"/>
              <a:ext cx="5402520" cy="1242360"/>
              <a:chOff x="1847520" y="3262680"/>
              <a:chExt cx="5402520" cy="1242360"/>
            </a:xfrm>
          </p:grpSpPr>
          <p:sp>
            <p:nvSpPr>
              <p:cNvPr id="258" name="Line 33"/>
              <p:cNvSpPr/>
              <p:nvPr/>
            </p:nvSpPr>
            <p:spPr>
              <a:xfrm>
                <a:off x="1847520" y="4301280"/>
                <a:ext cx="5401440" cy="360"/>
              </a:xfrm>
              <a:prstGeom prst="line">
                <a:avLst/>
              </a:prstGeom>
              <a:ln w="22320">
                <a:solidFill>
                  <a:srgbClr val="1cade4"/>
                </a:solidFill>
                <a:round/>
              </a:ln>
            </p:spPr>
            <p:style>
              <a:lnRef idx="1">
                <a:schemeClr val="accent1"/>
              </a:lnRef>
              <a:fillRef idx="0">
                <a:schemeClr val="accent1"/>
              </a:fillRef>
              <a:effectRef idx="0">
                <a:schemeClr val="accent1"/>
              </a:effectRef>
              <a:fontRef idx="minor"/>
            </p:style>
          </p:sp>
          <p:sp>
            <p:nvSpPr>
              <p:cNvPr id="259" name="CustomShape 34"/>
              <p:cNvSpPr/>
              <p:nvPr/>
            </p:nvSpPr>
            <p:spPr>
              <a:xfrm>
                <a:off x="1847520" y="4298400"/>
                <a:ext cx="7200" cy="20052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60" name="CustomShape 35"/>
              <p:cNvSpPr/>
              <p:nvPr/>
            </p:nvSpPr>
            <p:spPr>
              <a:xfrm>
                <a:off x="4821480" y="4304520"/>
                <a:ext cx="7200" cy="20052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61" name="CustomShape 36"/>
              <p:cNvSpPr/>
              <p:nvPr/>
            </p:nvSpPr>
            <p:spPr>
              <a:xfrm>
                <a:off x="7242840" y="4298400"/>
                <a:ext cx="7200" cy="20052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62" name="CustomShape 37"/>
              <p:cNvSpPr/>
              <p:nvPr/>
            </p:nvSpPr>
            <p:spPr>
              <a:xfrm>
                <a:off x="1859400" y="4301280"/>
                <a:ext cx="7200" cy="20052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63" name="Line 38"/>
              <p:cNvSpPr/>
              <p:nvPr/>
            </p:nvSpPr>
            <p:spPr>
              <a:xfrm>
                <a:off x="6095880" y="3262680"/>
                <a:ext cx="360" cy="1038600"/>
              </a:xfrm>
              <a:prstGeom prst="line">
                <a:avLst/>
              </a:prstGeom>
              <a:ln w="22320">
                <a:solidFill>
                  <a:srgbClr val="1cade4"/>
                </a:solidFill>
                <a:round/>
              </a:ln>
            </p:spPr>
            <p:style>
              <a:lnRef idx="1">
                <a:schemeClr val="accent1"/>
              </a:lnRef>
              <a:fillRef idx="0">
                <a:schemeClr val="accent1"/>
              </a:fillRef>
              <a:effectRef idx="0">
                <a:schemeClr val="accent1"/>
              </a:effectRef>
              <a:fontRef idx="minor"/>
            </p:style>
          </p:sp>
        </p:grpSp>
        <p:sp>
          <p:nvSpPr>
            <p:cNvPr id="264" name="CustomShape 39"/>
            <p:cNvSpPr/>
            <p:nvPr/>
          </p:nvSpPr>
          <p:spPr>
            <a:xfrm flipV="1">
              <a:off x="7693200" y="1162080"/>
              <a:ext cx="905040" cy="936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grpSp>
          <p:nvGrpSpPr>
            <p:cNvPr id="265" name="Group 40"/>
            <p:cNvGrpSpPr/>
            <p:nvPr/>
          </p:nvGrpSpPr>
          <p:grpSpPr>
            <a:xfrm>
              <a:off x="11474640" y="3009960"/>
              <a:ext cx="537120" cy="3502080"/>
              <a:chOff x="11474640" y="3009960"/>
              <a:chExt cx="537120" cy="3502080"/>
            </a:xfrm>
          </p:grpSpPr>
          <p:sp>
            <p:nvSpPr>
              <p:cNvPr id="266" name="Line 41"/>
              <p:cNvSpPr/>
              <p:nvPr/>
            </p:nvSpPr>
            <p:spPr>
              <a:xfrm>
                <a:off x="12000600" y="3009960"/>
                <a:ext cx="360" cy="3501720"/>
              </a:xfrm>
              <a:prstGeom prst="line">
                <a:avLst/>
              </a:prstGeom>
              <a:ln w="22320">
                <a:solidFill>
                  <a:srgbClr val="1cade4"/>
                </a:solidFill>
                <a:round/>
              </a:ln>
            </p:spPr>
            <p:style>
              <a:lnRef idx="1">
                <a:schemeClr val="accent1"/>
              </a:lnRef>
              <a:fillRef idx="0">
                <a:schemeClr val="accent1"/>
              </a:fillRef>
              <a:effectRef idx="0">
                <a:schemeClr val="accent1"/>
              </a:effectRef>
              <a:fontRef idx="minor"/>
            </p:style>
          </p:sp>
          <p:sp>
            <p:nvSpPr>
              <p:cNvPr id="267" name="CustomShape 42"/>
              <p:cNvSpPr/>
              <p:nvPr/>
            </p:nvSpPr>
            <p:spPr>
              <a:xfrm flipH="1">
                <a:off x="11601360" y="6511680"/>
                <a:ext cx="398160" cy="36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68" name="CustomShape 43"/>
              <p:cNvSpPr/>
              <p:nvPr/>
            </p:nvSpPr>
            <p:spPr>
              <a:xfrm flipH="1">
                <a:off x="11588760" y="4896360"/>
                <a:ext cx="398160" cy="36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69" name="CustomShape 44"/>
              <p:cNvSpPr/>
              <p:nvPr/>
            </p:nvSpPr>
            <p:spPr>
              <a:xfrm flipH="1">
                <a:off x="11588760" y="5750280"/>
                <a:ext cx="398160" cy="36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70" name="Line 45"/>
              <p:cNvSpPr/>
              <p:nvPr/>
            </p:nvSpPr>
            <p:spPr>
              <a:xfrm flipH="1">
                <a:off x="11474640" y="3031920"/>
                <a:ext cx="537120" cy="0"/>
              </a:xfrm>
              <a:prstGeom prst="line">
                <a:avLst/>
              </a:prstGeom>
              <a:ln w="22320">
                <a:solidFill>
                  <a:srgbClr val="1cade4"/>
                </a:solidFill>
                <a:round/>
              </a:ln>
            </p:spPr>
            <p:style>
              <a:lnRef idx="1">
                <a:schemeClr val="accent1"/>
              </a:lnRef>
              <a:fillRef idx="0">
                <a:schemeClr val="accent1"/>
              </a:fillRef>
              <a:effectRef idx="0">
                <a:schemeClr val="accent1"/>
              </a:effectRef>
              <a:fontRef idx="minor"/>
            </p:style>
          </p:sp>
        </p:grpSp>
        <p:sp>
          <p:nvSpPr>
            <p:cNvPr id="271" name="CustomShape 46"/>
            <p:cNvSpPr/>
            <p:nvPr/>
          </p:nvSpPr>
          <p:spPr>
            <a:xfrm flipV="1">
              <a:off x="7276680" y="3008160"/>
              <a:ext cx="1867320" cy="360"/>
            </a:xfrm>
            <a:custGeom>
              <a:avLst/>
              <a:gdLst/>
              <a:ahLst/>
              <a:rect l="l" t="t" r="r" b="b"/>
              <a:pathLst>
                <a:path w="21600" h="21600">
                  <a:moveTo>
                    <a:pt x="0" y="0"/>
                  </a:moveTo>
                  <a:lnTo>
                    <a:pt x="21600" y="21600"/>
                  </a:lnTo>
                </a:path>
              </a:pathLst>
            </a:custGeom>
            <a:noFill/>
            <a:ln w="22320">
              <a:solidFill>
                <a:srgbClr val="1cade4"/>
              </a:solidFill>
              <a:round/>
              <a:tailEnd len="med" type="triangle" w="med"/>
            </a:ln>
          </p:spPr>
          <p:style>
            <a:lnRef idx="1">
              <a:schemeClr val="accent1"/>
            </a:lnRef>
            <a:fillRef idx="0">
              <a:schemeClr val="accent1"/>
            </a:fillRef>
            <a:effectRef idx="0">
              <a:schemeClr val="accent1"/>
            </a:effectRef>
            <a:fontRef idx="minor"/>
          </p:style>
        </p:sp>
        <p:sp>
          <p:nvSpPr>
            <p:cNvPr id="272" name="Line 47"/>
            <p:cNvSpPr/>
            <p:nvPr/>
          </p:nvSpPr>
          <p:spPr>
            <a:xfrm>
              <a:off x="965520" y="1991160"/>
              <a:ext cx="359640" cy="360"/>
            </a:xfrm>
            <a:prstGeom prst="line">
              <a:avLst/>
            </a:prstGeom>
            <a:ln w="15840">
              <a:solidFill>
                <a:srgbClr val="1cade4"/>
              </a:solidFill>
              <a:prstDash val="dash"/>
              <a:round/>
            </a:ln>
          </p:spPr>
          <p:style>
            <a:lnRef idx="1">
              <a:schemeClr val="accent1"/>
            </a:lnRef>
            <a:fillRef idx="0">
              <a:schemeClr val="accent1"/>
            </a:fillRef>
            <a:effectRef idx="0">
              <a:schemeClr val="accent1"/>
            </a:effectRef>
            <a:fontRef idx="minor"/>
          </p:style>
        </p:sp>
        <p:grpSp>
          <p:nvGrpSpPr>
            <p:cNvPr id="273" name="Group 48"/>
            <p:cNvGrpSpPr/>
            <p:nvPr/>
          </p:nvGrpSpPr>
          <p:grpSpPr>
            <a:xfrm>
              <a:off x="190800" y="1240200"/>
              <a:ext cx="375120" cy="5031360"/>
              <a:chOff x="190800" y="1240200"/>
              <a:chExt cx="375120" cy="5031360"/>
            </a:xfrm>
          </p:grpSpPr>
          <p:sp>
            <p:nvSpPr>
              <p:cNvPr id="274" name="Line 49"/>
              <p:cNvSpPr/>
              <p:nvPr/>
            </p:nvSpPr>
            <p:spPr>
              <a:xfrm>
                <a:off x="190800" y="1254960"/>
                <a:ext cx="360" cy="5016240"/>
              </a:xfrm>
              <a:prstGeom prst="line">
                <a:avLst/>
              </a:prstGeom>
              <a:ln w="15840">
                <a:solidFill>
                  <a:schemeClr val="tx1"/>
                </a:solidFill>
                <a:prstDash val="dash"/>
                <a:round/>
              </a:ln>
            </p:spPr>
            <p:style>
              <a:lnRef idx="1">
                <a:schemeClr val="accent1"/>
              </a:lnRef>
              <a:fillRef idx="0">
                <a:schemeClr val="accent1"/>
              </a:fillRef>
              <a:effectRef idx="0">
                <a:schemeClr val="accent1"/>
              </a:effectRef>
              <a:fontRef idx="minor"/>
            </p:style>
          </p:sp>
          <p:sp>
            <p:nvSpPr>
              <p:cNvPr id="275" name="Line 50"/>
              <p:cNvSpPr/>
              <p:nvPr/>
            </p:nvSpPr>
            <p:spPr>
              <a:xfrm>
                <a:off x="203040" y="1240200"/>
                <a:ext cx="360000" cy="360"/>
              </a:xfrm>
              <a:prstGeom prst="line">
                <a:avLst/>
              </a:prstGeom>
              <a:ln w="15840">
                <a:solidFill>
                  <a:schemeClr val="tx1"/>
                </a:solidFill>
                <a:prstDash val="dash"/>
                <a:round/>
              </a:ln>
            </p:spPr>
            <p:style>
              <a:lnRef idx="1">
                <a:schemeClr val="accent1"/>
              </a:lnRef>
              <a:fillRef idx="0">
                <a:schemeClr val="accent1"/>
              </a:fillRef>
              <a:effectRef idx="0">
                <a:schemeClr val="accent1"/>
              </a:effectRef>
              <a:fontRef idx="minor"/>
            </p:style>
          </p:sp>
          <p:sp>
            <p:nvSpPr>
              <p:cNvPr id="276" name="Line 51"/>
              <p:cNvSpPr/>
              <p:nvPr/>
            </p:nvSpPr>
            <p:spPr>
              <a:xfrm>
                <a:off x="205920" y="2025720"/>
                <a:ext cx="360000" cy="360"/>
              </a:xfrm>
              <a:prstGeom prst="line">
                <a:avLst/>
              </a:prstGeom>
              <a:ln w="15840">
                <a:solidFill>
                  <a:schemeClr val="tx1"/>
                </a:solidFill>
                <a:prstDash val="dash"/>
                <a:round/>
              </a:ln>
            </p:spPr>
            <p:style>
              <a:lnRef idx="1">
                <a:schemeClr val="accent1"/>
              </a:lnRef>
              <a:fillRef idx="0">
                <a:schemeClr val="accent1"/>
              </a:fillRef>
              <a:effectRef idx="0">
                <a:schemeClr val="accent1"/>
              </a:effectRef>
              <a:fontRef idx="minor"/>
            </p:style>
          </p:sp>
          <p:sp>
            <p:nvSpPr>
              <p:cNvPr id="277" name="Line 52"/>
              <p:cNvSpPr/>
              <p:nvPr/>
            </p:nvSpPr>
            <p:spPr>
              <a:xfrm>
                <a:off x="198720" y="2842560"/>
                <a:ext cx="359640" cy="360"/>
              </a:xfrm>
              <a:prstGeom prst="line">
                <a:avLst/>
              </a:prstGeom>
              <a:ln w="15840">
                <a:solidFill>
                  <a:schemeClr val="tx1"/>
                </a:solidFill>
                <a:prstDash val="dash"/>
                <a:round/>
              </a:ln>
            </p:spPr>
            <p:style>
              <a:lnRef idx="1">
                <a:schemeClr val="accent1"/>
              </a:lnRef>
              <a:fillRef idx="0">
                <a:schemeClr val="accent1"/>
              </a:fillRef>
              <a:effectRef idx="0">
                <a:schemeClr val="accent1"/>
              </a:effectRef>
              <a:fontRef idx="minor"/>
            </p:style>
          </p:sp>
          <p:sp>
            <p:nvSpPr>
              <p:cNvPr id="278" name="Line 53"/>
              <p:cNvSpPr/>
              <p:nvPr/>
            </p:nvSpPr>
            <p:spPr>
              <a:xfrm>
                <a:off x="198720" y="4771440"/>
                <a:ext cx="360000" cy="360"/>
              </a:xfrm>
              <a:prstGeom prst="line">
                <a:avLst/>
              </a:prstGeom>
              <a:ln w="15840">
                <a:solidFill>
                  <a:schemeClr val="tx1"/>
                </a:solidFill>
                <a:prstDash val="dash"/>
                <a:round/>
              </a:ln>
            </p:spPr>
            <p:style>
              <a:lnRef idx="1">
                <a:schemeClr val="accent1"/>
              </a:lnRef>
              <a:fillRef idx="0">
                <a:schemeClr val="accent1"/>
              </a:fillRef>
              <a:effectRef idx="0">
                <a:schemeClr val="accent1"/>
              </a:effectRef>
              <a:fontRef idx="minor"/>
            </p:style>
          </p:sp>
          <p:sp>
            <p:nvSpPr>
              <p:cNvPr id="279" name="Line 54"/>
              <p:cNvSpPr/>
              <p:nvPr/>
            </p:nvSpPr>
            <p:spPr>
              <a:xfrm>
                <a:off x="203040" y="5447520"/>
                <a:ext cx="360000" cy="360"/>
              </a:xfrm>
              <a:prstGeom prst="line">
                <a:avLst/>
              </a:prstGeom>
              <a:ln w="15840">
                <a:solidFill>
                  <a:schemeClr val="tx1"/>
                </a:solidFill>
                <a:prstDash val="dash"/>
                <a:round/>
              </a:ln>
            </p:spPr>
            <p:style>
              <a:lnRef idx="1">
                <a:schemeClr val="accent1"/>
              </a:lnRef>
              <a:fillRef idx="0">
                <a:schemeClr val="accent1"/>
              </a:fillRef>
              <a:effectRef idx="0">
                <a:schemeClr val="accent1"/>
              </a:effectRef>
              <a:fontRef idx="minor"/>
            </p:style>
          </p:sp>
          <p:sp>
            <p:nvSpPr>
              <p:cNvPr id="280" name="Line 55"/>
              <p:cNvSpPr/>
              <p:nvPr/>
            </p:nvSpPr>
            <p:spPr>
              <a:xfrm>
                <a:off x="197280" y="6271200"/>
                <a:ext cx="360000" cy="360"/>
              </a:xfrm>
              <a:prstGeom prst="line">
                <a:avLst/>
              </a:prstGeom>
              <a:ln w="15840">
                <a:solidFill>
                  <a:schemeClr val="tx1"/>
                </a:solidFill>
                <a:prstDash val="dash"/>
                <a:round/>
              </a:ln>
            </p:spPr>
            <p:style>
              <a:lnRef idx="1">
                <a:schemeClr val="accent1"/>
              </a:lnRef>
              <a:fillRef idx="0">
                <a:schemeClr val="accent1"/>
              </a:fillRef>
              <a:effectRef idx="0">
                <a:schemeClr val="accent1"/>
              </a:effectRef>
              <a:fontRef idx="minor"/>
            </p:style>
          </p:sp>
        </p:grpSp>
        <p:grpSp>
          <p:nvGrpSpPr>
            <p:cNvPr id="281" name="Group 56"/>
            <p:cNvGrpSpPr/>
            <p:nvPr/>
          </p:nvGrpSpPr>
          <p:grpSpPr>
            <a:xfrm>
              <a:off x="8598960" y="762480"/>
              <a:ext cx="3472920" cy="1350000"/>
              <a:chOff x="8598960" y="762480"/>
              <a:chExt cx="3472920" cy="1350000"/>
            </a:xfrm>
          </p:grpSpPr>
          <p:sp>
            <p:nvSpPr>
              <p:cNvPr id="282" name="CustomShape 57"/>
              <p:cNvSpPr/>
              <p:nvPr/>
            </p:nvSpPr>
            <p:spPr>
              <a:xfrm>
                <a:off x="8598960" y="762480"/>
                <a:ext cx="3388680" cy="820080"/>
              </a:xfrm>
              <a:prstGeom prst="rect">
                <a:avLst/>
              </a:prstGeom>
              <a:solidFill>
                <a:schemeClr val="accent5">
                  <a:lumMod val="40000"/>
                  <a:lumOff val="60000"/>
                </a:schemeClr>
              </a:solidFill>
              <a:ln w="0">
                <a:noFill/>
              </a:ln>
            </p:spPr>
            <p:style>
              <a:lnRef idx="0"/>
              <a:fillRef idx="0"/>
              <a:effectRef idx="0"/>
              <a:fontRef idx="minor"/>
            </p:style>
            <p:txBody>
              <a:bodyPr lIns="90000" rIns="90000" tIns="45000" bIns="45000">
                <a:noAutofit/>
              </a:bodyPr>
              <a:p>
                <a:pPr algn="ctr">
                  <a:lnSpc>
                    <a:spcPct val="100000"/>
                  </a:lnSpc>
                </a:pPr>
                <a:endParaRPr b="0" lang="uk-UA" sz="1800" spc="-1" strike="noStrike">
                  <a:latin typeface="Arial"/>
                </a:endParaRPr>
              </a:p>
              <a:p>
                <a:pPr algn="ctr">
                  <a:lnSpc>
                    <a:spcPct val="100000"/>
                  </a:lnSpc>
                </a:pPr>
                <a:r>
                  <a:rPr b="1" lang="uk-UA" sz="1600" spc="-1" strike="noStrike">
                    <a:solidFill>
                      <a:srgbClr val="000000"/>
                    </a:solidFill>
                    <a:latin typeface="Arial"/>
                  </a:rPr>
                  <a:t>Спеціальна комісія </a:t>
                </a:r>
                <a:endParaRPr b="0" lang="uk-UA" sz="1600" spc="-1" strike="noStrike">
                  <a:latin typeface="Arial"/>
                </a:endParaRPr>
              </a:p>
              <a:p>
                <a:pPr algn="ctr">
                  <a:lnSpc>
                    <a:spcPct val="100000"/>
                  </a:lnSpc>
                </a:pPr>
                <a:r>
                  <a:rPr b="1" lang="uk-UA" sz="1600" spc="-1" strike="noStrike">
                    <a:solidFill>
                      <a:srgbClr val="000000"/>
                    </a:solidFill>
                    <a:latin typeface="Arial"/>
                  </a:rPr>
                  <a:t>з ліквідації НС</a:t>
                </a:r>
                <a:endParaRPr b="0" lang="uk-UA" sz="1600" spc="-1" strike="noStrike">
                  <a:latin typeface="Arial"/>
                </a:endParaRPr>
              </a:p>
              <a:p>
                <a:pPr algn="ctr">
                  <a:lnSpc>
                    <a:spcPct val="100000"/>
                  </a:lnSpc>
                </a:pPr>
                <a:endParaRPr b="0" lang="uk-UA" sz="1600" spc="-1" strike="noStrike">
                  <a:latin typeface="Arial"/>
                </a:endParaRPr>
              </a:p>
            </p:txBody>
          </p:sp>
          <p:sp>
            <p:nvSpPr>
              <p:cNvPr id="283" name="CustomShape 58"/>
              <p:cNvSpPr/>
              <p:nvPr/>
            </p:nvSpPr>
            <p:spPr>
              <a:xfrm>
                <a:off x="8904240" y="1596240"/>
                <a:ext cx="3167640" cy="516240"/>
              </a:xfrm>
              <a:prstGeom prst="rect">
                <a:avLst/>
              </a:prstGeom>
              <a:solidFill>
                <a:srgbClr val="ffffb9"/>
              </a:solidFill>
              <a:ln cap="rnd" w="19080">
                <a:solidFill>
                  <a:schemeClr val="accent1"/>
                </a:solidFill>
                <a:prstDash val="sysDot"/>
                <a:round/>
              </a:ln>
            </p:spPr>
            <p:style>
              <a:lnRef idx="0"/>
              <a:fillRef idx="0"/>
              <a:effectRef idx="0"/>
              <a:fontRef idx="minor"/>
            </p:style>
            <p:txBody>
              <a:bodyPr lIns="90000" rIns="90000" tIns="45000" bIns="45000">
                <a:noAutofit/>
              </a:bodyPr>
              <a:p>
                <a:pPr>
                  <a:lnSpc>
                    <a:spcPct val="100000"/>
                  </a:lnSpc>
                </a:pPr>
                <a:r>
                  <a:rPr b="0" i="1" lang="uk-UA" sz="1400" spc="-1" strike="noStrike">
                    <a:solidFill>
                      <a:srgbClr val="000000"/>
                    </a:solidFill>
                    <a:latin typeface="Arial"/>
                  </a:rPr>
                  <a:t>(Утворюється у разі потреби для ліквідації конкретної НС)</a:t>
                </a:r>
                <a:endParaRPr b="0" lang="uk-UA" sz="1400" spc="-1" strike="noStrike">
                  <a:latin typeface="Arial"/>
                </a:endParaRPr>
              </a:p>
            </p:txBody>
          </p:sp>
        </p:grpSp>
        <p:sp>
          <p:nvSpPr>
            <p:cNvPr id="284" name="CustomShape 59"/>
            <p:cNvSpPr/>
            <p:nvPr/>
          </p:nvSpPr>
          <p:spPr>
            <a:xfrm>
              <a:off x="695520" y="3797640"/>
              <a:ext cx="2263320" cy="54648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uk-UA" sz="1600" spc="-1" strike="noStrike">
                  <a:solidFill>
                    <a:srgbClr val="c00000"/>
                  </a:solidFill>
                  <a:latin typeface="Arial"/>
                </a:rPr>
                <a:t>Перший ешелон</a:t>
              </a:r>
              <a:endParaRPr b="0" lang="uk-UA" sz="1600" spc="-1" strike="noStrike">
                <a:latin typeface="Arial"/>
              </a:endParaRPr>
            </a:p>
            <a:p>
              <a:pPr algn="ctr">
                <a:lnSpc>
                  <a:spcPct val="100000"/>
                </a:lnSpc>
              </a:pPr>
              <a:r>
                <a:rPr b="0" i="1" lang="uk-UA" sz="1400" spc="-1" strike="noStrike">
                  <a:solidFill>
                    <a:srgbClr val="000000"/>
                  </a:solidFill>
                  <a:latin typeface="Arial"/>
                </a:rPr>
                <a:t>(формування – до 40 хв)</a:t>
              </a:r>
              <a:endParaRPr b="0" lang="uk-UA" sz="1400" spc="-1" strike="noStrike">
                <a:latin typeface="Arial"/>
              </a:endParaRPr>
            </a:p>
          </p:txBody>
        </p:sp>
        <p:sp>
          <p:nvSpPr>
            <p:cNvPr id="285" name="CustomShape 60"/>
            <p:cNvSpPr/>
            <p:nvPr/>
          </p:nvSpPr>
          <p:spPr>
            <a:xfrm>
              <a:off x="4912200" y="3797640"/>
              <a:ext cx="2263320" cy="54648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uk-UA" sz="1600" spc="-1" strike="noStrike">
                  <a:solidFill>
                    <a:srgbClr val="c00000"/>
                  </a:solidFill>
                  <a:latin typeface="Arial"/>
                </a:rPr>
                <a:t>Другий ешелон</a:t>
              </a:r>
              <a:endParaRPr b="0" lang="uk-UA" sz="1600" spc="-1" strike="noStrike">
                <a:latin typeface="Arial"/>
              </a:endParaRPr>
            </a:p>
            <a:p>
              <a:pPr algn="ctr">
                <a:lnSpc>
                  <a:spcPct val="100000"/>
                </a:lnSpc>
              </a:pPr>
              <a:r>
                <a:rPr b="0" i="1" lang="uk-UA" sz="1400" spc="-1" strike="noStrike">
                  <a:solidFill>
                    <a:srgbClr val="000000"/>
                  </a:solidFill>
                  <a:latin typeface="Arial"/>
                </a:rPr>
                <a:t>(формування – до 2 год)</a:t>
              </a:r>
              <a:endParaRPr b="0" lang="uk-UA" sz="1400" spc="-1" strike="noStrike">
                <a:latin typeface="Arial"/>
              </a:endParaRPr>
            </a:p>
          </p:txBody>
        </p:sp>
        <p:sp>
          <p:nvSpPr>
            <p:cNvPr id="286" name="CustomShape 61"/>
            <p:cNvSpPr/>
            <p:nvPr/>
          </p:nvSpPr>
          <p:spPr>
            <a:xfrm>
              <a:off x="9083880" y="3838680"/>
              <a:ext cx="2435040" cy="57672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i="1" lang="uk-UA" sz="1600" spc="-1" strike="noStrike">
                  <a:solidFill>
                    <a:srgbClr val="c00000"/>
                  </a:solidFill>
                  <a:latin typeface="Arial"/>
                </a:rPr>
                <a:t>Заходи з відновлення умов життєдіяльності</a:t>
              </a:r>
              <a:endParaRPr b="0" lang="uk-UA" sz="1600" spc="-1" strike="noStrike">
                <a:latin typeface="Arial"/>
              </a:endParaRPr>
            </a:p>
          </p:txBody>
        </p:sp>
        <p:sp>
          <p:nvSpPr>
            <p:cNvPr id="287" name="CustomShape 62"/>
            <p:cNvSpPr/>
            <p:nvPr/>
          </p:nvSpPr>
          <p:spPr>
            <a:xfrm>
              <a:off x="498960" y="3797640"/>
              <a:ext cx="2692080" cy="3073680"/>
            </a:xfrm>
            <a:prstGeom prst="rect">
              <a:avLst/>
            </a:prstGeom>
            <a:noFill/>
            <a:ln>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288" name="CustomShape 63"/>
            <p:cNvSpPr/>
            <p:nvPr/>
          </p:nvSpPr>
          <p:spPr>
            <a:xfrm>
              <a:off x="3475080" y="3799080"/>
              <a:ext cx="5176440" cy="3073680"/>
            </a:xfrm>
            <a:prstGeom prst="rect">
              <a:avLst/>
            </a:prstGeom>
            <a:noFill/>
            <a:ln>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289" name="CustomShape 64"/>
            <p:cNvSpPr/>
            <p:nvPr/>
          </p:nvSpPr>
          <p:spPr>
            <a:xfrm>
              <a:off x="8904240" y="3810960"/>
              <a:ext cx="2836080" cy="3073680"/>
            </a:xfrm>
            <a:prstGeom prst="rect">
              <a:avLst/>
            </a:prstGeom>
            <a:noFill/>
            <a:ln>
              <a:solidFill>
                <a:schemeClr val="accent1"/>
              </a:solidFill>
              <a:prstDash val="dashDot"/>
              <a:round/>
            </a:ln>
          </p:spPr>
          <p:style>
            <a:lnRef idx="2">
              <a:schemeClr val="accent1">
                <a:shade val="50000"/>
              </a:schemeClr>
            </a:lnRef>
            <a:fillRef idx="1">
              <a:schemeClr val="accent1"/>
            </a:fillRef>
            <a:effectRef idx="0">
              <a:schemeClr val="accent1"/>
            </a:effectRef>
            <a:fontRef idx="minor"/>
          </p:style>
        </p:sp>
        <p:sp>
          <p:nvSpPr>
            <p:cNvPr id="290" name="CustomShape 65"/>
            <p:cNvSpPr/>
            <p:nvPr/>
          </p:nvSpPr>
          <p:spPr>
            <a:xfrm>
              <a:off x="623520" y="3415320"/>
              <a:ext cx="2463480" cy="3643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uk-UA" sz="1800" spc="-1" strike="noStrike">
                  <a:solidFill>
                    <a:srgbClr val="808080"/>
                  </a:solidFill>
                  <a:latin typeface="Arial"/>
                </a:rPr>
                <a:t>Негайне реагування</a:t>
              </a:r>
              <a:endParaRPr b="0" lang="uk-UA" sz="1800" spc="-1" strike="noStrike">
                <a:latin typeface="Arial"/>
              </a:endParaRPr>
            </a:p>
          </p:txBody>
        </p:sp>
        <p:sp>
          <p:nvSpPr>
            <p:cNvPr id="291" name="CustomShape 66"/>
            <p:cNvSpPr/>
            <p:nvPr/>
          </p:nvSpPr>
          <p:spPr>
            <a:xfrm>
              <a:off x="4843800" y="3415320"/>
              <a:ext cx="2547720" cy="3643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uk-UA" sz="1800" spc="-1" strike="noStrike">
                  <a:solidFill>
                    <a:srgbClr val="808080"/>
                  </a:solidFill>
                  <a:latin typeface="Arial"/>
                </a:rPr>
                <a:t>Планове реагування</a:t>
              </a:r>
              <a:endParaRPr b="0" lang="uk-UA" sz="1800" spc="-1" strike="noStrike">
                <a:latin typeface="Arial"/>
              </a:endParaRPr>
            </a:p>
          </p:txBody>
        </p:sp>
      </p:grpSp>
      <p:sp>
        <p:nvSpPr>
          <p:cNvPr id="292" name="CustomShape 67"/>
          <p:cNvSpPr/>
          <p:nvPr/>
        </p:nvSpPr>
        <p:spPr>
          <a:xfrm>
            <a:off x="11640600" y="6485400"/>
            <a:ext cx="550800" cy="70056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1" lang="uk-UA" sz="2000" spc="-1" strike="noStrike">
                <a:solidFill>
                  <a:srgbClr val="000000"/>
                </a:solidFill>
                <a:latin typeface="Arial"/>
                <a:ea typeface="Microsoft YaHei"/>
              </a:rPr>
              <a:t> </a:t>
            </a:r>
            <a:endParaRPr b="0" lang="uk-UA" sz="2000" spc="-1" strike="noStrike">
              <a:latin typeface="Arial"/>
            </a:endParaRPr>
          </a:p>
        </p:txBody>
      </p:sp>
      <p:pic>
        <p:nvPicPr>
          <p:cNvPr id="293" name="Picture 9" descr=""/>
          <p:cNvPicPr/>
          <p:nvPr/>
        </p:nvPicPr>
        <p:blipFill>
          <a:blip r:embed="rId1"/>
          <a:stretch/>
        </p:blipFill>
        <p:spPr>
          <a:xfrm>
            <a:off x="-55800" y="-19440"/>
            <a:ext cx="835200" cy="8791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CustomShape 1"/>
          <p:cNvSpPr/>
          <p:nvPr/>
        </p:nvSpPr>
        <p:spPr>
          <a:xfrm>
            <a:off x="6003720" y="43920"/>
            <a:ext cx="183960" cy="368640"/>
          </a:xfrm>
          <a:prstGeom prst="rect">
            <a:avLst/>
          </a:prstGeom>
          <a:noFill/>
          <a:ln w="0">
            <a:noFill/>
          </a:ln>
        </p:spPr>
        <p:style>
          <a:lnRef idx="0"/>
          <a:fillRef idx="0"/>
          <a:effectRef idx="0"/>
          <a:fontRef idx="minor"/>
        </p:style>
      </p:sp>
      <p:sp>
        <p:nvSpPr>
          <p:cNvPr id="295" name="CustomShape 2"/>
          <p:cNvSpPr/>
          <p:nvPr/>
        </p:nvSpPr>
        <p:spPr>
          <a:xfrm>
            <a:off x="2083680" y="381600"/>
            <a:ext cx="8208360" cy="892080"/>
          </a:xfrm>
          <a:prstGeom prst="roundRect">
            <a:avLst>
              <a:gd name="adj" fmla="val 16667"/>
            </a:avLst>
          </a:prstGeom>
          <a:gradFill rotWithShape="0">
            <a:gsLst>
              <a:gs pos="0">
                <a:srgbClr val="9cc2e5">
                  <a:alpha val="44313"/>
                </a:srgbClr>
              </a:gs>
              <a:gs pos="50000">
                <a:srgbClr val="deeaf6"/>
              </a:gs>
              <a:gs pos="100000">
                <a:srgbClr val="9cc2e5">
                  <a:alpha val="44313"/>
                </a:srgbClr>
              </a:gs>
            </a:gsLst>
            <a:lin ang="18900000"/>
          </a:gra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2800" spc="-1" strike="noStrike">
                <a:solidFill>
                  <a:srgbClr val="c00000"/>
                </a:solidFill>
                <a:latin typeface="Times New Roman"/>
              </a:rPr>
              <a:t>Реагування на надзвичайні ситуації</a:t>
            </a:r>
            <a:endParaRPr b="0" lang="uk-UA" sz="2800" spc="-1" strike="noStrike">
              <a:latin typeface="Arial"/>
            </a:endParaRPr>
          </a:p>
          <a:p>
            <a:pPr algn="ctr">
              <a:lnSpc>
                <a:spcPct val="100000"/>
              </a:lnSpc>
            </a:pPr>
            <a:r>
              <a:rPr b="1" lang="uk-UA" sz="2800" spc="-1" strike="noStrike">
                <a:solidFill>
                  <a:srgbClr val="c00000"/>
                </a:solidFill>
                <a:latin typeface="Times New Roman"/>
              </a:rPr>
              <a:t> </a:t>
            </a:r>
            <a:r>
              <a:rPr b="1" lang="uk-UA" sz="2800" spc="-1" strike="noStrike">
                <a:solidFill>
                  <a:srgbClr val="c00000"/>
                </a:solidFill>
                <a:latin typeface="Times New Roman"/>
              </a:rPr>
              <a:t>та ліквідація їх наслідків</a:t>
            </a:r>
            <a:endParaRPr b="0" lang="uk-UA" sz="2800" spc="-1" strike="noStrike">
              <a:latin typeface="Arial"/>
            </a:endParaRPr>
          </a:p>
        </p:txBody>
      </p:sp>
      <p:sp>
        <p:nvSpPr>
          <p:cNvPr id="296" name="CustomShape 3"/>
          <p:cNvSpPr/>
          <p:nvPr/>
        </p:nvSpPr>
        <p:spPr>
          <a:xfrm>
            <a:off x="6003720" y="43920"/>
            <a:ext cx="183960" cy="368640"/>
          </a:xfrm>
          <a:prstGeom prst="rect">
            <a:avLst/>
          </a:prstGeom>
          <a:noFill/>
          <a:ln w="0">
            <a:noFill/>
          </a:ln>
        </p:spPr>
        <p:style>
          <a:lnRef idx="0"/>
          <a:fillRef idx="0"/>
          <a:effectRef idx="0"/>
          <a:fontRef idx="minor"/>
        </p:style>
      </p:sp>
      <p:grpSp>
        <p:nvGrpSpPr>
          <p:cNvPr id="297" name="Group 4"/>
          <p:cNvGrpSpPr/>
          <p:nvPr/>
        </p:nvGrpSpPr>
        <p:grpSpPr>
          <a:xfrm>
            <a:off x="479520" y="1772640"/>
            <a:ext cx="11232360" cy="4723200"/>
            <a:chOff x="479520" y="1772640"/>
            <a:chExt cx="11232360" cy="4723200"/>
          </a:xfrm>
        </p:grpSpPr>
        <p:sp>
          <p:nvSpPr>
            <p:cNvPr id="298" name="CustomShape 5"/>
            <p:cNvSpPr/>
            <p:nvPr/>
          </p:nvSpPr>
          <p:spPr>
            <a:xfrm>
              <a:off x="479520" y="1773720"/>
              <a:ext cx="4836960" cy="1104120"/>
            </a:xfrm>
            <a:prstGeom prst="roundRect">
              <a:avLst>
                <a:gd name="adj" fmla="val 16667"/>
              </a:avLst>
            </a:prstGeom>
            <a:solidFill>
              <a:schemeClr val="accent6">
                <a:lumMod val="20000"/>
                <a:lumOff val="80000"/>
              </a:schemeClr>
            </a:solidFill>
            <a:ln w="12600">
              <a:solidFill>
                <a:schemeClr val="accent6">
                  <a:lumMod val="50000"/>
                </a:schemeClr>
              </a:solidFill>
              <a:round/>
            </a:ln>
            <a:effectLst>
              <a:outerShdw algn="ctr" dir="3806096" dist="28174" rotWithShape="0">
                <a:srgbClr val="1f4d78">
                  <a:alpha val="50000"/>
                </a:srgbClr>
              </a:outerShdw>
            </a:effectLst>
            <a:scene3d>
              <a:camera prst="orthographicFront"/>
              <a:lightRig dir="t" rig="threePt"/>
            </a:scene3d>
            <a:sp3d>
              <a:bevelT prst="coolSlant" w="165100"/>
            </a:sp3d>
          </p:spPr>
          <p:style>
            <a:lnRef idx="0"/>
            <a:fillRef idx="0"/>
            <a:effectRef idx="0"/>
            <a:fontRef idx="minor"/>
          </p:style>
          <p:txBody>
            <a:bodyPr lIns="90000" rIns="90000" tIns="45000" bIns="45000">
              <a:noAutofit/>
            </a:bodyPr>
            <a:p>
              <a:pPr algn="ctr">
                <a:lnSpc>
                  <a:spcPct val="100000"/>
                </a:lnSpc>
              </a:pPr>
              <a:r>
                <a:rPr b="1" lang="uk-UA" sz="2200" spc="-1" strike="noStrike">
                  <a:solidFill>
                    <a:srgbClr val="c00000"/>
                  </a:solidFill>
                  <a:latin typeface="Times New Roman"/>
                </a:rPr>
                <a:t>КЕРІВНИК РОБІТ</a:t>
              </a:r>
              <a:r>
                <a:rPr b="1" lang="uk-UA" sz="2200" spc="-1" strike="noStrike">
                  <a:solidFill>
                    <a:srgbClr val="000000"/>
                  </a:solidFill>
                  <a:latin typeface="Times New Roman"/>
                </a:rPr>
                <a:t> </a:t>
              </a:r>
              <a:endParaRPr b="0" lang="uk-UA" sz="2200" spc="-1" strike="noStrike">
                <a:latin typeface="Arial"/>
              </a:endParaRPr>
            </a:p>
            <a:p>
              <a:pPr algn="ctr">
                <a:lnSpc>
                  <a:spcPct val="100000"/>
                </a:lnSpc>
              </a:pPr>
              <a:r>
                <a:rPr b="1" lang="uk-UA" sz="2200" spc="-1" strike="noStrike">
                  <a:solidFill>
                    <a:srgbClr val="000000"/>
                  </a:solidFill>
                  <a:latin typeface="Times New Roman"/>
                </a:rPr>
                <a:t>з ліквідації наслідків НС</a:t>
              </a:r>
              <a:endParaRPr b="0" lang="uk-UA" sz="2200" spc="-1" strike="noStrike">
                <a:latin typeface="Arial"/>
              </a:endParaRPr>
            </a:p>
          </p:txBody>
        </p:sp>
        <p:sp>
          <p:nvSpPr>
            <p:cNvPr id="299" name="CustomShape 6"/>
            <p:cNvSpPr/>
            <p:nvPr/>
          </p:nvSpPr>
          <p:spPr>
            <a:xfrm>
              <a:off x="479520" y="4880160"/>
              <a:ext cx="4836960" cy="1104120"/>
            </a:xfrm>
            <a:prstGeom prst="roundRect">
              <a:avLst>
                <a:gd name="adj" fmla="val 16667"/>
              </a:avLst>
            </a:prstGeom>
            <a:solidFill>
              <a:schemeClr val="accent5">
                <a:lumMod val="40000"/>
                <a:lumOff val="60000"/>
              </a:schemeClr>
            </a:solidFill>
            <a:ln w="12600">
              <a:solidFill>
                <a:schemeClr val="accent5">
                  <a:lumMod val="50000"/>
                </a:schemeClr>
              </a:solidFill>
              <a:round/>
            </a:ln>
            <a:effectLst>
              <a:outerShdw algn="ctr" dir="3806096" dist="28174" rotWithShape="0">
                <a:srgbClr val="1f4d78">
                  <a:alpha val="50000"/>
                </a:srgbClr>
              </a:outerShdw>
            </a:effectLst>
            <a:scene3d>
              <a:camera prst="orthographicFront"/>
              <a:lightRig dir="t" rig="threePt"/>
            </a:scene3d>
            <a:sp3d>
              <a:bevelT prst="coolSlant" w="165100"/>
            </a:sp3d>
          </p:spPr>
          <p:style>
            <a:lnRef idx="0"/>
            <a:fillRef idx="0"/>
            <a:effectRef idx="0"/>
            <a:fontRef idx="minor"/>
          </p:style>
          <p:txBody>
            <a:bodyPr lIns="90000" rIns="90000" tIns="45000" bIns="45000">
              <a:noAutofit/>
            </a:bodyPr>
            <a:p>
              <a:pPr algn="ctr">
                <a:lnSpc>
                  <a:spcPct val="100000"/>
                </a:lnSpc>
              </a:pPr>
              <a:r>
                <a:rPr b="1" lang="uk-UA" sz="2200" spc="-1" strike="noStrike">
                  <a:solidFill>
                    <a:srgbClr val="c00000"/>
                  </a:solidFill>
                  <a:latin typeface="Times New Roman"/>
                </a:rPr>
                <a:t>ШТАБ</a:t>
              </a:r>
              <a:r>
                <a:rPr b="1" lang="uk-UA" sz="2200" spc="-1" strike="noStrike">
                  <a:solidFill>
                    <a:srgbClr val="000000"/>
                  </a:solidFill>
                  <a:latin typeface="Times New Roman"/>
                </a:rPr>
                <a:t> </a:t>
              </a:r>
              <a:endParaRPr b="0" lang="uk-UA" sz="2200" spc="-1" strike="noStrike">
                <a:latin typeface="Arial"/>
              </a:endParaRPr>
            </a:p>
            <a:p>
              <a:pPr algn="ctr">
                <a:lnSpc>
                  <a:spcPct val="100000"/>
                </a:lnSpc>
              </a:pPr>
              <a:r>
                <a:rPr b="1" lang="uk-UA" sz="2200" spc="-1" strike="noStrike">
                  <a:solidFill>
                    <a:srgbClr val="000000"/>
                  </a:solidFill>
                  <a:latin typeface="Times New Roman"/>
                </a:rPr>
                <a:t>з ліквідації наслідків НС</a:t>
              </a:r>
              <a:endParaRPr b="0" lang="uk-UA" sz="2200" spc="-1" strike="noStrike">
                <a:latin typeface="Arial"/>
              </a:endParaRPr>
            </a:p>
          </p:txBody>
        </p:sp>
        <p:sp>
          <p:nvSpPr>
            <p:cNvPr id="300" name="CustomShape 7"/>
            <p:cNvSpPr/>
            <p:nvPr/>
          </p:nvSpPr>
          <p:spPr>
            <a:xfrm>
              <a:off x="5466600" y="1772640"/>
              <a:ext cx="6245280" cy="1004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uk-UA" sz="2000" spc="-1" strike="noStrike" u="sng">
                  <a:solidFill>
                    <a:srgbClr val="333333"/>
                  </a:solidFill>
                  <a:uFillTx/>
                  <a:latin typeface="Times New Roman"/>
                </a:rPr>
                <a:t>здійснює</a:t>
              </a:r>
              <a:r>
                <a:rPr b="0" lang="uk-UA" sz="2000" spc="-1" strike="noStrike">
                  <a:solidFill>
                    <a:srgbClr val="333333"/>
                  </a:solidFill>
                  <a:latin typeface="Times New Roman"/>
                </a:rPr>
                <a:t> </a:t>
              </a:r>
              <a:r>
                <a:rPr b="1" lang="uk-UA" sz="2000" spc="-1" strike="noStrike">
                  <a:solidFill>
                    <a:srgbClr val="c00000"/>
                  </a:solidFill>
                  <a:latin typeface="Times New Roman"/>
                </a:rPr>
                <a:t>БЕЗПОСЕРЕДНЄ УПРАВЛІННЯ</a:t>
              </a:r>
              <a:r>
                <a:rPr b="1" lang="uk-UA" sz="2000" spc="-1" strike="noStrike">
                  <a:solidFill>
                    <a:srgbClr val="333333"/>
                  </a:solidFill>
                  <a:latin typeface="Times New Roman"/>
                </a:rPr>
                <a:t> </a:t>
              </a:r>
              <a:r>
                <a:rPr b="0" lang="uk-UA" sz="2000" spc="-1" strike="noStrike">
                  <a:solidFill>
                    <a:srgbClr val="333333"/>
                  </a:solidFill>
                  <a:latin typeface="Times New Roman"/>
                </a:rPr>
                <a:t>аварійно-рятувальними та іншими невідкладними роботами під час виникнення НС</a:t>
              </a:r>
              <a:endParaRPr b="0" lang="uk-UA" sz="2000" spc="-1" strike="noStrike">
                <a:latin typeface="Arial"/>
              </a:endParaRPr>
            </a:p>
          </p:txBody>
        </p:sp>
        <p:sp>
          <p:nvSpPr>
            <p:cNvPr id="301" name="CustomShape 8"/>
            <p:cNvSpPr/>
            <p:nvPr/>
          </p:nvSpPr>
          <p:spPr>
            <a:xfrm>
              <a:off x="5466600" y="4881240"/>
              <a:ext cx="6245280" cy="1614600"/>
            </a:xfrm>
            <a:prstGeom prst="rect">
              <a:avLst/>
            </a:prstGeom>
            <a:noFill/>
            <a:ln w="0">
              <a:noFill/>
            </a:ln>
          </p:spPr>
          <p:style>
            <a:lnRef idx="0"/>
            <a:fillRef idx="0"/>
            <a:effectRef idx="0"/>
            <a:fontRef idx="minor"/>
          </p:style>
          <p:txBody>
            <a:bodyPr lIns="90000" rIns="90000" tIns="45000" bIns="45000">
              <a:noAutofit/>
            </a:bodyPr>
            <a:p>
              <a:pPr algn="just">
                <a:lnSpc>
                  <a:spcPct val="100000"/>
                </a:lnSpc>
              </a:pPr>
              <a:r>
                <a:rPr b="1" lang="uk-UA" sz="2000" spc="-1" strike="noStrike" u="sng">
                  <a:solidFill>
                    <a:srgbClr val="333333"/>
                  </a:solidFill>
                  <a:uFillTx/>
                  <a:latin typeface="Times New Roman"/>
                </a:rPr>
                <a:t>забезпечує</a:t>
              </a:r>
              <a:r>
                <a:rPr b="0" lang="uk-UA" sz="2000" spc="-1" strike="noStrike">
                  <a:solidFill>
                    <a:srgbClr val="333333"/>
                  </a:solidFill>
                  <a:latin typeface="Times New Roman"/>
                </a:rPr>
                <a:t> </a:t>
              </a:r>
              <a:r>
                <a:rPr b="1" lang="uk-UA" sz="2000" spc="-1" strike="noStrike">
                  <a:solidFill>
                    <a:srgbClr val="c00000"/>
                  </a:solidFill>
                  <a:latin typeface="Times New Roman"/>
                </a:rPr>
                <a:t>БЕЗПОСЕРЕДНЮ ОРГАНІЗАЦІЮ </a:t>
              </a:r>
              <a:br/>
              <a:r>
                <a:rPr b="1" lang="uk-UA" sz="2000" spc="-1" strike="noStrike">
                  <a:solidFill>
                    <a:srgbClr val="c00000"/>
                  </a:solidFill>
                  <a:latin typeface="Times New Roman"/>
                </a:rPr>
                <a:t>І КООРДИНАЦІЮ</a:t>
              </a:r>
              <a:r>
                <a:rPr b="0" lang="uk-UA" sz="2000" spc="-1" strike="noStrike">
                  <a:solidFill>
                    <a:srgbClr val="333333"/>
                  </a:solidFill>
                  <a:latin typeface="Times New Roman"/>
                </a:rPr>
                <a:t> аварійно-рятувальних та інших невідкладних робіт з ліквідації наслідків НС</a:t>
              </a:r>
              <a:endParaRPr b="0" lang="uk-UA" sz="2000" spc="-1" strike="noStrike">
                <a:latin typeface="Arial"/>
              </a:endParaRPr>
            </a:p>
            <a:p>
              <a:pPr>
                <a:lnSpc>
                  <a:spcPct val="100000"/>
                </a:lnSpc>
              </a:pPr>
              <a:r>
                <a:rPr b="0" lang="uk-UA" sz="2000" spc="-1" strike="noStrike">
                  <a:solidFill>
                    <a:srgbClr val="333333"/>
                  </a:solidFill>
                  <a:latin typeface="Times New Roman"/>
                </a:rPr>
                <a:t> </a:t>
              </a:r>
              <a:r>
                <a:rPr b="0" i="1" lang="uk-UA" sz="2000" spc="-1" strike="noStrike">
                  <a:solidFill>
                    <a:srgbClr val="333333"/>
                  </a:solidFill>
                  <a:latin typeface="Times New Roman"/>
                </a:rPr>
                <a:t>(є </a:t>
              </a:r>
              <a:r>
                <a:rPr b="1" i="1" lang="uk-UA" sz="2000" spc="-1" strike="noStrike">
                  <a:solidFill>
                    <a:srgbClr val="333333"/>
                  </a:solidFill>
                  <a:latin typeface="Times New Roman"/>
                </a:rPr>
                <a:t>робочим органом керівника робіт </a:t>
              </a:r>
              <a:r>
                <a:rPr b="0" i="1" lang="uk-UA" sz="2000" spc="-1" strike="noStrike">
                  <a:solidFill>
                    <a:srgbClr val="333333"/>
                  </a:solidFill>
                  <a:latin typeface="Times New Roman"/>
                </a:rPr>
                <a:t>з ліквідації наслідків надзвичайної ситуації)</a:t>
              </a:r>
              <a:endParaRPr b="0" lang="uk-UA" sz="2000" spc="-1" strike="noStrike">
                <a:latin typeface="Arial"/>
              </a:endParaRPr>
            </a:p>
          </p:txBody>
        </p:sp>
      </p:grpSp>
      <p:sp>
        <p:nvSpPr>
          <p:cNvPr id="302" name="CustomShape 9"/>
          <p:cNvSpPr/>
          <p:nvPr/>
        </p:nvSpPr>
        <p:spPr>
          <a:xfrm>
            <a:off x="11640600" y="6485400"/>
            <a:ext cx="550800" cy="70056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1" lang="uk-UA" sz="2000" spc="-1" strike="noStrike">
                <a:solidFill>
                  <a:srgbClr val="000000"/>
                </a:solidFill>
                <a:latin typeface="Arial"/>
                <a:ea typeface="Microsoft YaHei"/>
              </a:rPr>
              <a:t> </a:t>
            </a:r>
            <a:endParaRPr b="0" lang="uk-UA" sz="2000" spc="-1" strike="noStrike">
              <a:latin typeface="Arial"/>
            </a:endParaRPr>
          </a:p>
        </p:txBody>
      </p:sp>
      <p:pic>
        <p:nvPicPr>
          <p:cNvPr id="303" name="Picture 9" descr=""/>
          <p:cNvPicPr/>
          <p:nvPr/>
        </p:nvPicPr>
        <p:blipFill>
          <a:blip r:embed="rId1"/>
          <a:stretch/>
        </p:blipFill>
        <p:spPr>
          <a:xfrm>
            <a:off x="-55800" y="-19440"/>
            <a:ext cx="835200" cy="8791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CustomShape 1"/>
          <p:cNvSpPr/>
          <p:nvPr/>
        </p:nvSpPr>
        <p:spPr>
          <a:xfrm>
            <a:off x="6003720" y="43920"/>
            <a:ext cx="183960" cy="368640"/>
          </a:xfrm>
          <a:prstGeom prst="rect">
            <a:avLst/>
          </a:prstGeom>
          <a:noFill/>
          <a:ln w="0">
            <a:noFill/>
          </a:ln>
        </p:spPr>
        <p:style>
          <a:lnRef idx="0"/>
          <a:fillRef idx="0"/>
          <a:effectRef idx="0"/>
          <a:fontRef idx="minor"/>
        </p:style>
      </p:sp>
      <p:sp>
        <p:nvSpPr>
          <p:cNvPr id="305" name="CustomShape 2"/>
          <p:cNvSpPr/>
          <p:nvPr/>
        </p:nvSpPr>
        <p:spPr>
          <a:xfrm>
            <a:off x="6003720" y="43920"/>
            <a:ext cx="183960" cy="368640"/>
          </a:xfrm>
          <a:prstGeom prst="rect">
            <a:avLst/>
          </a:prstGeom>
          <a:noFill/>
          <a:ln w="0">
            <a:noFill/>
          </a:ln>
        </p:spPr>
        <p:style>
          <a:lnRef idx="0"/>
          <a:fillRef idx="0"/>
          <a:effectRef idx="0"/>
          <a:fontRef idx="minor"/>
        </p:style>
      </p:sp>
      <p:sp>
        <p:nvSpPr>
          <p:cNvPr id="306" name="CustomShape 3"/>
          <p:cNvSpPr/>
          <p:nvPr/>
        </p:nvSpPr>
        <p:spPr>
          <a:xfrm>
            <a:off x="6003720" y="43920"/>
            <a:ext cx="183960" cy="368640"/>
          </a:xfrm>
          <a:prstGeom prst="rect">
            <a:avLst/>
          </a:prstGeom>
          <a:noFill/>
          <a:ln w="0">
            <a:noFill/>
          </a:ln>
        </p:spPr>
        <p:style>
          <a:lnRef idx="0"/>
          <a:fillRef idx="0"/>
          <a:effectRef idx="0"/>
          <a:fontRef idx="minor"/>
        </p:style>
      </p:sp>
      <p:sp>
        <p:nvSpPr>
          <p:cNvPr id="307" name="CustomShape 4"/>
          <p:cNvSpPr/>
          <p:nvPr/>
        </p:nvSpPr>
        <p:spPr>
          <a:xfrm>
            <a:off x="6003720" y="43920"/>
            <a:ext cx="183960" cy="368640"/>
          </a:xfrm>
          <a:prstGeom prst="rect">
            <a:avLst/>
          </a:prstGeom>
          <a:noFill/>
          <a:ln w="0">
            <a:noFill/>
          </a:ln>
        </p:spPr>
        <p:style>
          <a:lnRef idx="0"/>
          <a:fillRef idx="0"/>
          <a:effectRef idx="0"/>
          <a:fontRef idx="minor"/>
        </p:style>
      </p:sp>
      <p:sp>
        <p:nvSpPr>
          <p:cNvPr id="308" name="CustomShape 5"/>
          <p:cNvSpPr/>
          <p:nvPr/>
        </p:nvSpPr>
        <p:spPr>
          <a:xfrm>
            <a:off x="1107360" y="412920"/>
            <a:ext cx="9792360" cy="735840"/>
          </a:xfrm>
          <a:prstGeom prst="roundRect">
            <a:avLst>
              <a:gd name="adj" fmla="val 16667"/>
            </a:avLst>
          </a:prstGeom>
          <a:gradFill rotWithShape="0">
            <a:gsLst>
              <a:gs pos="0">
                <a:srgbClr val="f4fbfe"/>
              </a:gs>
              <a:gs pos="100000">
                <a:srgbClr val="99daf3"/>
              </a:gs>
            </a:gsLst>
            <a:lin ang="0"/>
          </a:gradFill>
          <a:ln w="12600">
            <a:solidFill>
              <a:srgbClr val="afbbe6"/>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4000" spc="-1" strike="noStrike">
                <a:solidFill>
                  <a:srgbClr val="c00000"/>
                </a:solidFill>
                <a:latin typeface="Times New Roman"/>
              </a:rPr>
              <a:t>Керівник з ліквідації наслідків НС </a:t>
            </a:r>
            <a:endParaRPr b="0" lang="uk-UA" sz="4000" spc="-1" strike="noStrike">
              <a:latin typeface="Arial"/>
            </a:endParaRPr>
          </a:p>
        </p:txBody>
      </p:sp>
      <p:grpSp>
        <p:nvGrpSpPr>
          <p:cNvPr id="309" name="Group 6"/>
          <p:cNvGrpSpPr/>
          <p:nvPr/>
        </p:nvGrpSpPr>
        <p:grpSpPr>
          <a:xfrm>
            <a:off x="191520" y="1700640"/>
            <a:ext cx="11808720" cy="5112000"/>
            <a:chOff x="191520" y="1700640"/>
            <a:chExt cx="11808720" cy="5112000"/>
          </a:xfrm>
        </p:grpSpPr>
        <p:sp>
          <p:nvSpPr>
            <p:cNvPr id="310" name="CustomShape 7"/>
            <p:cNvSpPr/>
            <p:nvPr/>
          </p:nvSpPr>
          <p:spPr>
            <a:xfrm>
              <a:off x="191520" y="2277000"/>
              <a:ext cx="11808720" cy="4535640"/>
            </a:xfrm>
            <a:prstGeom prst="roundRect">
              <a:avLst>
                <a:gd name="adj" fmla="val 16667"/>
              </a:avLst>
            </a:prstGeom>
            <a:solidFill>
              <a:schemeClr val="accent3">
                <a:lumMod val="20000"/>
                <a:lumOff val="80000"/>
              </a:schemeClr>
            </a:solidFill>
            <a:ln cap="rnd" w="25560">
              <a:solidFill>
                <a:schemeClr val="tx1"/>
              </a:solidFill>
              <a:prstDash val="dash"/>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3200" spc="-1" strike="noStrike">
                  <a:solidFill>
                    <a:srgbClr val="c00000"/>
                  </a:solidFill>
                  <a:latin typeface="Times New Roman"/>
                </a:rPr>
                <a:t> </a:t>
              </a:r>
              <a:endParaRPr b="0" lang="uk-UA" sz="3200" spc="-1" strike="noStrike">
                <a:latin typeface="Arial"/>
              </a:endParaRPr>
            </a:p>
          </p:txBody>
        </p:sp>
        <p:sp>
          <p:nvSpPr>
            <p:cNvPr id="311" name="CustomShape 8"/>
            <p:cNvSpPr/>
            <p:nvPr/>
          </p:nvSpPr>
          <p:spPr>
            <a:xfrm>
              <a:off x="3503880" y="1700640"/>
              <a:ext cx="4896000" cy="1096200"/>
            </a:xfrm>
            <a:prstGeom prst="roundRect">
              <a:avLst>
                <a:gd name="adj" fmla="val 16667"/>
              </a:avLst>
            </a:prstGeom>
            <a:gradFill rotWithShape="0">
              <a:gsLst>
                <a:gs pos="0">
                  <a:srgbClr val="f4fbfe"/>
                </a:gs>
                <a:gs pos="100000">
                  <a:srgbClr val="f4fbfe"/>
                </a:gs>
              </a:gsLst>
              <a:lin ang="0"/>
            </a:gradFill>
            <a:ln w="12600">
              <a:solidFill>
                <a:srgbClr val="afbbe6"/>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3200" spc="-1" strike="noStrike">
                  <a:solidFill>
                    <a:srgbClr val="c00000"/>
                  </a:solidFill>
                  <a:latin typeface="Times New Roman"/>
                </a:rPr>
                <a:t>Штаб </a:t>
              </a:r>
              <a:endParaRPr b="0" lang="uk-UA" sz="3200" spc="-1" strike="noStrike">
                <a:latin typeface="Arial"/>
              </a:endParaRPr>
            </a:p>
            <a:p>
              <a:pPr algn="ctr">
                <a:lnSpc>
                  <a:spcPct val="100000"/>
                </a:lnSpc>
              </a:pPr>
              <a:r>
                <a:rPr b="1" lang="uk-UA" sz="3200" spc="-1" strike="noStrike">
                  <a:solidFill>
                    <a:srgbClr val="c00000"/>
                  </a:solidFill>
                  <a:latin typeface="Times New Roman"/>
                </a:rPr>
                <a:t>з ліквідації наслідків НС </a:t>
              </a:r>
              <a:endParaRPr b="0" lang="uk-UA" sz="3200" spc="-1" strike="noStrike">
                <a:latin typeface="Arial"/>
              </a:endParaRPr>
            </a:p>
          </p:txBody>
        </p:sp>
        <p:sp>
          <p:nvSpPr>
            <p:cNvPr id="312" name="CustomShape 9"/>
            <p:cNvSpPr/>
            <p:nvPr/>
          </p:nvSpPr>
          <p:spPr>
            <a:xfrm>
              <a:off x="551520" y="5586480"/>
              <a:ext cx="5256000" cy="1005120"/>
            </a:xfrm>
            <a:prstGeom prst="rect">
              <a:avLst/>
            </a:prstGeom>
            <a:solidFill>
              <a:schemeClr val="tx2">
                <a:lumMod val="60000"/>
                <a:lumOff val="40000"/>
              </a:schemeClr>
            </a:solidFill>
            <a:ln w="0">
              <a:noFill/>
            </a:ln>
          </p:spPr>
          <p:style>
            <a:lnRef idx="0"/>
            <a:fillRef idx="0"/>
            <a:effectRef idx="0"/>
            <a:fontRef idx="minor"/>
          </p:style>
          <p:txBody>
            <a:bodyPr lIns="90000" rIns="90000" tIns="45000" bIns="45000" anchor="ctr">
              <a:noAutofit/>
            </a:bodyPr>
            <a:p>
              <a:pPr algn="ctr">
                <a:lnSpc>
                  <a:spcPct val="100000"/>
                </a:lnSpc>
              </a:pPr>
              <a:r>
                <a:rPr b="1" lang="uk-UA" sz="2000" spc="-1" strike="noStrike">
                  <a:solidFill>
                    <a:srgbClr val="ffffff"/>
                  </a:solidFill>
                  <a:latin typeface="Arial"/>
                </a:rPr>
                <a:t>Оперативні групи територіальних органів центральних органів виконавчої влади</a:t>
              </a:r>
              <a:endParaRPr b="0" lang="uk-UA" sz="2000" spc="-1" strike="noStrike">
                <a:latin typeface="Arial"/>
              </a:endParaRPr>
            </a:p>
          </p:txBody>
        </p:sp>
        <p:sp>
          <p:nvSpPr>
            <p:cNvPr id="313" name="CustomShape 10"/>
            <p:cNvSpPr/>
            <p:nvPr/>
          </p:nvSpPr>
          <p:spPr>
            <a:xfrm>
              <a:off x="6311880" y="5586480"/>
              <a:ext cx="5256000" cy="1005120"/>
            </a:xfrm>
            <a:prstGeom prst="rect">
              <a:avLst/>
            </a:prstGeom>
            <a:solidFill>
              <a:schemeClr val="tx2">
                <a:lumMod val="60000"/>
                <a:lumOff val="40000"/>
              </a:schemeClr>
            </a:solidFill>
            <a:ln w="0">
              <a:noFill/>
            </a:ln>
          </p:spPr>
          <p:style>
            <a:lnRef idx="0"/>
            <a:fillRef idx="0"/>
            <a:effectRef idx="0"/>
            <a:fontRef idx="minor"/>
          </p:style>
          <p:txBody>
            <a:bodyPr lIns="90000" rIns="90000" tIns="45000" bIns="45000" anchor="ctr">
              <a:noAutofit/>
            </a:bodyPr>
            <a:p>
              <a:pPr algn="ctr">
                <a:lnSpc>
                  <a:spcPct val="100000"/>
                </a:lnSpc>
              </a:pPr>
              <a:r>
                <a:rPr b="1" lang="uk-UA" sz="2000" spc="-1" strike="noStrike">
                  <a:solidFill>
                    <a:srgbClr val="ffffff"/>
                  </a:solidFill>
                  <a:latin typeface="Arial"/>
                </a:rPr>
                <a:t>Робочі групи спеціальних робіт</a:t>
              </a:r>
              <a:endParaRPr b="0" lang="uk-UA" sz="2000" spc="-1" strike="noStrike">
                <a:latin typeface="Arial"/>
              </a:endParaRPr>
            </a:p>
            <a:p>
              <a:pPr algn="ctr">
                <a:lnSpc>
                  <a:spcPct val="100000"/>
                </a:lnSpc>
              </a:pPr>
              <a:r>
                <a:rPr b="1" lang="uk-UA" sz="2000" spc="-1" strike="noStrike">
                  <a:solidFill>
                    <a:srgbClr val="ffffff"/>
                  </a:solidFill>
                  <a:latin typeface="Arial"/>
                </a:rPr>
                <a:t>(АРР, МТЗ, пожежогасіння, евакуації, транспорту, РХБЗ тощо)</a:t>
              </a:r>
              <a:endParaRPr b="0" lang="uk-UA" sz="2000" spc="-1" strike="noStrike">
                <a:latin typeface="Arial"/>
              </a:endParaRPr>
            </a:p>
          </p:txBody>
        </p:sp>
        <p:sp>
          <p:nvSpPr>
            <p:cNvPr id="314" name="CustomShape 11"/>
            <p:cNvSpPr/>
            <p:nvPr/>
          </p:nvSpPr>
          <p:spPr>
            <a:xfrm>
              <a:off x="479520" y="3076200"/>
              <a:ext cx="3383640" cy="2284920"/>
            </a:xfrm>
            <a:prstGeom prst="rect">
              <a:avLst/>
            </a:prstGeom>
            <a:solidFill>
              <a:srgbClr val="7030a0"/>
            </a:solidFill>
            <a:ln w="0">
              <a:noFill/>
            </a:ln>
          </p:spPr>
          <p:style>
            <a:lnRef idx="0"/>
            <a:fillRef idx="0"/>
            <a:effectRef idx="0"/>
            <a:fontRef idx="minor"/>
          </p:style>
          <p:txBody>
            <a:bodyPr lIns="90000" rIns="90000" tIns="45000" bIns="45000" anchor="ctr">
              <a:noAutofit/>
            </a:bodyPr>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r>
                <a:rPr b="1" lang="uk-UA" sz="1800" spc="-1" strike="noStrike">
                  <a:solidFill>
                    <a:srgbClr val="ffffff"/>
                  </a:solidFill>
                  <a:latin typeface="Arial"/>
                </a:rPr>
                <a:t>Збір даних, доведення до підлеглих розпоряджень та контроль</a:t>
              </a:r>
              <a:endParaRPr b="0" lang="uk-UA" sz="1800" spc="-1" strike="noStrike">
                <a:latin typeface="Arial"/>
              </a:endParaRPr>
            </a:p>
          </p:txBody>
        </p:sp>
        <p:sp>
          <p:nvSpPr>
            <p:cNvPr id="315" name="CustomShape 12"/>
            <p:cNvSpPr/>
            <p:nvPr/>
          </p:nvSpPr>
          <p:spPr>
            <a:xfrm>
              <a:off x="8328240" y="3080160"/>
              <a:ext cx="3383640" cy="2284920"/>
            </a:xfrm>
            <a:prstGeom prst="rect">
              <a:avLst/>
            </a:prstGeom>
            <a:solidFill>
              <a:srgbClr val="7030a0"/>
            </a:solidFill>
            <a:ln w="0">
              <a:noFill/>
            </a:ln>
          </p:spPr>
          <p:style>
            <a:lnRef idx="0"/>
            <a:fillRef idx="0"/>
            <a:effectRef idx="0"/>
            <a:fontRef idx="minor"/>
          </p:style>
          <p:txBody>
            <a:bodyPr lIns="90000" rIns="90000" tIns="45000" bIns="45000" anchor="ctr">
              <a:noAutofit/>
            </a:bodyPr>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r>
                <a:rPr b="1" lang="uk-UA" sz="1800" spc="-1" strike="noStrike">
                  <a:solidFill>
                    <a:srgbClr val="ffffff"/>
                  </a:solidFill>
                  <a:latin typeface="Arial"/>
                </a:rPr>
                <a:t>Організація зв'язку, прийому, передачі та технічної обробки інформації</a:t>
              </a:r>
              <a:endParaRPr b="0" lang="uk-UA" sz="1800" spc="-1" strike="noStrike">
                <a:latin typeface="Arial"/>
              </a:endParaRPr>
            </a:p>
          </p:txBody>
        </p:sp>
        <p:sp>
          <p:nvSpPr>
            <p:cNvPr id="316" name="CustomShape 13"/>
            <p:cNvSpPr/>
            <p:nvPr/>
          </p:nvSpPr>
          <p:spPr>
            <a:xfrm>
              <a:off x="4439880" y="3080160"/>
              <a:ext cx="3383640" cy="2284920"/>
            </a:xfrm>
            <a:prstGeom prst="rect">
              <a:avLst/>
            </a:prstGeom>
            <a:solidFill>
              <a:srgbClr val="7030a0"/>
            </a:solidFill>
            <a:ln w="0">
              <a:noFill/>
            </a:ln>
          </p:spPr>
          <p:style>
            <a:lnRef idx="0"/>
            <a:fillRef idx="0"/>
            <a:effectRef idx="0"/>
            <a:fontRef idx="minor"/>
          </p:style>
          <p:txBody>
            <a:bodyPr lIns="90000" rIns="90000" tIns="45000" bIns="45000" anchor="ctr">
              <a:noAutofit/>
            </a:bodyPr>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r>
                <a:rPr b="1" lang="uk-UA" sz="1800" spc="-1" strike="noStrike">
                  <a:solidFill>
                    <a:srgbClr val="ffffff"/>
                  </a:solidFill>
                  <a:latin typeface="Arial"/>
                </a:rPr>
                <a:t>Оцінка обстановки, підготовка рішень та планування дій з ліквідації наслідків НС</a:t>
              </a:r>
              <a:endParaRPr b="0" lang="uk-UA" sz="1800" spc="-1" strike="noStrike">
                <a:latin typeface="Arial"/>
              </a:endParaRPr>
            </a:p>
          </p:txBody>
        </p:sp>
        <p:sp>
          <p:nvSpPr>
            <p:cNvPr id="317" name="CustomShape 14"/>
            <p:cNvSpPr/>
            <p:nvPr/>
          </p:nvSpPr>
          <p:spPr>
            <a:xfrm>
              <a:off x="695520" y="3142080"/>
              <a:ext cx="2951640" cy="1096200"/>
            </a:xfrm>
            <a:prstGeom prst="roundRect">
              <a:avLst>
                <a:gd name="adj" fmla="val 16667"/>
              </a:avLst>
            </a:prstGeom>
            <a:gradFill rotWithShape="0">
              <a:gsLst>
                <a:gs pos="0">
                  <a:srgbClr val="f4fbfe"/>
                </a:gs>
                <a:gs pos="100000">
                  <a:srgbClr val="f4fbfe"/>
                </a:gs>
              </a:gsLst>
              <a:lin ang="0"/>
            </a:gradFill>
            <a:ln w="12600">
              <a:solidFill>
                <a:srgbClr val="afbbe6"/>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2400" spc="-1" strike="noStrike">
                  <a:solidFill>
                    <a:srgbClr val="821a08"/>
                  </a:solidFill>
                  <a:latin typeface="Times New Roman"/>
                </a:rPr>
                <a:t>Група напрямків</a:t>
              </a:r>
              <a:endParaRPr b="0" lang="uk-UA" sz="2400" spc="-1" strike="noStrike">
                <a:latin typeface="Arial"/>
              </a:endParaRPr>
            </a:p>
          </p:txBody>
        </p:sp>
        <p:sp>
          <p:nvSpPr>
            <p:cNvPr id="318" name="CustomShape 15"/>
            <p:cNvSpPr/>
            <p:nvPr/>
          </p:nvSpPr>
          <p:spPr>
            <a:xfrm>
              <a:off x="8544240" y="3141000"/>
              <a:ext cx="2951640" cy="1096200"/>
            </a:xfrm>
            <a:prstGeom prst="roundRect">
              <a:avLst>
                <a:gd name="adj" fmla="val 16667"/>
              </a:avLst>
            </a:prstGeom>
            <a:gradFill rotWithShape="0">
              <a:gsLst>
                <a:gs pos="0">
                  <a:srgbClr val="f4fbfe"/>
                </a:gs>
                <a:gs pos="100000">
                  <a:srgbClr val="f4fbfe"/>
                </a:gs>
              </a:gsLst>
              <a:lin ang="0"/>
            </a:gradFill>
            <a:ln w="12600">
              <a:solidFill>
                <a:srgbClr val="afbbe6"/>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2400" spc="-1" strike="noStrike">
                  <a:solidFill>
                    <a:srgbClr val="821a08"/>
                  </a:solidFill>
                  <a:latin typeface="Times New Roman"/>
                </a:rPr>
                <a:t>Група інформаційного забезпечення</a:t>
              </a:r>
              <a:endParaRPr b="0" lang="uk-UA" sz="2400" spc="-1" strike="noStrike">
                <a:latin typeface="Arial"/>
              </a:endParaRPr>
            </a:p>
          </p:txBody>
        </p:sp>
        <p:sp>
          <p:nvSpPr>
            <p:cNvPr id="319" name="CustomShape 16"/>
            <p:cNvSpPr/>
            <p:nvPr/>
          </p:nvSpPr>
          <p:spPr>
            <a:xfrm>
              <a:off x="4655880" y="3141000"/>
              <a:ext cx="2951640" cy="1096200"/>
            </a:xfrm>
            <a:prstGeom prst="roundRect">
              <a:avLst>
                <a:gd name="adj" fmla="val 16667"/>
              </a:avLst>
            </a:prstGeom>
            <a:gradFill rotWithShape="0">
              <a:gsLst>
                <a:gs pos="0">
                  <a:srgbClr val="f4fbfe"/>
                </a:gs>
                <a:gs pos="100000">
                  <a:srgbClr val="f4fbfe"/>
                </a:gs>
              </a:gsLst>
              <a:lin ang="0"/>
            </a:gradFill>
            <a:ln w="12600">
              <a:solidFill>
                <a:srgbClr val="afbbe6"/>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2400" spc="-1" strike="noStrike">
                  <a:solidFill>
                    <a:srgbClr val="821a08"/>
                  </a:solidFill>
                  <a:latin typeface="Times New Roman"/>
                </a:rPr>
                <a:t>Група управління</a:t>
              </a:r>
              <a:endParaRPr b="0" lang="uk-UA" sz="2400" spc="-1" strike="noStrike">
                <a:latin typeface="Arial"/>
              </a:endParaRPr>
            </a:p>
          </p:txBody>
        </p:sp>
      </p:grpSp>
      <p:sp>
        <p:nvSpPr>
          <p:cNvPr id="320" name="CustomShape 17"/>
          <p:cNvSpPr/>
          <p:nvPr/>
        </p:nvSpPr>
        <p:spPr>
          <a:xfrm>
            <a:off x="11640600" y="6485400"/>
            <a:ext cx="550800" cy="700560"/>
          </a:xfrm>
          <a:prstGeom prst="rect">
            <a:avLst/>
          </a:prstGeom>
          <a:noFill/>
          <a:ln w="0">
            <a:noFill/>
          </a:ln>
        </p:spPr>
        <p:style>
          <a:lnRef idx="0"/>
          <a:fillRef idx="0"/>
          <a:effectRef idx="0"/>
          <a:fontRef idx="minor"/>
        </p:style>
        <p:txBody>
          <a:bodyPr lIns="90000" rIns="90000" tIns="45000" bIns="45000">
            <a:noAutofit/>
          </a:bodyPr>
          <a:p>
            <a:pPr algn="r">
              <a:lnSpc>
                <a:spcPct val="100000"/>
              </a:lnSpc>
            </a:pPr>
            <a:r>
              <a:rPr b="1" lang="uk-UA" sz="2000" spc="-1" strike="noStrike">
                <a:solidFill>
                  <a:srgbClr val="000000"/>
                </a:solidFill>
                <a:latin typeface="Arial"/>
                <a:ea typeface="Microsoft YaHei"/>
              </a:rPr>
              <a:t> </a:t>
            </a:r>
            <a:endParaRPr b="0" lang="uk-UA" sz="2000" spc="-1" strike="noStrike">
              <a:latin typeface="Arial"/>
            </a:endParaRPr>
          </a:p>
        </p:txBody>
      </p:sp>
      <p:sp>
        <p:nvSpPr>
          <p:cNvPr id="321" name="CustomShape 18"/>
          <p:cNvSpPr/>
          <p:nvPr/>
        </p:nvSpPr>
        <p:spPr>
          <a:xfrm>
            <a:off x="5601960" y="1149120"/>
            <a:ext cx="493560" cy="551160"/>
          </a:xfrm>
          <a:prstGeom prst="downArrow">
            <a:avLst>
              <a:gd name="adj1" fmla="val 50000"/>
              <a:gd name="adj2" fmla="val 50000"/>
            </a:avLst>
          </a:prstGeom>
          <a:solidFill>
            <a:srgbClr val="1cade4"/>
          </a:solidFill>
          <a:ln>
            <a:solidFill>
              <a:srgbClr val="147fa8"/>
            </a:solidFill>
            <a:round/>
          </a:ln>
        </p:spPr>
        <p:style>
          <a:lnRef idx="2">
            <a:schemeClr val="accent1">
              <a:shade val="50000"/>
            </a:schemeClr>
          </a:lnRef>
          <a:fillRef idx="1">
            <a:schemeClr val="accent1"/>
          </a:fillRef>
          <a:effectRef idx="0">
            <a:schemeClr val="accent1"/>
          </a:effectRef>
          <a:fontRef idx="minor"/>
        </p:style>
      </p:sp>
      <p:pic>
        <p:nvPicPr>
          <p:cNvPr id="322" name="Picture 9" descr=""/>
          <p:cNvPicPr/>
          <p:nvPr/>
        </p:nvPicPr>
        <p:blipFill>
          <a:blip r:embed="rId1"/>
          <a:stretch/>
        </p:blipFill>
        <p:spPr>
          <a:xfrm>
            <a:off x="-55800" y="-19440"/>
            <a:ext cx="835200" cy="8791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1733400" y="5349960"/>
            <a:ext cx="8773560" cy="399240"/>
          </a:xfrm>
          <a:prstGeom prst="rect">
            <a:avLst/>
          </a:prstGeom>
          <a:noFill/>
          <a:ln>
            <a:noFill/>
          </a:ln>
        </p:spPr>
        <p:style>
          <a:lnRef idx="2">
            <a:schemeClr val="dk1"/>
          </a:lnRef>
          <a:fillRef idx="1">
            <a:schemeClr val="lt1"/>
          </a:fillRef>
          <a:effectRef idx="0">
            <a:schemeClr val="dk1"/>
          </a:effectRef>
          <a:fontRef idx="minor"/>
        </p:style>
      </p:sp>
      <p:sp>
        <p:nvSpPr>
          <p:cNvPr id="324" name="CustomShape 2"/>
          <p:cNvSpPr/>
          <p:nvPr/>
        </p:nvSpPr>
        <p:spPr>
          <a:xfrm>
            <a:off x="2895480" y="2762280"/>
            <a:ext cx="6604920" cy="1004400"/>
          </a:xfrm>
          <a:prstGeom prst="rect">
            <a:avLst/>
          </a:prstGeom>
          <a:noFill/>
          <a:ln w="9360">
            <a:noFill/>
          </a:ln>
        </p:spPr>
        <p:style>
          <a:lnRef idx="0"/>
          <a:fillRef idx="0"/>
          <a:effectRef idx="0"/>
          <a:fontRef idx="minor"/>
        </p:style>
        <p:txBody>
          <a:bodyPr lIns="90000" rIns="90000" tIns="45000" bIns="45000">
            <a:noAutofit/>
          </a:bodyPr>
          <a:p>
            <a:pPr algn="ctr">
              <a:lnSpc>
                <a:spcPct val="100000"/>
              </a:lnSpc>
            </a:pPr>
            <a:r>
              <a:rPr b="1" lang="uk-UA" sz="6000" spc="-1" strike="noStrike">
                <a:solidFill>
                  <a:srgbClr val="ff0000"/>
                </a:solidFill>
                <a:latin typeface="Trebuchet MS"/>
              </a:rPr>
              <a:t>Дякую за увагу!</a:t>
            </a:r>
            <a:endParaRPr b="0" lang="uk-UA" sz="6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1068840" y="1901160"/>
            <a:ext cx="10544040" cy="374796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uk-UA" sz="2400" spc="-1" strike="noStrike">
                <a:solidFill>
                  <a:srgbClr val="000000"/>
                </a:solidFill>
                <a:latin typeface="Tahoma"/>
                <a:ea typeface="Tahoma"/>
              </a:rPr>
              <a:t>Надзвичайна ситуація </a:t>
            </a:r>
            <a:r>
              <a:rPr b="0" lang="uk-UA" sz="2400" spc="-1" strike="noStrike">
                <a:solidFill>
                  <a:srgbClr val="000000"/>
                </a:solidFill>
                <a:latin typeface="Tahoma"/>
                <a:ea typeface="Tahoma"/>
              </a:rPr>
              <a:t>— обстановка на окремій території чи суб'єкті господарювання або водному об'єкті, яка характеризується порушенням нормальних умов життєдіяльності населення, спричинена катастрофою, аварією, пожежею, стихійним лихом, епідемією, застосуванням засобів ураження або іншою небезпечною подією, що призвела або може призвести до виникнення загрози життю або здоров'ю населення, великої кількості загиблих і постраждалих, завдання значних матеріальних збитків, а також до неможливості проживання населення на такій території чи об'єкті, провадження на ній господарської діяльності.</a:t>
            </a:r>
            <a:endParaRPr b="0" lang="uk-UA" sz="2400" spc="-1" strike="noStrike">
              <a:latin typeface="Arial"/>
            </a:endParaRPr>
          </a:p>
        </p:txBody>
      </p:sp>
      <p:pic>
        <p:nvPicPr>
          <p:cNvPr id="53" name="Picture 9" descr=""/>
          <p:cNvPicPr/>
          <p:nvPr/>
        </p:nvPicPr>
        <p:blipFill>
          <a:blip r:embed="rId1"/>
          <a:stretch/>
        </p:blipFill>
        <p:spPr>
          <a:xfrm>
            <a:off x="-21960" y="1440"/>
            <a:ext cx="1167120" cy="1169280"/>
          </a:xfrm>
          <a:prstGeom prst="rect">
            <a:avLst/>
          </a:prstGeom>
          <a:ln w="0">
            <a:noFill/>
          </a:ln>
        </p:spPr>
      </p:pic>
      <p:sp>
        <p:nvSpPr>
          <p:cNvPr id="54" name="CustomShape 2"/>
          <p:cNvSpPr/>
          <p:nvPr/>
        </p:nvSpPr>
        <p:spPr>
          <a:xfrm>
            <a:off x="1556280" y="39600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2200" spc="-1" strike="noStrike">
                <a:solidFill>
                  <a:srgbClr val="c00000"/>
                </a:solidFill>
                <a:latin typeface="Arial"/>
                <a:ea typeface="Microsoft YaHei"/>
              </a:rPr>
              <a:t>ГОЛОВНЕ УПРАВЛІННЯ ДСНС УКРАЇНИ</a:t>
            </a:r>
            <a:endParaRPr b="0" lang="uk-UA" sz="2200" spc="-1" strike="noStrike">
              <a:latin typeface="Arial"/>
            </a:endParaRPr>
          </a:p>
          <a:p>
            <a:pPr>
              <a:lnSpc>
                <a:spcPct val="93000"/>
              </a:lnSpc>
            </a:pPr>
            <a:r>
              <a:rPr b="1" lang="uk-UA" sz="2200" spc="-1" strike="noStrike">
                <a:solidFill>
                  <a:srgbClr val="c00000"/>
                </a:solidFill>
                <a:latin typeface="Arial"/>
                <a:ea typeface="Microsoft YaHei"/>
              </a:rPr>
              <a:t>У ВОЛИНСЬКІЙ ОБЛАСТІ</a:t>
            </a:r>
            <a:endParaRPr b="0" lang="uk-UA" sz="2200" spc="-1" strike="noStrike">
              <a:latin typeface="Arial"/>
            </a:endParaRPr>
          </a:p>
          <a:p>
            <a:pPr algn="ctr">
              <a:lnSpc>
                <a:spcPct val="93000"/>
              </a:lnSpc>
            </a:pPr>
            <a:endParaRPr b="0" lang="uk-UA"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Picture 9" descr=""/>
          <p:cNvPicPr/>
          <p:nvPr/>
        </p:nvPicPr>
        <p:blipFill>
          <a:blip r:embed="rId1"/>
          <a:stretch/>
        </p:blipFill>
        <p:spPr>
          <a:xfrm>
            <a:off x="-21960" y="1440"/>
            <a:ext cx="1234440" cy="1220760"/>
          </a:xfrm>
          <a:prstGeom prst="rect">
            <a:avLst/>
          </a:prstGeom>
          <a:ln w="0">
            <a:noFill/>
          </a:ln>
        </p:spPr>
      </p:pic>
      <p:sp>
        <p:nvSpPr>
          <p:cNvPr id="56" name="CustomShape 1"/>
          <p:cNvSpPr/>
          <p:nvPr/>
        </p:nvSpPr>
        <p:spPr>
          <a:xfrm>
            <a:off x="1556280" y="39600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2200" spc="-1" strike="noStrike">
                <a:solidFill>
                  <a:srgbClr val="c00000"/>
                </a:solidFill>
                <a:latin typeface="Arial"/>
                <a:ea typeface="Microsoft YaHei"/>
              </a:rPr>
              <a:t>ГОЛОВНЕ УПРАВЛІННЯ ДСНС УКРАЇНИ</a:t>
            </a:r>
            <a:endParaRPr b="0" lang="uk-UA" sz="2200" spc="-1" strike="noStrike">
              <a:latin typeface="Arial"/>
            </a:endParaRPr>
          </a:p>
          <a:p>
            <a:pPr>
              <a:lnSpc>
                <a:spcPct val="93000"/>
              </a:lnSpc>
            </a:pPr>
            <a:r>
              <a:rPr b="1" lang="uk-UA" sz="2200" spc="-1" strike="noStrike">
                <a:solidFill>
                  <a:srgbClr val="c00000"/>
                </a:solidFill>
                <a:latin typeface="Arial"/>
                <a:ea typeface="Microsoft YaHei"/>
              </a:rPr>
              <a:t>У ВОЛИНСЬКІЙ ОБЛАСТІ</a:t>
            </a:r>
            <a:endParaRPr b="0" lang="uk-UA" sz="2200" spc="-1" strike="noStrike">
              <a:latin typeface="Arial"/>
            </a:endParaRPr>
          </a:p>
          <a:p>
            <a:pPr algn="ctr">
              <a:lnSpc>
                <a:spcPct val="93000"/>
              </a:lnSpc>
            </a:pPr>
            <a:endParaRPr b="0" lang="uk-UA" sz="2200" spc="-1" strike="noStrike">
              <a:latin typeface="Arial"/>
            </a:endParaRPr>
          </a:p>
        </p:txBody>
      </p:sp>
      <p:sp>
        <p:nvSpPr>
          <p:cNvPr id="57" name="CustomShape 2"/>
          <p:cNvSpPr/>
          <p:nvPr/>
        </p:nvSpPr>
        <p:spPr>
          <a:xfrm>
            <a:off x="2007360" y="1102680"/>
            <a:ext cx="9263520" cy="557676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1" lang="uk-UA" sz="1800" spc="-1" strike="noStrike">
                <a:solidFill>
                  <a:srgbClr val="000000"/>
                </a:solidFill>
                <a:latin typeface="Tahoma"/>
                <a:ea typeface="Tahoma"/>
              </a:rPr>
              <a:t>Надзвичайні ситуації класифікуються</a:t>
            </a:r>
            <a:r>
              <a:rPr b="0" lang="uk-UA" sz="1800" spc="-1" strike="noStrike">
                <a:solidFill>
                  <a:srgbClr val="000000"/>
                </a:solidFill>
                <a:latin typeface="Tahoma"/>
                <a:ea typeface="Tahoma"/>
              </a:rPr>
              <a:t> за характером походження, ступенем поширення, розміром людських втрат і матеріальних збитків (ст. 5 Кодексу цивільного захисту України). </a:t>
            </a:r>
            <a:endParaRPr b="0" lang="uk-UA" sz="1800" spc="-1" strike="noStrike">
              <a:latin typeface="Arial"/>
            </a:endParaRPr>
          </a:p>
          <a:p>
            <a:pPr>
              <a:lnSpc>
                <a:spcPct val="100000"/>
              </a:lnSpc>
              <a:tabLst>
                <a:tab algn="l" pos="0"/>
              </a:tabLst>
            </a:pPr>
            <a:r>
              <a:rPr b="0" lang="uk-UA" sz="1800" spc="-1" strike="noStrike">
                <a:solidFill>
                  <a:srgbClr val="000000"/>
                </a:solidFill>
                <a:latin typeface="Tahoma"/>
                <a:ea typeface="Tahoma"/>
              </a:rPr>
              <a:t>	</a:t>
            </a:r>
            <a:endParaRPr b="0" lang="uk-UA" sz="1800" spc="-1" strike="noStrike">
              <a:latin typeface="Arial"/>
            </a:endParaRPr>
          </a:p>
          <a:p>
            <a:pPr>
              <a:lnSpc>
                <a:spcPct val="100000"/>
              </a:lnSpc>
              <a:tabLst>
                <a:tab algn="l" pos="0"/>
              </a:tabLst>
            </a:pPr>
            <a:r>
              <a:rPr b="0" lang="uk-UA" sz="1800" spc="-1" strike="noStrike">
                <a:solidFill>
                  <a:srgbClr val="000000"/>
                </a:solidFill>
                <a:latin typeface="Tahoma"/>
                <a:ea typeface="Tahoma"/>
              </a:rPr>
              <a:t>	</a:t>
            </a:r>
            <a:r>
              <a:rPr b="0" lang="uk-UA" sz="1800" spc="-1" strike="noStrike">
                <a:solidFill>
                  <a:srgbClr val="000000"/>
                </a:solidFill>
                <a:latin typeface="Tahoma"/>
                <a:ea typeface="Tahoma"/>
              </a:rPr>
              <a:t>Залежно від характеру походження подій, що можуть зумовити виникнення надзвичайних ситуацій на території України, визначаються такі </a:t>
            </a:r>
            <a:r>
              <a:rPr b="1" lang="uk-UA" sz="1800" spc="-1" strike="noStrike">
                <a:solidFill>
                  <a:srgbClr val="000000"/>
                </a:solidFill>
                <a:latin typeface="Tahoma"/>
                <a:ea typeface="Tahoma"/>
              </a:rPr>
              <a:t>види надзвичайних ситуацій: </a:t>
            </a:r>
            <a:endParaRPr b="0" lang="uk-UA" sz="1800" spc="-1" strike="noStrike">
              <a:latin typeface="Arial"/>
            </a:endParaRPr>
          </a:p>
          <a:p>
            <a:pPr lvl="1" marL="457200">
              <a:lnSpc>
                <a:spcPct val="100000"/>
              </a:lnSpc>
              <a:buClr>
                <a:srgbClr val="010199"/>
              </a:buClr>
              <a:buFont typeface="Symbol" charset="2"/>
              <a:buChar char=""/>
              <a:tabLst>
                <a:tab algn="l" pos="0"/>
              </a:tabLst>
            </a:pPr>
            <a:r>
              <a:rPr b="0" lang="uk-UA" sz="1800" spc="-1" strike="noStrike">
                <a:solidFill>
                  <a:srgbClr val="010199"/>
                </a:solidFill>
                <a:latin typeface="Tahoma"/>
                <a:ea typeface="Tahoma"/>
              </a:rPr>
              <a:t>техногенного характеру, </a:t>
            </a:r>
            <a:endParaRPr b="0" lang="uk-UA" sz="1800" spc="-1" strike="noStrike">
              <a:latin typeface="Arial"/>
            </a:endParaRPr>
          </a:p>
          <a:p>
            <a:pPr lvl="1" marL="457200">
              <a:lnSpc>
                <a:spcPct val="100000"/>
              </a:lnSpc>
              <a:buClr>
                <a:srgbClr val="010199"/>
              </a:buClr>
              <a:buFont typeface="Symbol" charset="2"/>
              <a:buChar char=""/>
              <a:tabLst>
                <a:tab algn="l" pos="0"/>
              </a:tabLst>
            </a:pPr>
            <a:r>
              <a:rPr b="0" lang="uk-UA" sz="1800" spc="-1" strike="noStrike">
                <a:solidFill>
                  <a:srgbClr val="010199"/>
                </a:solidFill>
                <a:latin typeface="Tahoma"/>
                <a:ea typeface="Tahoma"/>
              </a:rPr>
              <a:t>природного характеру, </a:t>
            </a:r>
            <a:endParaRPr b="0" lang="uk-UA" sz="1800" spc="-1" strike="noStrike">
              <a:latin typeface="Arial"/>
            </a:endParaRPr>
          </a:p>
          <a:p>
            <a:pPr lvl="1" marL="457200">
              <a:lnSpc>
                <a:spcPct val="100000"/>
              </a:lnSpc>
              <a:buClr>
                <a:srgbClr val="010199"/>
              </a:buClr>
              <a:buFont typeface="Symbol" charset="2"/>
              <a:buChar char=""/>
              <a:tabLst>
                <a:tab algn="l" pos="0"/>
              </a:tabLst>
            </a:pPr>
            <a:r>
              <a:rPr b="0" lang="uk-UA" sz="1800" spc="-1" strike="noStrike">
                <a:solidFill>
                  <a:srgbClr val="010199"/>
                </a:solidFill>
                <a:latin typeface="Tahoma"/>
                <a:ea typeface="Tahoma"/>
              </a:rPr>
              <a:t>соціальні, </a:t>
            </a:r>
            <a:endParaRPr b="0" lang="uk-UA" sz="1800" spc="-1" strike="noStrike">
              <a:latin typeface="Arial"/>
            </a:endParaRPr>
          </a:p>
          <a:p>
            <a:pPr lvl="1" marL="457200">
              <a:lnSpc>
                <a:spcPct val="100000"/>
              </a:lnSpc>
              <a:buClr>
                <a:srgbClr val="010199"/>
              </a:buClr>
              <a:buFont typeface="Symbol" charset="2"/>
              <a:buChar char=""/>
              <a:tabLst>
                <a:tab algn="l" pos="0"/>
              </a:tabLst>
            </a:pPr>
            <a:r>
              <a:rPr b="0" lang="uk-UA" sz="1800" spc="-1" strike="noStrike">
                <a:solidFill>
                  <a:srgbClr val="010199"/>
                </a:solidFill>
                <a:latin typeface="Tahoma"/>
                <a:ea typeface="Tahoma"/>
              </a:rPr>
              <a:t>воєнні.</a:t>
            </a:r>
            <a:endParaRPr b="0" lang="uk-UA" sz="1800" spc="-1" strike="noStrike">
              <a:latin typeface="Arial"/>
            </a:endParaRPr>
          </a:p>
          <a:p>
            <a:pPr>
              <a:lnSpc>
                <a:spcPct val="100000"/>
              </a:lnSpc>
              <a:tabLst>
                <a:tab algn="l" pos="0"/>
              </a:tabLst>
            </a:pPr>
            <a:r>
              <a:rPr b="0" lang="uk-UA" sz="1800" spc="-1" strike="noStrike">
                <a:solidFill>
                  <a:srgbClr val="000000"/>
                </a:solidFill>
                <a:latin typeface="Tahoma"/>
                <a:ea typeface="Tahoma"/>
              </a:rPr>
              <a:t>	</a:t>
            </a:r>
            <a:endParaRPr b="0" lang="uk-UA" sz="1800" spc="-1" strike="noStrike">
              <a:latin typeface="Arial"/>
            </a:endParaRPr>
          </a:p>
          <a:p>
            <a:pPr>
              <a:lnSpc>
                <a:spcPct val="100000"/>
              </a:lnSpc>
              <a:tabLst>
                <a:tab algn="l" pos="0"/>
              </a:tabLst>
            </a:pPr>
            <a:r>
              <a:rPr b="0" lang="uk-UA" sz="1800" spc="-1" strike="noStrike">
                <a:solidFill>
                  <a:srgbClr val="000000"/>
                </a:solidFill>
                <a:latin typeface="Tahoma"/>
                <a:ea typeface="Tahoma"/>
              </a:rPr>
              <a:t>	</a:t>
            </a:r>
            <a:r>
              <a:rPr b="0" lang="uk-UA" sz="1800" spc="-1" strike="noStrike">
                <a:solidFill>
                  <a:srgbClr val="000000"/>
                </a:solidFill>
                <a:latin typeface="Tahoma"/>
                <a:ea typeface="Tahoma"/>
              </a:rPr>
              <a:t>Залежно від обсягів заподіяних надзвичайною ситуацією наслідків, обсягів технічних і матеріальних ресурсів, необхідних для їх ліквідації, визначаються такі </a:t>
            </a:r>
            <a:r>
              <a:rPr b="1" lang="uk-UA" sz="1800" spc="-1" strike="noStrike">
                <a:solidFill>
                  <a:srgbClr val="000000"/>
                </a:solidFill>
                <a:latin typeface="Tahoma"/>
                <a:ea typeface="Tahoma"/>
              </a:rPr>
              <a:t>рівні надзвичайних ситуацій:</a:t>
            </a:r>
            <a:endParaRPr b="0" lang="uk-UA" sz="1800" spc="-1" strike="noStrike">
              <a:latin typeface="Arial"/>
            </a:endParaRPr>
          </a:p>
          <a:p>
            <a:pPr lvl="1" marL="457200">
              <a:lnSpc>
                <a:spcPct val="100000"/>
              </a:lnSpc>
              <a:buClr>
                <a:srgbClr val="010199"/>
              </a:buClr>
              <a:buFont typeface="Symbol" charset="2"/>
              <a:buChar char=""/>
              <a:tabLst>
                <a:tab algn="l" pos="0"/>
              </a:tabLst>
            </a:pPr>
            <a:r>
              <a:rPr b="0" lang="uk-UA" sz="1800" spc="-1" strike="noStrike">
                <a:solidFill>
                  <a:srgbClr val="010199"/>
                </a:solidFill>
                <a:latin typeface="Tahoma"/>
                <a:ea typeface="Tahoma"/>
              </a:rPr>
              <a:t>державний;</a:t>
            </a:r>
            <a:endParaRPr b="0" lang="uk-UA" sz="1800" spc="-1" strike="noStrike">
              <a:latin typeface="Arial"/>
            </a:endParaRPr>
          </a:p>
          <a:p>
            <a:pPr lvl="1" marL="457200">
              <a:lnSpc>
                <a:spcPct val="100000"/>
              </a:lnSpc>
              <a:buClr>
                <a:srgbClr val="010199"/>
              </a:buClr>
              <a:buFont typeface="Symbol" charset="2"/>
              <a:buChar char=""/>
              <a:tabLst>
                <a:tab algn="l" pos="0"/>
              </a:tabLst>
            </a:pPr>
            <a:r>
              <a:rPr b="0" lang="uk-UA" sz="1800" spc="-1" strike="noStrike">
                <a:solidFill>
                  <a:srgbClr val="010199"/>
                </a:solidFill>
                <a:latin typeface="Tahoma"/>
                <a:ea typeface="Tahoma"/>
              </a:rPr>
              <a:t>регіональний;</a:t>
            </a:r>
            <a:endParaRPr b="0" lang="uk-UA" sz="1800" spc="-1" strike="noStrike">
              <a:latin typeface="Arial"/>
            </a:endParaRPr>
          </a:p>
          <a:p>
            <a:pPr lvl="1" marL="457200">
              <a:lnSpc>
                <a:spcPct val="100000"/>
              </a:lnSpc>
              <a:buClr>
                <a:srgbClr val="010199"/>
              </a:buClr>
              <a:buFont typeface="Symbol" charset="2"/>
              <a:buChar char=""/>
              <a:tabLst>
                <a:tab algn="l" pos="0"/>
              </a:tabLst>
            </a:pPr>
            <a:r>
              <a:rPr b="0" lang="uk-UA" sz="1800" spc="-1" strike="noStrike">
                <a:solidFill>
                  <a:srgbClr val="010199"/>
                </a:solidFill>
                <a:latin typeface="Tahoma"/>
                <a:ea typeface="Tahoma"/>
              </a:rPr>
              <a:t>місцевий;</a:t>
            </a:r>
            <a:endParaRPr b="0" lang="uk-UA" sz="1800" spc="-1" strike="noStrike">
              <a:latin typeface="Arial"/>
            </a:endParaRPr>
          </a:p>
          <a:p>
            <a:pPr lvl="1" marL="457200">
              <a:lnSpc>
                <a:spcPct val="100000"/>
              </a:lnSpc>
              <a:buClr>
                <a:srgbClr val="010199"/>
              </a:buClr>
              <a:buFont typeface="Symbol" charset="2"/>
              <a:buChar char=""/>
              <a:tabLst>
                <a:tab algn="l" pos="0"/>
              </a:tabLst>
            </a:pPr>
            <a:r>
              <a:rPr b="0" lang="uk-UA" sz="1800" spc="-1" strike="noStrike">
                <a:solidFill>
                  <a:srgbClr val="010199"/>
                </a:solidFill>
                <a:latin typeface="Tahoma"/>
                <a:ea typeface="Tahoma"/>
              </a:rPr>
              <a:t>об’єктовий.</a:t>
            </a:r>
            <a:endParaRPr b="0" lang="uk-UA" sz="1800" spc="-1" strike="noStrike">
              <a:latin typeface="Arial"/>
            </a:endParaRPr>
          </a:p>
          <a:p>
            <a:pPr>
              <a:lnSpc>
                <a:spcPct val="100000"/>
              </a:lnSpc>
              <a:tabLst>
                <a:tab algn="l" pos="0"/>
              </a:tabLst>
            </a:pPr>
            <a:r>
              <a:rPr b="0" lang="uk-UA" sz="1800" spc="-1" strike="noStrike">
                <a:solidFill>
                  <a:srgbClr val="000000"/>
                </a:solidFill>
                <a:latin typeface="Tahoma"/>
                <a:ea typeface="Tahoma"/>
              </a:rPr>
              <a:t>	</a:t>
            </a:r>
            <a:endParaRPr b="0" lang="uk-UA"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Picture 9" descr=""/>
          <p:cNvPicPr/>
          <p:nvPr/>
        </p:nvPicPr>
        <p:blipFill>
          <a:blip r:embed="rId1"/>
          <a:stretch/>
        </p:blipFill>
        <p:spPr>
          <a:xfrm>
            <a:off x="-21960" y="1440"/>
            <a:ext cx="1282680" cy="1297440"/>
          </a:xfrm>
          <a:prstGeom prst="rect">
            <a:avLst/>
          </a:prstGeom>
          <a:ln w="0">
            <a:noFill/>
          </a:ln>
        </p:spPr>
      </p:pic>
      <p:sp>
        <p:nvSpPr>
          <p:cNvPr id="59" name="CustomShape 1"/>
          <p:cNvSpPr/>
          <p:nvPr/>
        </p:nvSpPr>
        <p:spPr>
          <a:xfrm>
            <a:off x="1556280" y="39600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2200" spc="-1" strike="noStrike">
                <a:solidFill>
                  <a:srgbClr val="c00000"/>
                </a:solidFill>
                <a:latin typeface="Arial"/>
                <a:ea typeface="Microsoft YaHei"/>
              </a:rPr>
              <a:t>ГОЛОВНЕ УПРАВЛІННЯ ДСНС УКРАЇНИ</a:t>
            </a:r>
            <a:endParaRPr b="0" lang="uk-UA" sz="2200" spc="-1" strike="noStrike">
              <a:latin typeface="Arial"/>
            </a:endParaRPr>
          </a:p>
          <a:p>
            <a:pPr>
              <a:lnSpc>
                <a:spcPct val="93000"/>
              </a:lnSpc>
            </a:pPr>
            <a:r>
              <a:rPr b="1" lang="uk-UA" sz="2200" spc="-1" strike="noStrike">
                <a:solidFill>
                  <a:srgbClr val="c00000"/>
                </a:solidFill>
                <a:latin typeface="Arial"/>
                <a:ea typeface="Microsoft YaHei"/>
              </a:rPr>
              <a:t>У ВОЛИНСЬКІЙ ОБЛАСТІ</a:t>
            </a:r>
            <a:endParaRPr b="0" lang="uk-UA" sz="2200" spc="-1" strike="noStrike">
              <a:latin typeface="Arial"/>
            </a:endParaRPr>
          </a:p>
          <a:p>
            <a:pPr algn="ctr">
              <a:lnSpc>
                <a:spcPct val="93000"/>
              </a:lnSpc>
            </a:pPr>
            <a:endParaRPr b="0" lang="uk-UA" sz="2200" spc="-1" strike="noStrike">
              <a:latin typeface="Arial"/>
            </a:endParaRPr>
          </a:p>
        </p:txBody>
      </p:sp>
      <p:sp>
        <p:nvSpPr>
          <p:cNvPr id="60" name="CustomShape 2"/>
          <p:cNvSpPr/>
          <p:nvPr/>
        </p:nvSpPr>
        <p:spPr>
          <a:xfrm>
            <a:off x="1674720" y="1165320"/>
            <a:ext cx="9798120" cy="4820760"/>
          </a:xfrm>
          <a:prstGeom prst="rect">
            <a:avLst/>
          </a:prstGeom>
          <a:noFill/>
          <a:ln w="0">
            <a:noFill/>
          </a:ln>
        </p:spPr>
        <p:style>
          <a:lnRef idx="0"/>
          <a:fillRef idx="0"/>
          <a:effectRef idx="0"/>
          <a:fontRef idx="minor"/>
        </p:style>
        <p:txBody>
          <a:bodyPr lIns="90000" rIns="90000" tIns="45000" bIns="45000">
            <a:spAutoFit/>
          </a:bodyPr>
          <a:p>
            <a:pPr algn="just">
              <a:lnSpc>
                <a:spcPct val="115000"/>
              </a:lnSpc>
            </a:pPr>
            <a:r>
              <a:rPr b="0" lang="uk-UA" sz="1800" spc="-1" strike="noStrike">
                <a:solidFill>
                  <a:srgbClr val="00000a"/>
                </a:solidFill>
                <a:latin typeface="Tahoma"/>
                <a:ea typeface="Tahoma"/>
              </a:rPr>
              <a:t>	</a:t>
            </a:r>
            <a:r>
              <a:rPr b="0" lang="uk-UA" sz="1800" spc="-1" strike="noStrike">
                <a:solidFill>
                  <a:srgbClr val="00000a"/>
                </a:solidFill>
                <a:latin typeface="Tahoma"/>
                <a:ea typeface="Tahoma"/>
              </a:rPr>
              <a:t>Для того щоб віднести будь яку надзвичайну подію що мала місце на відповідній території до надзвичайних ситуацій, має </a:t>
            </a:r>
            <a:r>
              <a:rPr b="1" lang="uk-UA" sz="1800" spc="-1" strike="noStrike">
                <a:solidFill>
                  <a:srgbClr val="00000a"/>
                </a:solidFill>
                <a:latin typeface="Tahoma"/>
                <a:ea typeface="Tahoma"/>
              </a:rPr>
              <a:t>буди Класифікаційна ознака надзвичайної ситуації </a:t>
            </a:r>
            <a:r>
              <a:rPr b="0" lang="uk-UA" sz="1800" spc="-1" strike="noStrike">
                <a:solidFill>
                  <a:srgbClr val="00000a"/>
                </a:solidFill>
                <a:latin typeface="Tahoma"/>
                <a:ea typeface="Tahoma"/>
              </a:rPr>
              <a:t>(технічна чи інша характеристика події, що її визначають установленим порядком і яка дає змогу віднести подію до надзвичайної ситуації). </a:t>
            </a:r>
            <a:endParaRPr b="0" lang="uk-UA" sz="1800" spc="-1" strike="noStrike">
              <a:latin typeface="Arial"/>
            </a:endParaRPr>
          </a:p>
          <a:p>
            <a:pPr algn="just">
              <a:lnSpc>
                <a:spcPct val="115000"/>
              </a:lnSpc>
            </a:pPr>
            <a:r>
              <a:rPr b="1" lang="uk-UA" sz="1800" spc="-1" strike="noStrike">
                <a:solidFill>
                  <a:srgbClr val="00000a"/>
                </a:solidFill>
                <a:latin typeface="Tahoma"/>
                <a:ea typeface="Tahoma"/>
              </a:rPr>
              <a:t>	</a:t>
            </a:r>
            <a:r>
              <a:rPr b="0" i="1" lang="uk-UA" sz="1800" spc="-1" strike="noStrike">
                <a:solidFill>
                  <a:srgbClr val="00000a"/>
                </a:solidFill>
                <a:latin typeface="Tahoma"/>
                <a:ea typeface="Tahoma"/>
              </a:rPr>
              <a:t>Основним нормативним документом, що визначає віднесення надзвичайних подій, що мали місце на відповідній території до надзвичайних ситуацій, є </a:t>
            </a:r>
            <a:r>
              <a:rPr b="0" i="1" lang="uk-UA" sz="1800" spc="-1" strike="noStrike">
                <a:solidFill>
                  <a:srgbClr val="7030a0"/>
                </a:solidFill>
                <a:latin typeface="Tahoma"/>
                <a:ea typeface="Tahoma"/>
              </a:rPr>
              <a:t>наказ МВС України від 06.08.2018 року № 658 «Про затвердження Класифікаційних ознак надзвичайних ситуацій» </a:t>
            </a:r>
            <a:r>
              <a:rPr b="0" i="1" lang="uk-UA" sz="1800" spc="-1" strike="noStrike">
                <a:solidFill>
                  <a:srgbClr val="00000a"/>
                </a:solidFill>
                <a:latin typeface="Tahoma"/>
                <a:ea typeface="Tahoma"/>
              </a:rPr>
              <a:t>зареєстрований в Міністерстві юстиції України 28.08.2018 року за № 969/32421. Отже, якщо є Класифікаційна ознака — подія стає надзвичайною ситуацією.</a:t>
            </a:r>
            <a:endParaRPr b="0" lang="uk-UA" sz="1800" spc="-1" strike="noStrike">
              <a:latin typeface="Arial"/>
            </a:endParaRPr>
          </a:p>
          <a:p>
            <a:pPr algn="just">
              <a:lnSpc>
                <a:spcPct val="115000"/>
              </a:lnSpc>
            </a:pPr>
            <a:r>
              <a:rPr b="0" lang="uk-UA" sz="1800" spc="-1" strike="noStrike">
                <a:solidFill>
                  <a:srgbClr val="00000a"/>
                </a:solidFill>
                <a:latin typeface="Tahoma"/>
                <a:ea typeface="Tahoma"/>
              </a:rPr>
              <a:t>	</a:t>
            </a:r>
            <a:r>
              <a:rPr b="0" lang="uk-UA" sz="1800" spc="-1" strike="noStrike">
                <a:solidFill>
                  <a:srgbClr val="00000a"/>
                </a:solidFill>
                <a:latin typeface="Tahoma"/>
                <a:ea typeface="Tahoma"/>
              </a:rPr>
              <a:t>Далі, формується повідомлення про надзвичайну ситуацію за формою  2/НС-1, відповідно до вимог </a:t>
            </a:r>
            <a:r>
              <a:rPr b="0" i="1" lang="uk-UA" sz="1800" spc="-1" strike="noStrike">
                <a:solidFill>
                  <a:srgbClr val="7030a0"/>
                </a:solidFill>
                <a:latin typeface="Tahoma"/>
                <a:ea typeface="Tahoma"/>
              </a:rPr>
              <a:t>постанови Кабінету Міністрів України від 09.10.2013 № 738</a:t>
            </a:r>
            <a:r>
              <a:rPr b="0" lang="uk-UA" sz="1800" spc="-1" strike="noStrike">
                <a:solidFill>
                  <a:srgbClr val="00000a"/>
                </a:solidFill>
                <a:latin typeface="Tahoma"/>
                <a:ea typeface="Tahoma"/>
              </a:rPr>
              <a:t>. Зазначене повідомлення протягом 30 хв з початку виникнення НС надсилається в електронному вигляді до оперативно-диспетчерської служби територіального органу ДСНС, організовується проведення засідання комісії з питань ТЕБ та НС, призначається керівник з ліквідації НС, а керівник за потреби призначає штаб з ліквідації НС.</a:t>
            </a:r>
            <a:endParaRPr b="0" lang="uk-UA"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Picture 9" descr=""/>
          <p:cNvPicPr/>
          <p:nvPr/>
        </p:nvPicPr>
        <p:blipFill>
          <a:blip r:embed="rId1"/>
          <a:stretch/>
        </p:blipFill>
        <p:spPr>
          <a:xfrm>
            <a:off x="-21960" y="1440"/>
            <a:ext cx="974520" cy="906480"/>
          </a:xfrm>
          <a:prstGeom prst="rect">
            <a:avLst/>
          </a:prstGeom>
          <a:ln w="0">
            <a:noFill/>
          </a:ln>
        </p:spPr>
      </p:pic>
      <p:sp>
        <p:nvSpPr>
          <p:cNvPr id="62" name="CustomShape 1"/>
          <p:cNvSpPr/>
          <p:nvPr/>
        </p:nvSpPr>
        <p:spPr>
          <a:xfrm>
            <a:off x="1556280" y="39600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2200" spc="-1" strike="noStrike">
                <a:solidFill>
                  <a:srgbClr val="c00000"/>
                </a:solidFill>
                <a:latin typeface="Arial"/>
                <a:ea typeface="Microsoft YaHei"/>
              </a:rPr>
              <a:t>ГОЛОВНЕ УПРАВЛІННЯ ДСНС УКРАЇНИ</a:t>
            </a:r>
            <a:endParaRPr b="0" lang="uk-UA" sz="2200" spc="-1" strike="noStrike">
              <a:latin typeface="Arial"/>
            </a:endParaRPr>
          </a:p>
          <a:p>
            <a:pPr>
              <a:lnSpc>
                <a:spcPct val="93000"/>
              </a:lnSpc>
            </a:pPr>
            <a:r>
              <a:rPr b="1" lang="uk-UA" sz="2200" spc="-1" strike="noStrike">
                <a:solidFill>
                  <a:srgbClr val="c00000"/>
                </a:solidFill>
                <a:latin typeface="Arial"/>
                <a:ea typeface="Microsoft YaHei"/>
              </a:rPr>
              <a:t>У ВОЛИНСЬКІЙ ОБЛАСТІ</a:t>
            </a:r>
            <a:endParaRPr b="0" lang="uk-UA" sz="2200" spc="-1" strike="noStrike">
              <a:latin typeface="Arial"/>
            </a:endParaRPr>
          </a:p>
          <a:p>
            <a:pPr algn="ctr">
              <a:lnSpc>
                <a:spcPct val="93000"/>
              </a:lnSpc>
            </a:pPr>
            <a:endParaRPr b="0" lang="uk-UA" sz="2200" spc="-1" strike="noStrike">
              <a:latin typeface="Arial"/>
            </a:endParaRPr>
          </a:p>
        </p:txBody>
      </p:sp>
      <p:grpSp>
        <p:nvGrpSpPr>
          <p:cNvPr id="63" name="Group 2"/>
          <p:cNvGrpSpPr/>
          <p:nvPr/>
        </p:nvGrpSpPr>
        <p:grpSpPr>
          <a:xfrm>
            <a:off x="1222560" y="1116360"/>
            <a:ext cx="10442880" cy="5596200"/>
            <a:chOff x="1222560" y="1116360"/>
            <a:chExt cx="10442880" cy="5596200"/>
          </a:xfrm>
        </p:grpSpPr>
        <p:sp>
          <p:nvSpPr>
            <p:cNvPr id="64" name="CustomShape 3"/>
            <p:cNvSpPr/>
            <p:nvPr/>
          </p:nvSpPr>
          <p:spPr>
            <a:xfrm>
              <a:off x="6362280" y="1116360"/>
              <a:ext cx="215640" cy="280440"/>
            </a:xfrm>
            <a:prstGeom prst="rect">
              <a:avLst/>
            </a:prstGeom>
            <a:noFill/>
            <a:ln w="0">
              <a:noFill/>
            </a:ln>
          </p:spPr>
          <p:style>
            <a:lnRef idx="0"/>
            <a:fillRef idx="0"/>
            <a:effectRef idx="0"/>
            <a:fontRef idx="minor"/>
          </p:style>
        </p:sp>
        <p:sp>
          <p:nvSpPr>
            <p:cNvPr id="65" name="CustomShape 4"/>
            <p:cNvSpPr/>
            <p:nvPr/>
          </p:nvSpPr>
          <p:spPr>
            <a:xfrm>
              <a:off x="2607480" y="1117080"/>
              <a:ext cx="8767080" cy="845280"/>
            </a:xfrm>
            <a:prstGeom prst="roundRect">
              <a:avLst>
                <a:gd name="adj" fmla="val 16667"/>
              </a:avLst>
            </a:prstGeom>
            <a:gradFill rotWithShape="0">
              <a:gsLst>
                <a:gs pos="0">
                  <a:srgbClr val="9cc2e5">
                    <a:alpha val="44313"/>
                  </a:srgbClr>
                </a:gs>
                <a:gs pos="50000">
                  <a:srgbClr val="deeaf6"/>
                </a:gs>
                <a:gs pos="100000">
                  <a:srgbClr val="9cc2e5">
                    <a:alpha val="44313"/>
                  </a:srgbClr>
                </a:gs>
              </a:gsLst>
              <a:lin ang="18900000"/>
            </a:gradFill>
            <a:ln w="127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ctr">
                <a:lnSpc>
                  <a:spcPct val="100000"/>
                </a:lnSpc>
              </a:pPr>
              <a:r>
                <a:rPr b="1" lang="uk-UA" sz="2400" spc="-1" strike="noStrike">
                  <a:solidFill>
                    <a:srgbClr val="0d0d0d"/>
                  </a:solidFill>
                  <a:latin typeface="Times New Roman"/>
                </a:rPr>
                <a:t>Реагування на надзвичайні ситуації</a:t>
              </a:r>
              <a:endParaRPr b="0" lang="uk-UA" sz="2400" spc="-1" strike="noStrike">
                <a:latin typeface="Arial"/>
              </a:endParaRPr>
            </a:p>
            <a:p>
              <a:pPr algn="ctr">
                <a:lnSpc>
                  <a:spcPct val="100000"/>
                </a:lnSpc>
              </a:pPr>
              <a:r>
                <a:rPr b="1" lang="uk-UA" sz="2400" spc="-1" strike="noStrike">
                  <a:solidFill>
                    <a:srgbClr val="0d0d0d"/>
                  </a:solidFill>
                  <a:latin typeface="Times New Roman"/>
                </a:rPr>
                <a:t> </a:t>
              </a:r>
              <a:r>
                <a:rPr b="1" lang="uk-UA" sz="2400" spc="-1" strike="noStrike">
                  <a:solidFill>
                    <a:srgbClr val="0d0d0d"/>
                  </a:solidFill>
                  <a:latin typeface="Times New Roman"/>
                </a:rPr>
                <a:t>та ліквідація їх наслідків</a:t>
              </a:r>
              <a:endParaRPr b="0" lang="uk-UA" sz="2400" spc="-1" strike="noStrike">
                <a:latin typeface="Arial"/>
              </a:endParaRPr>
            </a:p>
            <a:p>
              <a:pPr algn="ctr">
                <a:lnSpc>
                  <a:spcPct val="100000"/>
                </a:lnSpc>
                <a:tabLst>
                  <a:tab algn="l" pos="0"/>
                </a:tabLst>
              </a:pPr>
              <a:endParaRPr b="0" lang="uk-UA" sz="2400" spc="-1" strike="noStrike">
                <a:latin typeface="Arial"/>
              </a:endParaRPr>
            </a:p>
          </p:txBody>
        </p:sp>
        <p:sp>
          <p:nvSpPr>
            <p:cNvPr id="66" name="CustomShape 5"/>
            <p:cNvSpPr/>
            <p:nvPr/>
          </p:nvSpPr>
          <p:spPr>
            <a:xfrm>
              <a:off x="6362280" y="1116360"/>
              <a:ext cx="215640" cy="280440"/>
            </a:xfrm>
            <a:prstGeom prst="rect">
              <a:avLst/>
            </a:prstGeom>
            <a:noFill/>
            <a:ln w="0">
              <a:noFill/>
            </a:ln>
          </p:spPr>
          <p:style>
            <a:lnRef idx="0"/>
            <a:fillRef idx="0"/>
            <a:effectRef idx="0"/>
            <a:fontRef idx="minor"/>
          </p:style>
        </p:sp>
        <p:sp>
          <p:nvSpPr>
            <p:cNvPr id="67" name="CustomShape 6"/>
            <p:cNvSpPr/>
            <p:nvPr/>
          </p:nvSpPr>
          <p:spPr>
            <a:xfrm>
              <a:off x="8383320" y="2156040"/>
              <a:ext cx="2990880" cy="1855080"/>
            </a:xfrm>
            <a:prstGeom prst="roundRect">
              <a:avLst>
                <a:gd name="adj" fmla="val 9929"/>
              </a:avLst>
            </a:prstGeom>
            <a:solidFill>
              <a:schemeClr val="accent1">
                <a:lumMod val="20000"/>
                <a:lumOff val="80000"/>
              </a:schemeClr>
            </a:solidFill>
            <a:ln w="12700">
              <a:solidFill>
                <a:srgbClr val="2f5496"/>
              </a:solidFill>
              <a:round/>
            </a:ln>
            <a:effectLst>
              <a:outerShdw algn="ctr" dir="3806096" dist="28174" rotWithShape="0">
                <a:srgbClr val="4e6128">
                  <a:alpha val="50000"/>
                </a:srgbClr>
              </a:outerShdw>
            </a:effectLst>
          </p:spPr>
          <p:style>
            <a:lnRef idx="0"/>
            <a:fillRef idx="0"/>
            <a:effectRef idx="0"/>
            <a:fontRef idx="minor"/>
          </p:style>
          <p:txBody>
            <a:bodyPr lIns="90000" rIns="90000" tIns="45000" bIns="45000">
              <a:noAutofit/>
            </a:bodyPr>
            <a:p>
              <a:pPr algn="ctr">
                <a:lnSpc>
                  <a:spcPts val="2001"/>
                </a:lnSpc>
                <a:spcAft>
                  <a:spcPts val="499"/>
                </a:spcAft>
              </a:pPr>
              <a:r>
                <a:rPr b="1" lang="uk-UA" sz="1600" spc="-1" strike="noStrike" u="sng">
                  <a:solidFill>
                    <a:srgbClr val="000000"/>
                  </a:solidFill>
                  <a:uFillTx/>
                  <a:latin typeface="Times New Roman"/>
                </a:rPr>
                <a:t>відповідно до</a:t>
              </a:r>
              <a:r>
                <a:rPr b="1" lang="uk-UA" sz="1600" spc="-1" strike="noStrike">
                  <a:solidFill>
                    <a:srgbClr val="000000"/>
                  </a:solidFill>
                  <a:latin typeface="Times New Roman"/>
                </a:rPr>
                <a:t> </a:t>
              </a:r>
              <a:endParaRPr b="0" lang="uk-UA" sz="1600" spc="-1" strike="noStrike">
                <a:latin typeface="Arial"/>
              </a:endParaRPr>
            </a:p>
            <a:p>
              <a:pPr algn="ctr">
                <a:lnSpc>
                  <a:spcPts val="2001"/>
                </a:lnSpc>
                <a:spcAft>
                  <a:spcPts val="499"/>
                </a:spcAft>
              </a:pPr>
              <a:r>
                <a:rPr b="1" lang="uk-UA" sz="1600" spc="-1" strike="noStrike">
                  <a:solidFill>
                    <a:srgbClr val="c00000"/>
                  </a:solidFill>
                  <a:latin typeface="Times New Roman"/>
                </a:rPr>
                <a:t>Планів реагування на НС </a:t>
              </a:r>
              <a:endParaRPr b="0" lang="uk-UA" sz="1600" spc="-1" strike="noStrike">
                <a:latin typeface="Arial"/>
              </a:endParaRPr>
            </a:p>
            <a:p>
              <a:pPr algn="ctr">
                <a:lnSpc>
                  <a:spcPts val="2001"/>
                </a:lnSpc>
                <a:spcAft>
                  <a:spcPts val="499"/>
                </a:spcAft>
              </a:pPr>
              <a:r>
                <a:rPr b="0" i="1" lang="uk-UA" sz="1600" spc="-1" strike="noStrike">
                  <a:solidFill>
                    <a:srgbClr val="000000"/>
                  </a:solidFill>
                  <a:latin typeface="Times New Roman"/>
                </a:rPr>
                <a:t>(</a:t>
              </a:r>
              <a:r>
                <a:rPr b="0" i="1" lang="uk-UA" sz="1600" spc="-1" strike="noStrike">
                  <a:solidFill>
                    <a:srgbClr val="c00000"/>
                  </a:solidFill>
                  <a:latin typeface="Times New Roman"/>
                </a:rPr>
                <a:t>розробляються</a:t>
              </a:r>
              <a:r>
                <a:rPr b="0" i="1" lang="uk-UA" sz="1600" spc="-1" strike="noStrike">
                  <a:solidFill>
                    <a:srgbClr val="000000"/>
                  </a:solidFill>
                  <a:latin typeface="Times New Roman"/>
                </a:rPr>
                <a:t> на всіх рівнях,</a:t>
              </a:r>
              <a:endParaRPr b="0" lang="uk-UA" sz="1600" spc="-1" strike="noStrike">
                <a:latin typeface="Arial"/>
              </a:endParaRPr>
            </a:p>
            <a:p>
              <a:pPr algn="ctr">
                <a:lnSpc>
                  <a:spcPts val="2001"/>
                </a:lnSpc>
                <a:spcAft>
                  <a:spcPts val="499"/>
                </a:spcAft>
              </a:pPr>
              <a:r>
                <a:rPr b="0" i="1" lang="uk-UA" sz="1600" spc="-1" strike="noStrike">
                  <a:solidFill>
                    <a:srgbClr val="c00000"/>
                  </a:solidFill>
                  <a:latin typeface="Times New Roman"/>
                </a:rPr>
                <a:t>уточняються</a:t>
              </a:r>
              <a:r>
                <a:rPr b="0" i="1" lang="uk-UA" sz="1600" spc="-1" strike="noStrike">
                  <a:solidFill>
                    <a:srgbClr val="000000"/>
                  </a:solidFill>
                  <a:latin typeface="Times New Roman"/>
                </a:rPr>
                <a:t> в умовах конкретного виду </a:t>
              </a:r>
              <a:endParaRPr b="0" lang="uk-UA" sz="1600" spc="-1" strike="noStrike">
                <a:latin typeface="Arial"/>
              </a:endParaRPr>
            </a:p>
            <a:p>
              <a:pPr algn="ctr">
                <a:lnSpc>
                  <a:spcPts val="2001"/>
                </a:lnSpc>
                <a:spcAft>
                  <a:spcPts val="499"/>
                </a:spcAft>
              </a:pPr>
              <a:r>
                <a:rPr b="0" i="1" lang="uk-UA" sz="1600" spc="-1" strike="noStrike">
                  <a:solidFill>
                    <a:srgbClr val="000000"/>
                  </a:solidFill>
                  <a:latin typeface="Times New Roman"/>
                </a:rPr>
                <a:t>та рівня НС)</a:t>
              </a:r>
              <a:endParaRPr b="0" lang="uk-UA" sz="1600" spc="-1" strike="noStrike">
                <a:latin typeface="Arial"/>
              </a:endParaRPr>
            </a:p>
          </p:txBody>
        </p:sp>
        <p:sp>
          <p:nvSpPr>
            <p:cNvPr id="68" name="CustomShape 7"/>
            <p:cNvSpPr/>
            <p:nvPr/>
          </p:nvSpPr>
          <p:spPr>
            <a:xfrm rot="1562400">
              <a:off x="2820960" y="2343600"/>
              <a:ext cx="940680" cy="552960"/>
            </a:xfrm>
            <a:prstGeom prst="rightArrowCallout">
              <a:avLst>
                <a:gd name="adj1" fmla="val 25000"/>
                <a:gd name="adj2" fmla="val 25000"/>
                <a:gd name="adj3" fmla="val 25000"/>
                <a:gd name="adj4" fmla="val 64977"/>
              </a:avLst>
            </a:prstGeom>
            <a:solidFill>
              <a:schemeClr val="accent3">
                <a:lumMod val="75000"/>
              </a:schemeClr>
            </a:solidFill>
            <a:ln>
              <a:solidFill>
                <a:srgbClr val="147fa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uk-UA" sz="2000" spc="-1" strike="noStrike">
                  <a:solidFill>
                    <a:srgbClr val="c00000"/>
                  </a:solidFill>
                  <a:latin typeface="Times New Roman"/>
                </a:rPr>
                <a:t>ЦЕ</a:t>
              </a:r>
              <a:endParaRPr b="0" lang="uk-UA" sz="2000" spc="-1" strike="noStrike">
                <a:latin typeface="Arial"/>
              </a:endParaRPr>
            </a:p>
          </p:txBody>
        </p:sp>
        <p:sp>
          <p:nvSpPr>
            <p:cNvPr id="69" name="CustomShape 8"/>
            <p:cNvSpPr/>
            <p:nvPr/>
          </p:nvSpPr>
          <p:spPr>
            <a:xfrm rot="18263400">
              <a:off x="5646240" y="2635920"/>
              <a:ext cx="678600" cy="3018600"/>
            </a:xfrm>
            <a:prstGeom prst="curvedRightArrow">
              <a:avLst>
                <a:gd name="adj1" fmla="val 25000"/>
                <a:gd name="adj2" fmla="val 50000"/>
                <a:gd name="adj3" fmla="val 25000"/>
              </a:avLst>
            </a:prstGeom>
            <a:solidFill>
              <a:srgbClr val="1cade4"/>
            </a:solidFill>
            <a:ln>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vert="vert" rot="5400000">
              <a:noAutofit/>
            </a:bodyPr>
            <a:p>
              <a:pPr algn="ctr">
                <a:lnSpc>
                  <a:spcPct val="100000"/>
                </a:lnSpc>
              </a:pPr>
              <a:r>
                <a:rPr b="0" i="1" lang="uk-UA" sz="1600" spc="-1" strike="noStrike">
                  <a:solidFill>
                    <a:srgbClr val="000000"/>
                  </a:solidFill>
                  <a:latin typeface="Century Gothic"/>
                </a:rPr>
                <a:t>здійснюють</a:t>
              </a:r>
              <a:endParaRPr b="0" lang="uk-UA" sz="1600" spc="-1" strike="noStrike">
                <a:latin typeface="Arial"/>
              </a:endParaRPr>
            </a:p>
          </p:txBody>
        </p:sp>
        <p:sp>
          <p:nvSpPr>
            <p:cNvPr id="70" name="CustomShape 9"/>
            <p:cNvSpPr/>
            <p:nvPr/>
          </p:nvSpPr>
          <p:spPr>
            <a:xfrm rot="2352000">
              <a:off x="3630600" y="3741120"/>
              <a:ext cx="1424160" cy="334080"/>
            </a:xfrm>
            <a:prstGeom prst="rightArrow">
              <a:avLst>
                <a:gd name="adj1" fmla="val 50000"/>
                <a:gd name="adj2" fmla="val 50000"/>
              </a:avLst>
            </a:prstGeom>
            <a:solidFill>
              <a:schemeClr val="accent5">
                <a:lumMod val="40000"/>
                <a:lumOff val="60000"/>
              </a:schemeClr>
            </a:solidFill>
            <a:ln>
              <a:solidFill>
                <a:srgbClr val="147fa8"/>
              </a:solidFill>
              <a:round/>
            </a:ln>
          </p:spPr>
          <p:style>
            <a:lnRef idx="2">
              <a:schemeClr val="accent1">
                <a:shade val="50000"/>
              </a:schemeClr>
            </a:lnRef>
            <a:fillRef idx="1">
              <a:schemeClr val="accent1"/>
            </a:fillRef>
            <a:effectRef idx="0">
              <a:schemeClr val="accent1"/>
            </a:effectRef>
            <a:fontRef idx="minor"/>
          </p:style>
        </p:sp>
        <p:sp>
          <p:nvSpPr>
            <p:cNvPr id="71" name="CustomShape 10"/>
            <p:cNvSpPr/>
            <p:nvPr/>
          </p:nvSpPr>
          <p:spPr>
            <a:xfrm rot="2406600">
              <a:off x="4029840" y="3669480"/>
              <a:ext cx="1465560" cy="333360"/>
            </a:xfrm>
            <a:prstGeom prst="rect">
              <a:avLst/>
            </a:prstGeom>
            <a:noFill/>
            <a:ln w="0">
              <a:noFill/>
            </a:ln>
          </p:spPr>
          <p:style>
            <a:lnRef idx="0"/>
            <a:fillRef idx="0"/>
            <a:effectRef idx="0"/>
            <a:fontRef idx="minor"/>
          </p:style>
          <p:txBody>
            <a:bodyPr wrap="none" lIns="90000" rIns="90000" tIns="45000" bIns="45000">
              <a:spAutoFit/>
            </a:bodyPr>
            <a:p>
              <a:pPr algn="ctr">
                <a:lnSpc>
                  <a:spcPct val="100000"/>
                </a:lnSpc>
              </a:pPr>
              <a:r>
                <a:rPr b="0" i="1" lang="uk-UA" sz="1600" spc="-1" strike="noStrike">
                  <a:solidFill>
                    <a:srgbClr val="000000"/>
                  </a:solidFill>
                  <a:latin typeface="Century Gothic"/>
                </a:rPr>
                <a:t>полягають</a:t>
              </a:r>
              <a:r>
                <a:rPr b="1" i="1" lang="uk-UA" sz="1600" spc="-1" strike="noStrike">
                  <a:solidFill>
                    <a:srgbClr val="000000"/>
                  </a:solidFill>
                  <a:latin typeface="Times New Roman"/>
                </a:rPr>
                <a:t> в</a:t>
              </a:r>
              <a:endParaRPr b="0" lang="uk-UA" sz="1600" spc="-1" strike="noStrike">
                <a:latin typeface="Arial"/>
              </a:endParaRPr>
            </a:p>
          </p:txBody>
        </p:sp>
        <p:sp>
          <p:nvSpPr>
            <p:cNvPr id="72" name="CustomShape 11"/>
            <p:cNvSpPr/>
            <p:nvPr/>
          </p:nvSpPr>
          <p:spPr>
            <a:xfrm>
              <a:off x="4772160" y="4340880"/>
              <a:ext cx="3610800" cy="338760"/>
            </a:xfrm>
            <a:prstGeom prst="roundRect">
              <a:avLst>
                <a:gd name="adj" fmla="val 16667"/>
              </a:avLst>
            </a:prstGeom>
            <a:solidFill>
              <a:schemeClr val="accent5">
                <a:lumMod val="40000"/>
                <a:lumOff val="60000"/>
              </a:schemeClr>
            </a:solidFill>
            <a:ln w="127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ctr">
                <a:lnSpc>
                  <a:spcPct val="100000"/>
                </a:lnSpc>
              </a:pPr>
              <a:r>
                <a:rPr b="1" lang="uk-UA" sz="2400" spc="-1" strike="noStrike">
                  <a:solidFill>
                    <a:srgbClr val="000000"/>
                  </a:solidFill>
                  <a:latin typeface="Times New Roman"/>
                </a:rPr>
                <a:t>організації робіт з: </a:t>
              </a:r>
              <a:endParaRPr b="0" lang="uk-UA" sz="2400" spc="-1" strike="noStrike">
                <a:latin typeface="Arial"/>
              </a:endParaRPr>
            </a:p>
          </p:txBody>
        </p:sp>
        <p:sp>
          <p:nvSpPr>
            <p:cNvPr id="73" name="CustomShape 12"/>
            <p:cNvSpPr/>
            <p:nvPr/>
          </p:nvSpPr>
          <p:spPr>
            <a:xfrm>
              <a:off x="1222560" y="5583960"/>
              <a:ext cx="4205880" cy="1128600"/>
            </a:xfrm>
            <a:prstGeom prst="roundRect">
              <a:avLst>
                <a:gd name="adj" fmla="val 16667"/>
              </a:avLst>
            </a:prstGeom>
            <a:solidFill>
              <a:schemeClr val="accent5">
                <a:lumMod val="40000"/>
                <a:lumOff val="60000"/>
              </a:schemeClr>
            </a:solidFill>
            <a:ln w="127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marL="285840" indent="-285480" algn="just">
                <a:lnSpc>
                  <a:spcPct val="100000"/>
                </a:lnSpc>
                <a:buClr>
                  <a:srgbClr val="ff0000"/>
                </a:buClr>
                <a:buFont typeface="Wingdings" charset="2"/>
                <a:buChar char=""/>
              </a:pPr>
              <a:r>
                <a:rPr b="1" lang="uk-UA" sz="1400" spc="-21" strike="noStrike">
                  <a:solidFill>
                    <a:srgbClr val="ff0000"/>
                  </a:solidFill>
                  <a:latin typeface="Times New Roman"/>
                </a:rPr>
                <a:t>ліквідації або мінімізації наслідків НС</a:t>
              </a:r>
              <a:r>
                <a:rPr b="1" lang="uk-UA" sz="1400" spc="-21" strike="noStrike">
                  <a:solidFill>
                    <a:srgbClr val="000000"/>
                  </a:solidFill>
                  <a:latin typeface="Times New Roman"/>
                </a:rPr>
                <a:t>, які становлять загрозу життю або здоров’ю  населення, заподіяння шкоди території, навколишньому природному середовищу або майну </a:t>
              </a:r>
              <a:endParaRPr b="0" lang="uk-UA" sz="1400" spc="-1" strike="noStrike">
                <a:latin typeface="Arial"/>
              </a:endParaRPr>
            </a:p>
          </p:txBody>
        </p:sp>
        <p:grpSp>
          <p:nvGrpSpPr>
            <p:cNvPr id="74" name="Group 13"/>
            <p:cNvGrpSpPr/>
            <p:nvPr/>
          </p:nvGrpSpPr>
          <p:grpSpPr>
            <a:xfrm>
              <a:off x="2851920" y="4730760"/>
              <a:ext cx="7490880" cy="852840"/>
              <a:chOff x="2851920" y="4730760"/>
              <a:chExt cx="7490880" cy="852840"/>
            </a:xfrm>
          </p:grpSpPr>
          <p:sp>
            <p:nvSpPr>
              <p:cNvPr id="75" name="CustomShape 14"/>
              <p:cNvSpPr/>
              <p:nvPr/>
            </p:nvSpPr>
            <p:spPr>
              <a:xfrm flipH="1" rot="16200000">
                <a:off x="6459120" y="1123200"/>
                <a:ext cx="276120" cy="7490880"/>
              </a:xfrm>
              <a:prstGeom prst="leftBrace">
                <a:avLst>
                  <a:gd name="adj1" fmla="val 8333"/>
                  <a:gd name="adj2" fmla="val 50000"/>
                </a:avLst>
              </a:prstGeom>
              <a:noFill/>
              <a:ln>
                <a:solidFill>
                  <a:srgbClr val="1cade4"/>
                </a:solidFill>
                <a:round/>
              </a:ln>
            </p:spPr>
            <p:style>
              <a:lnRef idx="1">
                <a:schemeClr val="accent1"/>
              </a:lnRef>
              <a:fillRef idx="0">
                <a:schemeClr val="accent1"/>
              </a:fillRef>
              <a:effectRef idx="0">
                <a:schemeClr val="accent1"/>
              </a:effectRef>
              <a:fontRef idx="minor"/>
            </p:style>
          </p:sp>
          <p:sp>
            <p:nvSpPr>
              <p:cNvPr id="76" name="CustomShape 15"/>
              <p:cNvSpPr/>
              <p:nvPr/>
            </p:nvSpPr>
            <p:spPr>
              <a:xfrm flipV="1" rot="10800000">
                <a:off x="4534920" y="4867920"/>
                <a:ext cx="1935000" cy="715320"/>
              </a:xfrm>
              <a:prstGeom prst="curvedConnector3">
                <a:avLst>
                  <a:gd name="adj1" fmla="val 50000"/>
                </a:avLst>
              </a:prstGeom>
              <a:noFill/>
              <a:ln>
                <a:solidFill>
                  <a:srgbClr val="1cade4"/>
                </a:solidFill>
                <a:round/>
              </a:ln>
            </p:spPr>
            <p:style>
              <a:lnRef idx="1">
                <a:schemeClr val="accent1"/>
              </a:lnRef>
              <a:fillRef idx="0">
                <a:schemeClr val="accent1"/>
              </a:fillRef>
              <a:effectRef idx="0">
                <a:schemeClr val="accent1"/>
              </a:effectRef>
              <a:fontRef idx="minor"/>
            </p:style>
          </p:sp>
        </p:grpSp>
        <p:sp>
          <p:nvSpPr>
            <p:cNvPr id="77" name="CustomShape 16"/>
            <p:cNvSpPr/>
            <p:nvPr/>
          </p:nvSpPr>
          <p:spPr>
            <a:xfrm>
              <a:off x="1222560" y="4989240"/>
              <a:ext cx="4321440" cy="492120"/>
            </a:xfrm>
            <a:prstGeom prst="roundRect">
              <a:avLst>
                <a:gd name="adj" fmla="val 16667"/>
              </a:avLst>
            </a:prstGeom>
            <a:solidFill>
              <a:schemeClr val="accent5">
                <a:lumMod val="40000"/>
                <a:lumOff val="60000"/>
              </a:schemeClr>
            </a:solidFill>
            <a:ln w="127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marL="285840" indent="-285480" algn="just">
                <a:lnSpc>
                  <a:spcPct val="100000"/>
                </a:lnSpc>
                <a:buClr>
                  <a:srgbClr val="ff0000"/>
                </a:buClr>
                <a:buFont typeface="Wingdings" charset="2"/>
                <a:buChar char=""/>
              </a:pPr>
              <a:r>
                <a:rPr b="1" lang="uk-UA" sz="1600" spc="-1" strike="noStrike">
                  <a:solidFill>
                    <a:srgbClr val="ff0000"/>
                  </a:solidFill>
                  <a:latin typeface="Times New Roman"/>
                </a:rPr>
                <a:t>рятування</a:t>
              </a:r>
              <a:r>
                <a:rPr b="1" lang="uk-UA" sz="1600" spc="-1" strike="noStrike">
                  <a:solidFill>
                    <a:srgbClr val="000000"/>
                  </a:solidFill>
                  <a:latin typeface="Times New Roman"/>
                </a:rPr>
                <a:t> населення і майна,</a:t>
              </a:r>
              <a:endParaRPr b="0" lang="uk-UA" sz="1600" spc="-1" strike="noStrike">
                <a:latin typeface="Arial"/>
              </a:endParaRPr>
            </a:p>
            <a:p>
              <a:pPr marL="285840" indent="-285480" algn="just">
                <a:lnSpc>
                  <a:spcPct val="100000"/>
                </a:lnSpc>
                <a:buClr>
                  <a:srgbClr val="ff0000"/>
                </a:buClr>
                <a:buFont typeface="Wingdings" charset="2"/>
                <a:buChar char=""/>
              </a:pPr>
              <a:r>
                <a:rPr b="1" lang="uk-UA" sz="1600" spc="-1" strike="noStrike">
                  <a:solidFill>
                    <a:srgbClr val="ff0000"/>
                  </a:solidFill>
                  <a:latin typeface="Times New Roman"/>
                </a:rPr>
                <a:t>локалізації</a:t>
              </a:r>
              <a:r>
                <a:rPr b="1" lang="uk-UA" sz="1600" spc="-1" strike="noStrike">
                  <a:solidFill>
                    <a:srgbClr val="000000"/>
                  </a:solidFill>
                  <a:latin typeface="Times New Roman"/>
                </a:rPr>
                <a:t> зони НС</a:t>
              </a:r>
              <a:endParaRPr b="0" lang="uk-UA" sz="1600" spc="-1" strike="noStrike">
                <a:latin typeface="Arial"/>
              </a:endParaRPr>
            </a:p>
          </p:txBody>
        </p:sp>
        <p:sp>
          <p:nvSpPr>
            <p:cNvPr id="78" name="CustomShape 17"/>
            <p:cNvSpPr/>
            <p:nvPr/>
          </p:nvSpPr>
          <p:spPr>
            <a:xfrm rot="20626200">
              <a:off x="1905480" y="2767680"/>
              <a:ext cx="3596760" cy="794160"/>
            </a:xfrm>
            <a:prstGeom prst="roundRect">
              <a:avLst>
                <a:gd name="adj" fmla="val 16667"/>
              </a:avLst>
            </a:prstGeom>
            <a:gradFill rotWithShape="0">
              <a:gsLst>
                <a:gs pos="0">
                  <a:srgbClr val="9cc2e5"/>
                </a:gs>
                <a:gs pos="100000">
                  <a:srgbClr val="deeaf6"/>
                </a:gs>
              </a:gsLst>
              <a:lin ang="18900000"/>
            </a:gradFill>
            <a:ln w="12700">
              <a:solidFill>
                <a:srgbClr val="9cc2e5"/>
              </a:solidFill>
              <a:round/>
            </a:ln>
            <a:effectLst>
              <a:outerShdw algn="ctr" dir="3806096" dist="28174" rotWithShape="0">
                <a:srgbClr val="1f4d78">
                  <a:alpha val="50000"/>
                </a:srgbClr>
              </a:outerShdw>
            </a:effectLst>
            <a:scene3d>
              <a:camera prst="orthographicFront"/>
              <a:lightRig dir="t" rig="threePt"/>
            </a:scene3d>
            <a:sp3d>
              <a:bevelT prst="coolSlant" w="165100"/>
            </a:sp3d>
          </p:spPr>
          <p:style>
            <a:lnRef idx="0"/>
            <a:fillRef idx="0"/>
            <a:effectRef idx="0"/>
            <a:fontRef idx="minor"/>
          </p:style>
          <p:txBody>
            <a:bodyPr lIns="90000" rIns="90000" tIns="45000" bIns="45000">
              <a:noAutofit/>
            </a:bodyPr>
            <a:p>
              <a:pPr algn="ctr">
                <a:lnSpc>
                  <a:spcPct val="100000"/>
                </a:lnSpc>
              </a:pPr>
              <a:r>
                <a:rPr b="1" lang="uk-UA" sz="2000" spc="-1" strike="noStrike">
                  <a:solidFill>
                    <a:srgbClr val="c00000"/>
                  </a:solidFill>
                  <a:latin typeface="Times New Roman"/>
                </a:rPr>
                <a:t>скоординовані дії </a:t>
              </a:r>
              <a:endParaRPr b="0" lang="uk-UA" sz="2000" spc="-1" strike="noStrike">
                <a:latin typeface="Arial"/>
              </a:endParaRPr>
            </a:p>
            <a:p>
              <a:pPr algn="ctr">
                <a:lnSpc>
                  <a:spcPct val="100000"/>
                </a:lnSpc>
              </a:pPr>
              <a:r>
                <a:rPr b="1" lang="uk-UA" sz="2000" spc="-1" strike="noStrike">
                  <a:solidFill>
                    <a:srgbClr val="c00000"/>
                  </a:solidFill>
                  <a:latin typeface="Times New Roman"/>
                </a:rPr>
                <a:t>суб’єктів забезпечення ЦЗ</a:t>
              </a:r>
              <a:endParaRPr b="0" lang="uk-UA" sz="2000" spc="-1" strike="noStrike">
                <a:latin typeface="Arial"/>
              </a:endParaRPr>
            </a:p>
          </p:txBody>
        </p:sp>
        <p:sp>
          <p:nvSpPr>
            <p:cNvPr id="79" name="CustomShape 18"/>
            <p:cNvSpPr/>
            <p:nvPr/>
          </p:nvSpPr>
          <p:spPr>
            <a:xfrm>
              <a:off x="5627520" y="4974480"/>
              <a:ext cx="6037920" cy="766080"/>
            </a:xfrm>
            <a:prstGeom prst="roundRect">
              <a:avLst>
                <a:gd name="adj" fmla="val 16667"/>
              </a:avLst>
            </a:prstGeom>
            <a:solidFill>
              <a:schemeClr val="accent5">
                <a:lumMod val="40000"/>
                <a:lumOff val="60000"/>
              </a:schemeClr>
            </a:solidFill>
            <a:ln w="127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marL="285840" indent="-285480" algn="just">
                <a:lnSpc>
                  <a:spcPct val="100000"/>
                </a:lnSpc>
                <a:buClr>
                  <a:srgbClr val="ff0000"/>
                </a:buClr>
                <a:buFont typeface="Wingdings" charset="2"/>
                <a:buChar char=""/>
              </a:pPr>
              <a:r>
                <a:rPr b="1" lang="uk-UA" sz="1600" spc="-1" strike="noStrike">
                  <a:solidFill>
                    <a:srgbClr val="ff0000"/>
                  </a:solidFill>
                  <a:latin typeface="Times New Roman"/>
                </a:rPr>
                <a:t>припинення</a:t>
              </a:r>
              <a:r>
                <a:rPr b="1" lang="uk-UA" sz="1600" spc="-1" strike="noStrike">
                  <a:solidFill>
                    <a:srgbClr val="000000"/>
                  </a:solidFill>
                  <a:latin typeface="Times New Roman"/>
                </a:rPr>
                <a:t> дії або впливу небезпечних факторів НС,</a:t>
              </a:r>
              <a:endParaRPr b="0" lang="uk-UA" sz="1600" spc="-1" strike="noStrike">
                <a:latin typeface="Arial"/>
              </a:endParaRPr>
            </a:p>
            <a:p>
              <a:pPr marL="285840" indent="-285480" algn="just">
                <a:lnSpc>
                  <a:spcPct val="100000"/>
                </a:lnSpc>
                <a:buClr>
                  <a:srgbClr val="ff0000"/>
                </a:buClr>
                <a:buFont typeface="Wingdings" charset="2"/>
                <a:buChar char=""/>
              </a:pPr>
              <a:r>
                <a:rPr b="1" lang="uk-UA" sz="1600" spc="-1" strike="noStrike">
                  <a:solidFill>
                    <a:srgbClr val="ff0000"/>
                  </a:solidFill>
                  <a:latin typeface="Times New Roman"/>
                </a:rPr>
                <a:t>ліквідації</a:t>
              </a:r>
              <a:r>
                <a:rPr b="1" lang="uk-UA" sz="1600" spc="-1" strike="noStrike">
                  <a:solidFill>
                    <a:srgbClr val="000000"/>
                  </a:solidFill>
                  <a:latin typeface="Times New Roman"/>
                </a:rPr>
                <a:t> наслідків викликаних НС </a:t>
              </a:r>
              <a:endParaRPr b="0" lang="uk-UA" sz="1600" spc="-1" strike="noStrike">
                <a:latin typeface="Arial"/>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Picture 9" descr=""/>
          <p:cNvPicPr/>
          <p:nvPr/>
        </p:nvPicPr>
        <p:blipFill>
          <a:blip r:embed="rId1"/>
          <a:stretch/>
        </p:blipFill>
        <p:spPr>
          <a:xfrm>
            <a:off x="-21960" y="1440"/>
            <a:ext cx="1109160" cy="1114560"/>
          </a:xfrm>
          <a:prstGeom prst="rect">
            <a:avLst/>
          </a:prstGeom>
          <a:ln w="0">
            <a:noFill/>
          </a:ln>
        </p:spPr>
      </p:pic>
      <p:sp>
        <p:nvSpPr>
          <p:cNvPr id="81" name="CustomShape 1"/>
          <p:cNvSpPr/>
          <p:nvPr/>
        </p:nvSpPr>
        <p:spPr>
          <a:xfrm>
            <a:off x="1556280" y="39600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2200" spc="-1" strike="noStrike">
                <a:solidFill>
                  <a:srgbClr val="c00000"/>
                </a:solidFill>
                <a:latin typeface="Arial"/>
                <a:ea typeface="Microsoft YaHei"/>
              </a:rPr>
              <a:t>ГОЛОВНЕ УПРАВЛІННЯ ДСНС УКРАЇНИ</a:t>
            </a:r>
            <a:endParaRPr b="0" lang="uk-UA" sz="2200" spc="-1" strike="noStrike">
              <a:latin typeface="Arial"/>
            </a:endParaRPr>
          </a:p>
          <a:p>
            <a:pPr>
              <a:lnSpc>
                <a:spcPct val="93000"/>
              </a:lnSpc>
            </a:pPr>
            <a:r>
              <a:rPr b="1" lang="uk-UA" sz="2200" spc="-1" strike="noStrike">
                <a:solidFill>
                  <a:srgbClr val="c00000"/>
                </a:solidFill>
                <a:latin typeface="Arial"/>
                <a:ea typeface="Microsoft YaHei"/>
              </a:rPr>
              <a:t>У ВОЛИНСЬКІЙ ОБЛАСТІ</a:t>
            </a:r>
            <a:endParaRPr b="0" lang="uk-UA" sz="2200" spc="-1" strike="noStrike">
              <a:latin typeface="Arial"/>
            </a:endParaRPr>
          </a:p>
          <a:p>
            <a:pPr algn="ctr">
              <a:lnSpc>
                <a:spcPct val="93000"/>
              </a:lnSpc>
            </a:pPr>
            <a:endParaRPr b="0" lang="uk-UA" sz="2200" spc="-1" strike="noStrike">
              <a:latin typeface="Arial"/>
            </a:endParaRPr>
          </a:p>
        </p:txBody>
      </p:sp>
      <p:sp>
        <p:nvSpPr>
          <p:cNvPr id="82" name="CustomShape 2"/>
          <p:cNvSpPr/>
          <p:nvPr/>
        </p:nvSpPr>
        <p:spPr>
          <a:xfrm>
            <a:off x="1655640" y="1116360"/>
            <a:ext cx="10019520" cy="5188320"/>
          </a:xfrm>
          <a:prstGeom prst="rect">
            <a:avLst/>
          </a:prstGeom>
          <a:noFill/>
          <a:ln w="0">
            <a:noFill/>
          </a:ln>
        </p:spPr>
        <p:style>
          <a:lnRef idx="0"/>
          <a:fillRef idx="0"/>
          <a:effectRef idx="0"/>
          <a:fontRef idx="minor"/>
        </p:style>
        <p:txBody>
          <a:bodyPr lIns="90000" rIns="90000" tIns="45000" bIns="45000">
            <a:spAutoFit/>
          </a:bodyPr>
          <a:p>
            <a:pPr algn="just">
              <a:lnSpc>
                <a:spcPct val="115000"/>
              </a:lnSpc>
            </a:pPr>
            <a:r>
              <a:rPr b="1" lang="uk-UA" sz="1600" spc="-1" strike="noStrike">
                <a:solidFill>
                  <a:srgbClr val="7030a0"/>
                </a:solidFill>
                <a:latin typeface="Times New Roman"/>
                <a:ea typeface="Times New Roman"/>
              </a:rPr>
              <a:t>Організація оперативного реагування на НС полягає </a:t>
            </a:r>
            <a:r>
              <a:rPr b="0" lang="uk-UA" sz="1600" spc="-1" strike="noStrike">
                <a:solidFill>
                  <a:srgbClr val="00000a"/>
                </a:solidFill>
                <a:latin typeface="Times New Roman"/>
                <a:ea typeface="Times New Roman"/>
              </a:rPr>
              <a:t>у поетапному здійсненні організаційних і управлінських заходів від планування реагування на НС, інформування, переведення органів управління і сил у вищі ступені готовності, безпосереднього управління ними, організації взаємодії і всебічного забезпечення до забезпечення безпеки людей в зоні НС.</a:t>
            </a:r>
            <a:endParaRPr b="0" lang="uk-UA" sz="1600" spc="-1" strike="noStrike">
              <a:latin typeface="Arial"/>
            </a:endParaRPr>
          </a:p>
          <a:p>
            <a:pPr algn="just">
              <a:lnSpc>
                <a:spcPct val="115000"/>
              </a:lnSpc>
              <a:spcAft>
                <a:spcPts val="700"/>
              </a:spcAft>
            </a:pPr>
            <a:r>
              <a:rPr b="0" lang="uk-UA" sz="1600" spc="-1" strike="noStrike">
                <a:solidFill>
                  <a:srgbClr val="00000a"/>
                </a:solidFill>
                <a:latin typeface="Times New Roman"/>
                <a:ea typeface="Times New Roman"/>
              </a:rPr>
              <a:t>	</a:t>
            </a:r>
            <a:r>
              <a:rPr b="0" lang="uk-UA" sz="1600" spc="-1" strike="noStrike">
                <a:solidFill>
                  <a:srgbClr val="00000a"/>
                </a:solidFill>
                <a:latin typeface="Times New Roman"/>
                <a:ea typeface="Times New Roman"/>
              </a:rPr>
              <a:t>Для координації дій органів державної влади та органів місцевого самоврядування, органів управління та сил цивільного захисту, а також організованого та планового виконання комплексу заходів та робіт з ліквідації наслідків надзвичайних ситуацій:</a:t>
            </a:r>
            <a:endParaRPr b="0" lang="uk-UA" sz="1600" spc="-1" strike="noStrike">
              <a:latin typeface="Arial"/>
            </a:endParaRPr>
          </a:p>
          <a:p>
            <a:pPr algn="just">
              <a:lnSpc>
                <a:spcPct val="115000"/>
              </a:lnSpc>
              <a:spcAft>
                <a:spcPts val="700"/>
              </a:spcAft>
            </a:pPr>
            <a:r>
              <a:rPr b="0" lang="uk-UA" sz="1600" spc="-1" strike="noStrike">
                <a:solidFill>
                  <a:srgbClr val="00000a"/>
                </a:solidFill>
                <a:latin typeface="Times New Roman"/>
                <a:ea typeface="Times New Roman"/>
              </a:rPr>
              <a:t>	</a:t>
            </a:r>
            <a:r>
              <a:rPr b="1" lang="uk-UA" sz="1600" spc="-1" strike="noStrike">
                <a:solidFill>
                  <a:srgbClr val="ff0000"/>
                </a:solidFill>
                <a:latin typeface="Times New Roman"/>
                <a:ea typeface="Times New Roman"/>
              </a:rPr>
              <a:t>1) використовуються пункти управління та центри управління в надзвичайних ситуаціях;</a:t>
            </a:r>
            <a:endParaRPr b="0" lang="uk-UA" sz="1600" spc="-1" strike="noStrike">
              <a:latin typeface="Arial"/>
            </a:endParaRPr>
          </a:p>
          <a:p>
            <a:pPr algn="just">
              <a:lnSpc>
                <a:spcPct val="115000"/>
              </a:lnSpc>
              <a:spcAft>
                <a:spcPts val="700"/>
              </a:spcAft>
            </a:pPr>
            <a:r>
              <a:rPr b="1" lang="uk-UA" sz="1600" spc="-1" strike="noStrike">
                <a:solidFill>
                  <a:srgbClr val="ff0000"/>
                </a:solidFill>
                <a:latin typeface="Times New Roman"/>
                <a:ea typeface="Times New Roman"/>
              </a:rPr>
              <a:t>	</a:t>
            </a:r>
            <a:r>
              <a:rPr b="1" lang="uk-UA" sz="1600" spc="-1" strike="noStrike">
                <a:solidFill>
                  <a:srgbClr val="ff0000"/>
                </a:solidFill>
                <a:latin typeface="Times New Roman"/>
                <a:ea typeface="Times New Roman"/>
              </a:rPr>
              <a:t>2) утворюються спеціальні комісії з ліквідації наслідків надзвичайних ситуацій;</a:t>
            </a:r>
            <a:endParaRPr b="0" lang="uk-UA" sz="1600" spc="-1" strike="noStrike">
              <a:latin typeface="Arial"/>
            </a:endParaRPr>
          </a:p>
          <a:p>
            <a:pPr algn="just">
              <a:lnSpc>
                <a:spcPct val="115000"/>
              </a:lnSpc>
              <a:spcAft>
                <a:spcPts val="700"/>
              </a:spcAft>
            </a:pPr>
            <a:r>
              <a:rPr b="1" lang="uk-UA" sz="1600" spc="-1" strike="noStrike">
                <a:solidFill>
                  <a:srgbClr val="ff0000"/>
                </a:solidFill>
                <a:latin typeface="Times New Roman"/>
                <a:ea typeface="Times New Roman"/>
              </a:rPr>
              <a:t>	</a:t>
            </a:r>
            <a:r>
              <a:rPr b="1" lang="uk-UA" sz="1600" spc="-1" strike="noStrike">
                <a:solidFill>
                  <a:srgbClr val="ff0000"/>
                </a:solidFill>
                <a:latin typeface="Times New Roman"/>
                <a:ea typeface="Times New Roman"/>
              </a:rPr>
              <a:t>3) призначаються керівники робіт з ліквідації наслідків надзвичайних ситуацій;</a:t>
            </a:r>
            <a:endParaRPr b="0" lang="uk-UA" sz="1600" spc="-1" strike="noStrike">
              <a:latin typeface="Arial"/>
            </a:endParaRPr>
          </a:p>
          <a:p>
            <a:pPr algn="just">
              <a:lnSpc>
                <a:spcPct val="115000"/>
              </a:lnSpc>
              <a:spcAft>
                <a:spcPts val="700"/>
              </a:spcAft>
            </a:pPr>
            <a:r>
              <a:rPr b="1" lang="uk-UA" sz="1600" spc="-1" strike="noStrike">
                <a:solidFill>
                  <a:srgbClr val="ff0000"/>
                </a:solidFill>
                <a:latin typeface="Times New Roman"/>
                <a:ea typeface="Times New Roman"/>
              </a:rPr>
              <a:t>	</a:t>
            </a:r>
            <a:r>
              <a:rPr b="1" lang="uk-UA" sz="1600" spc="-1" strike="noStrike">
                <a:solidFill>
                  <a:srgbClr val="ff0000"/>
                </a:solidFill>
                <a:latin typeface="Times New Roman"/>
                <a:ea typeface="Times New Roman"/>
              </a:rPr>
              <a:t>4) утворюються штаби з ліквідації наслідків надзвичайних ситуацій;</a:t>
            </a:r>
            <a:endParaRPr b="0" lang="uk-UA" sz="1600" spc="-1" strike="noStrike">
              <a:latin typeface="Arial"/>
            </a:endParaRPr>
          </a:p>
          <a:p>
            <a:pPr algn="just">
              <a:lnSpc>
                <a:spcPct val="115000"/>
              </a:lnSpc>
              <a:spcAft>
                <a:spcPts val="700"/>
              </a:spcAft>
            </a:pPr>
            <a:r>
              <a:rPr b="1" lang="uk-UA" sz="1600" spc="-1" strike="noStrike">
                <a:solidFill>
                  <a:srgbClr val="ff0000"/>
                </a:solidFill>
                <a:latin typeface="Times New Roman"/>
                <a:ea typeface="Times New Roman"/>
              </a:rPr>
              <a:t>	</a:t>
            </a:r>
            <a:r>
              <a:rPr b="1" lang="uk-UA" sz="1600" spc="-1" strike="noStrike">
                <a:solidFill>
                  <a:srgbClr val="ff0000"/>
                </a:solidFill>
                <a:latin typeface="Times New Roman"/>
                <a:ea typeface="Times New Roman"/>
              </a:rPr>
              <a:t>5) визначається потреба у силах цивільного захисту;</a:t>
            </a:r>
            <a:endParaRPr b="0" lang="uk-UA" sz="1600" spc="-1" strike="noStrike">
              <a:latin typeface="Arial"/>
            </a:endParaRPr>
          </a:p>
          <a:p>
            <a:pPr algn="just">
              <a:lnSpc>
                <a:spcPct val="115000"/>
              </a:lnSpc>
              <a:spcAft>
                <a:spcPts val="700"/>
              </a:spcAft>
            </a:pPr>
            <a:r>
              <a:rPr b="1" lang="uk-UA" sz="1600" spc="-1" strike="noStrike">
                <a:solidFill>
                  <a:srgbClr val="ff0000"/>
                </a:solidFill>
                <a:latin typeface="Times New Roman"/>
                <a:ea typeface="Times New Roman"/>
              </a:rPr>
              <a:t>	</a:t>
            </a:r>
            <a:r>
              <a:rPr b="1" lang="uk-UA" sz="1600" spc="-1" strike="noStrike">
                <a:solidFill>
                  <a:srgbClr val="ff0000"/>
                </a:solidFill>
                <a:latin typeface="Times New Roman"/>
                <a:ea typeface="Times New Roman"/>
              </a:rPr>
              <a:t>6) залучаються сили цивільного захисту до ліквідації наслідків надзвичайної ситуації.</a:t>
            </a:r>
            <a:endParaRPr b="0" lang="uk-UA" sz="1600" spc="-1" strike="noStrike">
              <a:latin typeface="Arial"/>
            </a:endParaRPr>
          </a:p>
          <a:p>
            <a:pPr algn="just">
              <a:lnSpc>
                <a:spcPct val="115000"/>
              </a:lnSpc>
              <a:spcAft>
                <a:spcPts val="700"/>
              </a:spcAft>
            </a:pPr>
            <a:r>
              <a:rPr b="0" lang="uk-UA" sz="1600" spc="-1" strike="noStrike">
                <a:solidFill>
                  <a:srgbClr val="00000a"/>
                </a:solidFill>
                <a:latin typeface="Times New Roman"/>
                <a:ea typeface="Times New Roman"/>
              </a:rPr>
              <a:t>	</a:t>
            </a:r>
            <a:r>
              <a:rPr b="0" i="1" lang="uk-UA" sz="1600" spc="-1" strike="noStrike">
                <a:solidFill>
                  <a:srgbClr val="00000a"/>
                </a:solidFill>
                <a:latin typeface="Times New Roman"/>
                <a:ea typeface="Times New Roman"/>
              </a:rPr>
              <a:t>До утворення спеціальної комісії з ліквідації наслідків надзвичайних ситуацій або призначення керівника робіт з ліквідації наслідків надзвичайних ситуацій організацію заходів з ліквідації наслідків надзвичайних ситуацій здійснюють в</a:t>
            </a:r>
            <a:r>
              <a:rPr b="1" i="1" lang="uk-UA" sz="1600" spc="-1" strike="noStrike">
                <a:solidFill>
                  <a:srgbClr val="00000a"/>
                </a:solidFill>
                <a:latin typeface="Times New Roman"/>
                <a:ea typeface="Times New Roman"/>
              </a:rPr>
              <a:t>ідповідні комісії з питань техногенно-екологічної безпеки та надзвичайних ситуацій.</a:t>
            </a:r>
            <a:endParaRPr b="0" lang="uk-UA"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3" name="Group 1"/>
          <p:cNvGrpSpPr/>
          <p:nvPr/>
        </p:nvGrpSpPr>
        <p:grpSpPr>
          <a:xfrm>
            <a:off x="2927520" y="4707000"/>
            <a:ext cx="2212200" cy="1778040"/>
            <a:chOff x="2927520" y="4707000"/>
            <a:chExt cx="2212200" cy="1778040"/>
          </a:xfrm>
        </p:grpSpPr>
        <p:grpSp>
          <p:nvGrpSpPr>
            <p:cNvPr id="84" name="Group 2"/>
            <p:cNvGrpSpPr/>
            <p:nvPr/>
          </p:nvGrpSpPr>
          <p:grpSpPr>
            <a:xfrm>
              <a:off x="2927520" y="4708440"/>
              <a:ext cx="1536120" cy="1776600"/>
              <a:chOff x="2927520" y="4708440"/>
              <a:chExt cx="1536120" cy="1776600"/>
            </a:xfrm>
          </p:grpSpPr>
          <p:pic>
            <p:nvPicPr>
              <p:cNvPr id="85" name="Picture 4" descr=""/>
              <p:cNvPicPr/>
              <p:nvPr/>
            </p:nvPicPr>
            <p:blipFill>
              <a:blip r:embed="rId1"/>
              <a:srcRect l="0" t="9743" r="0" b="5929"/>
              <a:stretch/>
            </p:blipFill>
            <p:spPr>
              <a:xfrm>
                <a:off x="2927520" y="4708440"/>
                <a:ext cx="1536120" cy="1711080"/>
              </a:xfrm>
              <a:prstGeom prst="rect">
                <a:avLst/>
              </a:prstGeom>
              <a:ln w="88920">
                <a:solidFill>
                  <a:srgbClr val="ffffff"/>
                </a:solidFill>
                <a:miter/>
              </a:ln>
              <a:scene3d>
                <a:camera prst="orthographicFront"/>
                <a:lightRig dir="t" rig="twoPt">
                  <a:rot lat="0" lon="0" rev="7200000"/>
                </a:lightRig>
              </a:scene3d>
              <a:sp3d>
                <a:contourClr>
                  <a:srgbClr val="ffffff"/>
                </a:contourClr>
              </a:sp3d>
            </p:spPr>
          </p:pic>
          <p:sp>
            <p:nvSpPr>
              <p:cNvPr id="86" name="CustomShape 3"/>
              <p:cNvSpPr/>
              <p:nvPr/>
            </p:nvSpPr>
            <p:spPr>
              <a:xfrm>
                <a:off x="3499920" y="4708440"/>
                <a:ext cx="368280" cy="43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7" name="CustomShape 4"/>
              <p:cNvSpPr/>
              <p:nvPr/>
            </p:nvSpPr>
            <p:spPr>
              <a:xfrm>
                <a:off x="3473640" y="5950800"/>
                <a:ext cx="495360" cy="53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8" name="CustomShape 5"/>
              <p:cNvSpPr/>
              <p:nvPr/>
            </p:nvSpPr>
            <p:spPr>
              <a:xfrm>
                <a:off x="3557520" y="5888160"/>
                <a:ext cx="276120" cy="23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pic>
          <p:nvPicPr>
            <p:cNvPr id="89" name="Picture 4" descr=""/>
            <p:cNvPicPr/>
            <p:nvPr/>
          </p:nvPicPr>
          <p:blipFill>
            <a:blip r:embed="rId2"/>
            <a:srcRect l="33971" t="72388" r="30829" b="-3317"/>
            <a:stretch/>
          </p:blipFill>
          <p:spPr>
            <a:xfrm>
              <a:off x="4407480" y="4707000"/>
              <a:ext cx="732240" cy="796320"/>
            </a:xfrm>
            <a:prstGeom prst="rect">
              <a:avLst/>
            </a:prstGeom>
            <a:ln w="0">
              <a:noFill/>
            </a:ln>
            <a:effectLst>
              <a:softEdge rad="112680"/>
            </a:effectLst>
          </p:spPr>
        </p:pic>
        <p:pic>
          <p:nvPicPr>
            <p:cNvPr id="90" name="Picture 4" descr=""/>
            <p:cNvPicPr/>
            <p:nvPr/>
          </p:nvPicPr>
          <p:blipFill>
            <a:blip r:embed="rId3"/>
            <a:srcRect l="36862" t="-555" r="37136" b="75289"/>
            <a:stretch/>
          </p:blipFill>
          <p:spPr>
            <a:xfrm>
              <a:off x="4407480" y="5522400"/>
              <a:ext cx="541080" cy="650880"/>
            </a:xfrm>
            <a:prstGeom prst="rect">
              <a:avLst/>
            </a:prstGeom>
            <a:ln w="0">
              <a:noFill/>
            </a:ln>
            <a:effectLst>
              <a:softEdge rad="112680"/>
            </a:effectLst>
          </p:spPr>
        </p:pic>
      </p:grpSp>
      <p:sp>
        <p:nvSpPr>
          <p:cNvPr id="91" name="CustomShape 6"/>
          <p:cNvSpPr/>
          <p:nvPr/>
        </p:nvSpPr>
        <p:spPr>
          <a:xfrm>
            <a:off x="6003720" y="-127440"/>
            <a:ext cx="183960" cy="368640"/>
          </a:xfrm>
          <a:prstGeom prst="rect">
            <a:avLst/>
          </a:prstGeom>
          <a:noFill/>
          <a:ln w="0">
            <a:noFill/>
          </a:ln>
        </p:spPr>
        <p:style>
          <a:lnRef idx="0"/>
          <a:fillRef idx="0"/>
          <a:effectRef idx="0"/>
          <a:fontRef idx="minor"/>
        </p:style>
      </p:sp>
      <p:grpSp>
        <p:nvGrpSpPr>
          <p:cNvPr id="92" name="Group 7"/>
          <p:cNvGrpSpPr/>
          <p:nvPr/>
        </p:nvGrpSpPr>
        <p:grpSpPr>
          <a:xfrm>
            <a:off x="201960" y="1525680"/>
            <a:ext cx="1078920" cy="1639440"/>
            <a:chOff x="201960" y="1525680"/>
            <a:chExt cx="1078920" cy="1639440"/>
          </a:xfrm>
        </p:grpSpPr>
        <p:sp>
          <p:nvSpPr>
            <p:cNvPr id="93" name="CustomShape 8"/>
            <p:cNvSpPr/>
            <p:nvPr/>
          </p:nvSpPr>
          <p:spPr>
            <a:xfrm>
              <a:off x="201960" y="1525680"/>
              <a:ext cx="1078920" cy="504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1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94" name="Picture 18" descr=""/>
            <p:cNvPicPr/>
            <p:nvPr/>
          </p:nvPicPr>
          <p:blipFill>
            <a:blip r:embed="rId4"/>
            <a:stretch/>
          </p:blipFill>
          <p:spPr>
            <a:xfrm>
              <a:off x="273600" y="2038680"/>
              <a:ext cx="994680" cy="1126440"/>
            </a:xfrm>
            <a:prstGeom prst="rect">
              <a:avLst/>
            </a:prstGeom>
            <a:ln w="0">
              <a:noFill/>
            </a:ln>
          </p:spPr>
        </p:pic>
      </p:grpSp>
      <p:sp>
        <p:nvSpPr>
          <p:cNvPr id="95" name="CustomShape 9"/>
          <p:cNvSpPr/>
          <p:nvPr/>
        </p:nvSpPr>
        <p:spPr>
          <a:xfrm>
            <a:off x="4003200" y="2460960"/>
            <a:ext cx="6253200" cy="903960"/>
          </a:xfrm>
          <a:prstGeom prst="roundRect">
            <a:avLst>
              <a:gd name="adj" fmla="val 16667"/>
            </a:avLst>
          </a:prstGeom>
          <a:gradFill rotWithShape="0">
            <a:gsLst>
              <a:gs pos="0">
                <a:srgbClr val="9cc2e5"/>
              </a:gs>
              <a:gs pos="100000">
                <a:srgbClr val="deeaf6"/>
              </a:gs>
            </a:gsLst>
            <a:lin ang="18900000"/>
          </a:gradFill>
          <a:ln cap="rnd" w="12600">
            <a:solidFill>
              <a:srgbClr val="9cc2e5"/>
            </a:solidFill>
            <a:prstDash val="sysDash"/>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0" i="1" lang="uk-UA" sz="1800" spc="-1" strike="noStrike">
                <a:solidFill>
                  <a:srgbClr val="000000"/>
                </a:solidFill>
                <a:latin typeface="Times New Roman"/>
              </a:rPr>
              <a:t>Уточнення завдань і організація роботи комісії ТЕБ та НС забезпечується:</a:t>
            </a:r>
            <a:r>
              <a:rPr b="0" i="1" lang="uk-UA" sz="1800" spc="-1" strike="noStrike">
                <a:solidFill>
                  <a:srgbClr val="000000"/>
                </a:solidFill>
                <a:latin typeface="Times New Roman"/>
              </a:rPr>
              <a:t>	</a:t>
            </a:r>
            <a:r>
              <a:rPr b="1" i="1" lang="uk-UA" sz="1800" spc="-1" strike="noStrike">
                <a:solidFill>
                  <a:srgbClr val="000000"/>
                </a:solidFill>
                <a:latin typeface="Times New Roman"/>
              </a:rPr>
              <a:t>у робочий час – до 1 год.,</a:t>
            </a:r>
            <a:r>
              <a:rPr b="0" i="1" lang="uk-UA" sz="1800" spc="-1" strike="noStrike">
                <a:solidFill>
                  <a:srgbClr val="000000"/>
                </a:solidFill>
                <a:latin typeface="Times New Roman"/>
              </a:rPr>
              <a:t> </a:t>
            </a:r>
            <a:endParaRPr b="0" lang="uk-UA" sz="1800" spc="-1" strike="noStrike">
              <a:latin typeface="Arial"/>
            </a:endParaRPr>
          </a:p>
          <a:p>
            <a:pPr algn="just">
              <a:lnSpc>
                <a:spcPct val="100000"/>
              </a:lnSpc>
            </a:pPr>
            <a:r>
              <a:rPr b="0" i="1" lang="uk-UA" sz="1800" spc="-1" strike="noStrike">
                <a:solidFill>
                  <a:srgbClr val="000000"/>
                </a:solidFill>
                <a:latin typeface="Times New Roman"/>
              </a:rPr>
              <a:t> </a:t>
            </a:r>
            <a:r>
              <a:rPr b="0" i="1" lang="uk-UA" sz="1800" spc="-1" strike="noStrike">
                <a:solidFill>
                  <a:srgbClr val="000000"/>
                </a:solidFill>
                <a:latin typeface="Times New Roman"/>
              </a:rPr>
              <a:t>	</a:t>
            </a:r>
            <a:r>
              <a:rPr b="0" i="1" lang="uk-UA" sz="1800" spc="-1" strike="noStrike">
                <a:solidFill>
                  <a:srgbClr val="000000"/>
                </a:solidFill>
                <a:latin typeface="Times New Roman"/>
              </a:rPr>
              <a:t>	</a:t>
            </a:r>
            <a:r>
              <a:rPr b="1" i="1" lang="uk-UA" sz="1800" spc="-1" strike="noStrike">
                <a:solidFill>
                  <a:srgbClr val="000000"/>
                </a:solidFill>
                <a:latin typeface="Times New Roman"/>
              </a:rPr>
              <a:t>у неробочий час – до 1, 5 год.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sp>
        <p:nvSpPr>
          <p:cNvPr id="96" name="CustomShape 10"/>
          <p:cNvSpPr/>
          <p:nvPr/>
        </p:nvSpPr>
        <p:spPr>
          <a:xfrm>
            <a:off x="1547280" y="970560"/>
            <a:ext cx="10800360" cy="582480"/>
          </a:xfrm>
          <a:prstGeom prst="roundRect">
            <a:avLst>
              <a:gd name="adj" fmla="val 16667"/>
            </a:avLst>
          </a:prstGeom>
          <a:gradFill rotWithShape="0">
            <a:gsLst>
              <a:gs pos="0">
                <a:srgbClr val="62a39f"/>
              </a:gs>
              <a:gs pos="100000">
                <a:srgbClr val="5fa49f"/>
              </a:gs>
            </a:gsLst>
            <a:lin ang="5400000"/>
          </a:gradFill>
          <a:ln>
            <a:solidFill>
              <a:srgbClr val="62a39f"/>
            </a:solidFill>
            <a:round/>
          </a:ln>
          <a:effectLst>
            <a:outerShdw blurRad="40005" dir="5400000" dist="23040" rotWithShape="0">
              <a:srgbClr val="000000">
                <a:alpha val="45000"/>
              </a:srgbClr>
            </a:outerShdw>
          </a:effectLst>
        </p:spPr>
        <p:style>
          <a:lnRef idx="1">
            <a:schemeClr val="accent6"/>
          </a:lnRef>
          <a:fillRef idx="3">
            <a:schemeClr val="accent6"/>
          </a:fillRef>
          <a:effectRef idx="2">
            <a:schemeClr val="accent6"/>
          </a:effectRef>
          <a:fontRef idx="minor"/>
        </p:style>
        <p:txBody>
          <a:bodyPr lIns="90000" rIns="90000" tIns="45000" bIns="45000">
            <a:noAutofit/>
          </a:bodyPr>
          <a:p>
            <a:pPr algn="ctr">
              <a:lnSpc>
                <a:spcPct val="100000"/>
              </a:lnSpc>
            </a:pPr>
            <a:r>
              <a:rPr b="1" lang="uk-UA" sz="3200" spc="-1" strike="noStrike">
                <a:solidFill>
                  <a:srgbClr val="ffffff"/>
                </a:solidFill>
                <a:latin typeface="Times New Roman"/>
              </a:rPr>
              <a:t>Голова ОДА (РДА, ТГ) </a:t>
            </a:r>
            <a:r>
              <a:rPr b="1" lang="uk-UA" sz="3200" spc="-1" strike="noStrike" u="sng">
                <a:solidFill>
                  <a:srgbClr val="ffffff"/>
                </a:solidFill>
                <a:uFillTx/>
                <a:latin typeface="Times New Roman"/>
              </a:rPr>
              <a:t>приймає рішення</a:t>
            </a:r>
            <a:r>
              <a:rPr b="1" lang="uk-UA" sz="3200" spc="-1" strike="noStrike">
                <a:solidFill>
                  <a:srgbClr val="ffffff"/>
                </a:solidFill>
                <a:latin typeface="Times New Roman"/>
              </a:rPr>
              <a:t> та дає вказівку: </a:t>
            </a:r>
            <a:endParaRPr b="0" lang="uk-UA" sz="3200" spc="-1" strike="noStrike">
              <a:latin typeface="Arial"/>
            </a:endParaRPr>
          </a:p>
          <a:p>
            <a:pPr algn="ctr">
              <a:lnSpc>
                <a:spcPct val="100000"/>
              </a:lnSpc>
            </a:pPr>
            <a:endParaRPr b="0" lang="uk-UA" sz="3200" spc="-1" strike="noStrike">
              <a:latin typeface="Arial"/>
            </a:endParaRPr>
          </a:p>
        </p:txBody>
      </p:sp>
      <p:sp>
        <p:nvSpPr>
          <p:cNvPr id="97" name="CustomShape 11"/>
          <p:cNvSpPr/>
          <p:nvPr/>
        </p:nvSpPr>
        <p:spPr>
          <a:xfrm>
            <a:off x="1559520" y="3573360"/>
            <a:ext cx="10008360" cy="110592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щодо </a:t>
            </a:r>
            <a:r>
              <a:rPr b="1" lang="uk-UA" sz="1800" spc="-1" strike="noStrike">
                <a:solidFill>
                  <a:srgbClr val="ff0000"/>
                </a:solidFill>
                <a:latin typeface="Times New Roman"/>
              </a:rPr>
              <a:t>*</a:t>
            </a:r>
            <a:r>
              <a:rPr b="1" lang="uk-UA" sz="1800" spc="-1" strike="noStrike">
                <a:solidFill>
                  <a:srgbClr val="000000"/>
                </a:solidFill>
                <a:latin typeface="Times New Roman"/>
              </a:rPr>
              <a:t> </a:t>
            </a:r>
            <a:r>
              <a:rPr b="1" lang="uk-UA" sz="1800" spc="-1" strike="noStrike">
                <a:solidFill>
                  <a:srgbClr val="c00000"/>
                </a:solidFill>
                <a:latin typeface="Times New Roman"/>
              </a:rPr>
              <a:t>ОПОВІЩЕННЯ НАСЕЛЕННЯ</a:t>
            </a:r>
            <a:r>
              <a:rPr b="1" lang="uk-UA" sz="1800" spc="-1" strike="noStrike">
                <a:solidFill>
                  <a:srgbClr val="000000"/>
                </a:solidFill>
                <a:latin typeface="Times New Roman"/>
              </a:rPr>
              <a:t> про фактичну обстановку яка склалася; </a:t>
            </a:r>
            <a:br/>
            <a:r>
              <a:rPr b="1" lang="uk-UA" sz="1800" spc="-1" strike="noStrike">
                <a:solidFill>
                  <a:srgbClr val="ff0000"/>
                </a:solidFill>
                <a:latin typeface="Times New Roman"/>
              </a:rPr>
              <a:t>*</a:t>
            </a:r>
            <a:r>
              <a:rPr b="1" lang="uk-UA" sz="1800" spc="-1" strike="noStrike">
                <a:solidFill>
                  <a:srgbClr val="000000"/>
                </a:solidFill>
                <a:latin typeface="Times New Roman"/>
              </a:rPr>
              <a:t> </a:t>
            </a:r>
            <a:r>
              <a:rPr b="1" lang="uk-UA" sz="1800" spc="-1" strike="noStrike">
                <a:solidFill>
                  <a:srgbClr val="c00000"/>
                </a:solidFill>
                <a:latin typeface="Times New Roman"/>
              </a:rPr>
              <a:t>ПОДАЛЬШЕ ІНФОРМУВАННЯ </a:t>
            </a:r>
            <a:r>
              <a:rPr b="1" lang="uk-UA" sz="1800" spc="-1" strike="noStrike">
                <a:solidFill>
                  <a:srgbClr val="333333"/>
                </a:solidFill>
                <a:latin typeface="Times New Roman"/>
              </a:rPr>
              <a:t>населення з метою вжиття заходів безпеки, </a:t>
            </a:r>
            <a:r>
              <a:rPr b="1" lang="uk-UA" sz="1800" spc="-1" strike="noStrike">
                <a:solidFill>
                  <a:srgbClr val="000000"/>
                </a:solidFill>
                <a:latin typeface="Times New Roman"/>
              </a:rPr>
              <a:t>надання рекомендацій про порядок дій у надзвичайній ситуації </a:t>
            </a:r>
            <a:r>
              <a:rPr b="0" lang="uk-UA" sz="1800" spc="-1" strike="noStrike">
                <a:solidFill>
                  <a:srgbClr val="000000"/>
                </a:solidFill>
                <a:latin typeface="Times New Roman"/>
              </a:rPr>
              <a:t>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sp>
        <p:nvSpPr>
          <p:cNvPr id="98" name="CustomShape 12"/>
          <p:cNvSpPr/>
          <p:nvPr/>
        </p:nvSpPr>
        <p:spPr>
          <a:xfrm>
            <a:off x="1547280" y="1688760"/>
            <a:ext cx="10008360" cy="80208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just">
              <a:lnSpc>
                <a:spcPct val="100000"/>
              </a:lnSpc>
            </a:pPr>
            <a:r>
              <a:rPr b="1" lang="uk-UA" sz="1800" spc="-1" strike="noStrike">
                <a:solidFill>
                  <a:srgbClr val="c00000"/>
                </a:solidFill>
                <a:latin typeface="Times New Roman"/>
              </a:rPr>
              <a:t>ПРО ОПОВІЩЕННЯ ТА ЗБІР:</a:t>
            </a:r>
            <a:r>
              <a:rPr b="1" lang="uk-UA" sz="1800" spc="-1" strike="noStrike">
                <a:solidFill>
                  <a:srgbClr val="000000"/>
                </a:solidFill>
                <a:latin typeface="Times New Roman"/>
              </a:rPr>
              <a:t> </a:t>
            </a:r>
            <a:r>
              <a:rPr b="1" lang="uk-UA" sz="1800" spc="-1" strike="noStrike">
                <a:solidFill>
                  <a:srgbClr val="ff0000"/>
                </a:solidFill>
                <a:latin typeface="Times New Roman"/>
              </a:rPr>
              <a:t>*</a:t>
            </a:r>
            <a:r>
              <a:rPr b="1" lang="uk-UA" sz="1800" spc="-1" strike="noStrike">
                <a:solidFill>
                  <a:srgbClr val="000000"/>
                </a:solidFill>
                <a:latin typeface="Times New Roman"/>
              </a:rPr>
              <a:t>КС ТП (ланки) ЄДС ЦЗ; </a:t>
            </a:r>
            <a:r>
              <a:rPr b="1" lang="uk-UA" sz="1800" spc="-1" strike="noStrike">
                <a:solidFill>
                  <a:srgbClr val="ff0000"/>
                </a:solidFill>
                <a:latin typeface="Times New Roman"/>
              </a:rPr>
              <a:t>*</a:t>
            </a:r>
            <a:r>
              <a:rPr b="1" lang="uk-UA" sz="1800" spc="-1" strike="noStrike">
                <a:solidFill>
                  <a:srgbClr val="000000"/>
                </a:solidFill>
                <a:latin typeface="Times New Roman"/>
              </a:rPr>
              <a:t>спеціалізованих служб ЦЗ та/або комунальних служб; </a:t>
            </a:r>
            <a:r>
              <a:rPr b="1" lang="uk-UA" sz="1800" spc="-1" strike="noStrike">
                <a:solidFill>
                  <a:srgbClr val="ff0000"/>
                </a:solidFill>
                <a:latin typeface="Times New Roman"/>
              </a:rPr>
              <a:t>*</a:t>
            </a:r>
            <a:r>
              <a:rPr b="1" lang="uk-UA" sz="1800" spc="-1" strike="noStrike">
                <a:solidFill>
                  <a:srgbClr val="000000"/>
                </a:solidFill>
                <a:latin typeface="Times New Roman"/>
              </a:rPr>
              <a:t>членів комісії з питань ТЕБ та НС відповідного рівня </a:t>
            </a:r>
            <a:endParaRPr b="0" lang="uk-UA" sz="1800" spc="-1" strike="noStrike">
              <a:latin typeface="Arial"/>
            </a:endParaRPr>
          </a:p>
        </p:txBody>
      </p:sp>
      <p:pic>
        <p:nvPicPr>
          <p:cNvPr id="99" name="Picture 2" descr=""/>
          <p:cNvPicPr/>
          <p:nvPr/>
        </p:nvPicPr>
        <p:blipFill>
          <a:blip r:embed="rId5"/>
          <a:stretch/>
        </p:blipFill>
        <p:spPr>
          <a:xfrm>
            <a:off x="6095880" y="4707000"/>
            <a:ext cx="2736000" cy="1818360"/>
          </a:xfrm>
          <a:prstGeom prst="rect">
            <a:avLst/>
          </a:prstGeom>
          <a:ln w="0">
            <a:noFill/>
          </a:ln>
        </p:spPr>
      </p:pic>
      <p:grpSp>
        <p:nvGrpSpPr>
          <p:cNvPr id="100" name="Group 13"/>
          <p:cNvGrpSpPr/>
          <p:nvPr/>
        </p:nvGrpSpPr>
        <p:grpSpPr>
          <a:xfrm>
            <a:off x="119160" y="3641760"/>
            <a:ext cx="1078920" cy="1634400"/>
            <a:chOff x="119160" y="3641760"/>
            <a:chExt cx="1078920" cy="1634400"/>
          </a:xfrm>
        </p:grpSpPr>
        <p:sp>
          <p:nvSpPr>
            <p:cNvPr id="101" name="CustomShape 14"/>
            <p:cNvSpPr/>
            <p:nvPr/>
          </p:nvSpPr>
          <p:spPr>
            <a:xfrm>
              <a:off x="119160" y="3641760"/>
              <a:ext cx="1078920" cy="504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2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102" name="Picture 18" descr=""/>
            <p:cNvPicPr/>
            <p:nvPr/>
          </p:nvPicPr>
          <p:blipFill>
            <a:blip r:embed="rId6"/>
            <a:stretch/>
          </p:blipFill>
          <p:spPr>
            <a:xfrm>
              <a:off x="201960" y="4149720"/>
              <a:ext cx="996120" cy="1126440"/>
            </a:xfrm>
            <a:prstGeom prst="rect">
              <a:avLst/>
            </a:prstGeom>
            <a:ln w="0">
              <a:noFill/>
            </a:ln>
          </p:spPr>
        </p:pic>
      </p:grpSp>
      <p:sp>
        <p:nvSpPr>
          <p:cNvPr id="103" name="CustomShape 15"/>
          <p:cNvSpPr/>
          <p:nvPr/>
        </p:nvSpPr>
        <p:spPr>
          <a:xfrm>
            <a:off x="11640600" y="6485400"/>
            <a:ext cx="550800" cy="700560"/>
          </a:xfrm>
          <a:prstGeom prst="rect">
            <a:avLst/>
          </a:prstGeom>
          <a:noFill/>
          <a:ln w="0">
            <a:noFill/>
          </a:ln>
        </p:spPr>
        <p:style>
          <a:lnRef idx="0"/>
          <a:fillRef idx="0"/>
          <a:effectRef idx="0"/>
          <a:fontRef idx="minor"/>
        </p:style>
      </p:sp>
      <p:pic>
        <p:nvPicPr>
          <p:cNvPr id="104" name="Picture 9" descr=""/>
          <p:cNvPicPr/>
          <p:nvPr/>
        </p:nvPicPr>
        <p:blipFill>
          <a:blip r:embed="rId7"/>
          <a:stretch/>
        </p:blipFill>
        <p:spPr>
          <a:xfrm>
            <a:off x="-21960" y="1440"/>
            <a:ext cx="907200" cy="855000"/>
          </a:xfrm>
          <a:prstGeom prst="rect">
            <a:avLst/>
          </a:prstGeom>
          <a:ln w="0">
            <a:noFill/>
          </a:ln>
        </p:spPr>
      </p:pic>
      <p:sp>
        <p:nvSpPr>
          <p:cNvPr id="105" name="CustomShape 16"/>
          <p:cNvSpPr/>
          <p:nvPr/>
        </p:nvSpPr>
        <p:spPr>
          <a:xfrm>
            <a:off x="930240" y="4824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1600" spc="-1" strike="noStrike">
                <a:solidFill>
                  <a:srgbClr val="c00000"/>
                </a:solidFill>
                <a:latin typeface="Arial"/>
                <a:ea typeface="Microsoft YaHei"/>
              </a:rPr>
              <a:t>ГОЛОВНЕ УПРАВЛІННЯ ДСНС УКРАЇНИ</a:t>
            </a:r>
            <a:endParaRPr b="0" lang="uk-UA" sz="1600" spc="-1" strike="noStrike">
              <a:latin typeface="Arial"/>
            </a:endParaRPr>
          </a:p>
          <a:p>
            <a:pPr>
              <a:lnSpc>
                <a:spcPct val="93000"/>
              </a:lnSpc>
            </a:pPr>
            <a:r>
              <a:rPr b="1" lang="uk-UA" sz="1600" spc="-1" strike="noStrike">
                <a:solidFill>
                  <a:srgbClr val="c00000"/>
                </a:solidFill>
                <a:latin typeface="Arial"/>
                <a:ea typeface="Microsoft YaHei"/>
              </a:rPr>
              <a:t>У ВОЛИНСЬКІЙ ОБЛАСТІ</a:t>
            </a:r>
            <a:endParaRPr b="0" lang="uk-UA" sz="1600" spc="-1" strike="noStrike">
              <a:latin typeface="Arial"/>
            </a:endParaRPr>
          </a:p>
          <a:p>
            <a:pPr algn="ctr">
              <a:lnSpc>
                <a:spcPct val="93000"/>
              </a:lnSpc>
            </a:pPr>
            <a:endParaRPr b="0" lang="uk-UA" sz="1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6003720" y="475560"/>
            <a:ext cx="183960" cy="368640"/>
          </a:xfrm>
          <a:prstGeom prst="rect">
            <a:avLst/>
          </a:prstGeom>
          <a:noFill/>
          <a:ln w="0">
            <a:noFill/>
          </a:ln>
        </p:spPr>
        <p:style>
          <a:lnRef idx="0"/>
          <a:fillRef idx="0"/>
          <a:effectRef idx="0"/>
          <a:fontRef idx="minor"/>
        </p:style>
      </p:sp>
      <p:sp>
        <p:nvSpPr>
          <p:cNvPr id="107" name="CustomShape 2"/>
          <p:cNvSpPr/>
          <p:nvPr/>
        </p:nvSpPr>
        <p:spPr>
          <a:xfrm>
            <a:off x="2063520" y="1442520"/>
            <a:ext cx="9288360" cy="71856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2400" spc="-1" strike="noStrike">
                <a:solidFill>
                  <a:srgbClr val="000000"/>
                </a:solidFill>
                <a:latin typeface="Times New Roman"/>
              </a:rPr>
              <a:t>Призначає </a:t>
            </a:r>
            <a:r>
              <a:rPr b="1" lang="uk-UA" sz="2400" spc="-1" strike="noStrike">
                <a:solidFill>
                  <a:srgbClr val="c00000"/>
                </a:solidFill>
                <a:latin typeface="Times New Roman"/>
              </a:rPr>
              <a:t>КЕРІВНИКА РОБІТ</a:t>
            </a:r>
            <a:r>
              <a:rPr b="1" lang="uk-UA" sz="2400" spc="-1" strike="noStrike">
                <a:solidFill>
                  <a:srgbClr val="000000"/>
                </a:solidFill>
                <a:latin typeface="Times New Roman"/>
              </a:rPr>
              <a:t> з ліквідації наслідків НС </a:t>
            </a:r>
            <a:endParaRPr b="0" lang="uk-UA" sz="2400" spc="-1" strike="noStrike">
              <a:latin typeface="Arial"/>
            </a:endParaRPr>
          </a:p>
        </p:txBody>
      </p:sp>
      <p:sp>
        <p:nvSpPr>
          <p:cNvPr id="108" name="CustomShape 3"/>
          <p:cNvSpPr/>
          <p:nvPr/>
        </p:nvSpPr>
        <p:spPr>
          <a:xfrm>
            <a:off x="2300040" y="2242080"/>
            <a:ext cx="3887640" cy="1239120"/>
          </a:xfrm>
          <a:prstGeom prst="roundRect">
            <a:avLst>
              <a:gd name="adj" fmla="val 16667"/>
            </a:avLst>
          </a:prstGeom>
          <a:solidFill>
            <a:schemeClr val="accent5">
              <a:lumMod val="20000"/>
              <a:lumOff val="8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Times New Roman"/>
              </a:rPr>
              <a:t>У разі виникнення </a:t>
            </a:r>
            <a:endParaRPr b="0" lang="uk-UA" sz="1800" spc="-1" strike="noStrike">
              <a:latin typeface="Arial"/>
            </a:endParaRPr>
          </a:p>
          <a:p>
            <a:pPr>
              <a:lnSpc>
                <a:spcPct val="100000"/>
              </a:lnSpc>
            </a:pPr>
            <a:r>
              <a:rPr b="1" lang="uk-UA" sz="1800" spc="-1" strike="noStrike">
                <a:solidFill>
                  <a:srgbClr val="c00000"/>
                </a:solidFill>
                <a:latin typeface="Times New Roman"/>
              </a:rPr>
              <a:t>НС </a:t>
            </a:r>
            <a:r>
              <a:rPr b="1" lang="uk-UA" sz="1800" spc="-1" strike="noStrike" u="sng">
                <a:solidFill>
                  <a:srgbClr val="c00000"/>
                </a:solidFill>
                <a:uFillTx/>
                <a:latin typeface="Times New Roman"/>
              </a:rPr>
              <a:t>регіонального рівня</a:t>
            </a:r>
            <a:r>
              <a:rPr b="0" lang="uk-UA" sz="1800" spc="-1" strike="noStrike" u="sng">
                <a:solidFill>
                  <a:srgbClr val="000000"/>
                </a:solidFill>
                <a:uFillTx/>
                <a:latin typeface="Times New Roman"/>
              </a:rPr>
              <a:t> </a:t>
            </a:r>
            <a:r>
              <a:rPr b="0" lang="uk-UA" sz="1800" spc="-1" strike="noStrike">
                <a:solidFill>
                  <a:srgbClr val="000000"/>
                </a:solidFill>
                <a:latin typeface="Times New Roman"/>
              </a:rPr>
              <a:t>-  перший заступник або один із заступників голови ОДА</a:t>
            </a:r>
            <a:endParaRPr b="0" lang="uk-UA" sz="1800" spc="-1" strike="noStrike">
              <a:latin typeface="Arial"/>
            </a:endParaRPr>
          </a:p>
        </p:txBody>
      </p:sp>
      <p:sp>
        <p:nvSpPr>
          <p:cNvPr id="109" name="CustomShape 4"/>
          <p:cNvSpPr/>
          <p:nvPr/>
        </p:nvSpPr>
        <p:spPr>
          <a:xfrm>
            <a:off x="7221240" y="2242080"/>
            <a:ext cx="3770640" cy="1232640"/>
          </a:xfrm>
          <a:prstGeom prst="roundRect">
            <a:avLst>
              <a:gd name="adj" fmla="val 16667"/>
            </a:avLst>
          </a:prstGeom>
          <a:solidFill>
            <a:schemeClr val="accent5">
              <a:lumMod val="20000"/>
              <a:lumOff val="8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Times New Roman"/>
              </a:rPr>
              <a:t>У разі виникнення </a:t>
            </a:r>
            <a:endParaRPr b="0" lang="uk-UA" sz="1800" spc="-1" strike="noStrike">
              <a:latin typeface="Arial"/>
            </a:endParaRPr>
          </a:p>
          <a:p>
            <a:pPr>
              <a:lnSpc>
                <a:spcPct val="100000"/>
              </a:lnSpc>
            </a:pPr>
            <a:r>
              <a:rPr b="1" lang="uk-UA" sz="1800" spc="-1" strike="noStrike">
                <a:solidFill>
                  <a:srgbClr val="c00000"/>
                </a:solidFill>
                <a:latin typeface="Times New Roman"/>
              </a:rPr>
              <a:t>НС </a:t>
            </a:r>
            <a:r>
              <a:rPr b="1" lang="uk-UA" sz="1800" spc="-1" strike="noStrike" u="sng">
                <a:solidFill>
                  <a:srgbClr val="c00000"/>
                </a:solidFill>
                <a:uFillTx/>
                <a:latin typeface="Times New Roman"/>
              </a:rPr>
              <a:t>місцевого рівня</a:t>
            </a:r>
            <a:r>
              <a:rPr b="0" lang="uk-UA" sz="1800" spc="-1" strike="noStrike">
                <a:solidFill>
                  <a:srgbClr val="000000"/>
                </a:solidFill>
                <a:latin typeface="Times New Roman"/>
              </a:rPr>
              <a:t> - один із заступників голови РДА</a:t>
            </a:r>
            <a:endParaRPr b="0" lang="uk-UA" sz="1800" spc="-1" strike="noStrike">
              <a:latin typeface="Arial"/>
            </a:endParaRPr>
          </a:p>
        </p:txBody>
      </p:sp>
      <p:sp>
        <p:nvSpPr>
          <p:cNvPr id="110" name="CustomShape 5"/>
          <p:cNvSpPr/>
          <p:nvPr/>
        </p:nvSpPr>
        <p:spPr>
          <a:xfrm>
            <a:off x="2063520" y="3861000"/>
            <a:ext cx="9288360" cy="112644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2400" spc="-1" strike="noStrike">
                <a:solidFill>
                  <a:srgbClr val="c00000"/>
                </a:solidFill>
                <a:latin typeface="Times New Roman"/>
              </a:rPr>
              <a:t>ПЕРЕВОДИТЬ</a:t>
            </a:r>
            <a:r>
              <a:rPr b="1" lang="uk-UA" sz="2400" spc="-1" strike="noStrike">
                <a:solidFill>
                  <a:srgbClr val="000000"/>
                </a:solidFill>
                <a:latin typeface="Times New Roman"/>
              </a:rPr>
              <a:t> органи управління і сили цивільного захисту територіальної підсистеми (ланки) ЄДС ЦЗ </a:t>
            </a:r>
            <a:r>
              <a:rPr b="1" lang="uk-UA" sz="2400" spc="-1" strike="noStrike">
                <a:solidFill>
                  <a:srgbClr val="c00000"/>
                </a:solidFill>
                <a:latin typeface="Times New Roman"/>
              </a:rPr>
              <a:t>В РЕЖИМ НС</a:t>
            </a:r>
            <a:endParaRPr b="0" lang="uk-UA" sz="2400" spc="-1" strike="noStrike">
              <a:latin typeface="Arial"/>
            </a:endParaRPr>
          </a:p>
        </p:txBody>
      </p:sp>
      <p:sp>
        <p:nvSpPr>
          <p:cNvPr id="111" name="CustomShape 6"/>
          <p:cNvSpPr/>
          <p:nvPr/>
        </p:nvSpPr>
        <p:spPr>
          <a:xfrm>
            <a:off x="2423520" y="5301360"/>
            <a:ext cx="8568360" cy="1207440"/>
          </a:xfrm>
          <a:prstGeom prst="roundRect">
            <a:avLst>
              <a:gd name="adj" fmla="val 16667"/>
            </a:avLst>
          </a:prstGeom>
          <a:solidFill>
            <a:schemeClr val="accent5">
              <a:lumMod val="20000"/>
              <a:lumOff val="8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0" lang="uk-UA" sz="1800" spc="-1" strike="noStrike">
                <a:solidFill>
                  <a:srgbClr val="000000"/>
                </a:solidFill>
                <a:latin typeface="Times New Roman"/>
              </a:rPr>
              <a:t>Видає відповідне </a:t>
            </a:r>
            <a:r>
              <a:rPr b="1" lang="uk-UA" sz="1800" spc="-1" strike="noStrike">
                <a:solidFill>
                  <a:srgbClr val="c00000"/>
                </a:solidFill>
                <a:latin typeface="Times New Roman"/>
              </a:rPr>
              <a:t>РОЗПОРЯДЖЕННЯ</a:t>
            </a:r>
            <a:r>
              <a:rPr b="0" lang="uk-UA" sz="1800" spc="-1" strike="noStrike">
                <a:solidFill>
                  <a:srgbClr val="000000"/>
                </a:solidFill>
                <a:latin typeface="Times New Roman"/>
              </a:rPr>
              <a:t> голови </a:t>
            </a:r>
            <a:r>
              <a:rPr b="1" lang="uk-UA" sz="1800" spc="-1" strike="noStrike">
                <a:solidFill>
                  <a:srgbClr val="c00000"/>
                </a:solidFill>
                <a:latin typeface="Times New Roman"/>
              </a:rPr>
              <a:t>ПРО ПЕРЕВЕДЕННЯ ТП</a:t>
            </a:r>
            <a:r>
              <a:rPr b="0" lang="uk-UA" sz="1800" spc="-1" strike="noStrike">
                <a:solidFill>
                  <a:srgbClr val="000000"/>
                </a:solidFill>
                <a:latin typeface="Times New Roman"/>
              </a:rPr>
              <a:t> (ланки) </a:t>
            </a:r>
            <a:r>
              <a:rPr b="1" lang="uk-UA" sz="1800" spc="-1" strike="noStrike">
                <a:solidFill>
                  <a:srgbClr val="c00000"/>
                </a:solidFill>
                <a:latin typeface="Times New Roman"/>
              </a:rPr>
              <a:t>ЄДС ЦЗ В РЕЖИМ НС</a:t>
            </a:r>
            <a:r>
              <a:rPr b="0" lang="uk-UA" sz="1800" spc="-1" strike="noStrike">
                <a:solidFill>
                  <a:srgbClr val="000000"/>
                </a:solidFill>
                <a:latin typeface="Times New Roman"/>
              </a:rPr>
              <a:t>, яким </a:t>
            </a:r>
            <a:r>
              <a:rPr b="1" lang="uk-UA" sz="1800" spc="-1" strike="noStrike" u="sng">
                <a:solidFill>
                  <a:srgbClr val="000000"/>
                </a:solidFill>
                <a:uFillTx/>
                <a:latin typeface="Times New Roman"/>
              </a:rPr>
              <a:t>визначає</a:t>
            </a:r>
            <a:r>
              <a:rPr b="0" lang="uk-UA" sz="1800" spc="-1" strike="noStrike">
                <a:solidFill>
                  <a:srgbClr val="000000"/>
                </a:solidFill>
                <a:latin typeface="Times New Roman"/>
              </a:rPr>
              <a:t>:</a:t>
            </a:r>
            <a:endParaRPr b="0" lang="uk-UA" sz="1800" spc="-1" strike="noStrike">
              <a:latin typeface="Arial"/>
            </a:endParaRPr>
          </a:p>
          <a:p>
            <a:pPr algn="just">
              <a:lnSpc>
                <a:spcPct val="100000"/>
              </a:lnSpc>
            </a:pPr>
            <a:r>
              <a:rPr b="0" lang="uk-UA" sz="1800" spc="-1" strike="noStrike">
                <a:solidFill>
                  <a:srgbClr val="000000"/>
                </a:solidFill>
                <a:latin typeface="Times New Roman"/>
              </a:rPr>
              <a:t> </a:t>
            </a:r>
            <a:r>
              <a:rPr b="1" lang="uk-UA" sz="1800" spc="-1" strike="noStrike">
                <a:solidFill>
                  <a:srgbClr val="000000"/>
                </a:solidFill>
                <a:latin typeface="Times New Roman"/>
              </a:rPr>
              <a:t>органам</a:t>
            </a:r>
            <a:r>
              <a:rPr b="0" lang="uk-UA" sz="1800" spc="-1" strike="noStrike">
                <a:solidFill>
                  <a:srgbClr val="000000"/>
                </a:solidFill>
                <a:latin typeface="Times New Roman"/>
              </a:rPr>
              <a:t> управління та </a:t>
            </a:r>
            <a:r>
              <a:rPr b="1" lang="uk-UA" sz="1800" spc="-1" strike="noStrike">
                <a:solidFill>
                  <a:srgbClr val="000000"/>
                </a:solidFill>
                <a:latin typeface="Times New Roman"/>
              </a:rPr>
              <a:t>силам</a:t>
            </a:r>
            <a:r>
              <a:rPr b="0" lang="uk-UA" sz="1800" spc="-1" strike="noStrike">
                <a:solidFill>
                  <a:srgbClr val="000000"/>
                </a:solidFill>
                <a:latin typeface="Times New Roman"/>
              </a:rPr>
              <a:t> цивільного захисту </a:t>
            </a:r>
            <a:r>
              <a:rPr b="1" lang="uk-UA" sz="1800" spc="-1" strike="noStrike" u="sng">
                <a:solidFill>
                  <a:srgbClr val="000000"/>
                </a:solidFill>
                <a:uFillTx/>
                <a:latin typeface="Times New Roman"/>
              </a:rPr>
              <a:t>завдання</a:t>
            </a:r>
            <a:r>
              <a:rPr b="0" lang="uk-UA" sz="1800" spc="-1" strike="noStrike">
                <a:solidFill>
                  <a:srgbClr val="000000"/>
                </a:solidFill>
                <a:latin typeface="Times New Roman"/>
              </a:rPr>
              <a:t> для ліквідації наслідків НС, проведення рятувальних та інших невідкладних робіт, тощо</a:t>
            </a:r>
            <a:endParaRPr b="0" lang="uk-UA" sz="1800" spc="-1" strike="noStrike">
              <a:latin typeface="Arial"/>
            </a:endParaRPr>
          </a:p>
        </p:txBody>
      </p:sp>
      <p:sp>
        <p:nvSpPr>
          <p:cNvPr id="112" name="CustomShape 7"/>
          <p:cNvSpPr/>
          <p:nvPr/>
        </p:nvSpPr>
        <p:spPr>
          <a:xfrm>
            <a:off x="4651200" y="702720"/>
            <a:ext cx="3537000" cy="582480"/>
          </a:xfrm>
          <a:prstGeom prst="roundRect">
            <a:avLst>
              <a:gd name="adj" fmla="val 16667"/>
            </a:avLst>
          </a:prstGeom>
          <a:gradFill rotWithShape="0">
            <a:gsLst>
              <a:gs pos="0">
                <a:srgbClr val="62a39f"/>
              </a:gs>
              <a:gs pos="100000">
                <a:srgbClr val="5fa49f"/>
              </a:gs>
            </a:gsLst>
            <a:lin ang="5400000"/>
          </a:gradFill>
          <a:ln>
            <a:solidFill>
              <a:srgbClr val="62a39f"/>
            </a:solidFill>
            <a:round/>
          </a:ln>
          <a:effectLst>
            <a:outerShdw blurRad="40005" dir="5400000" dist="23040" rotWithShape="0">
              <a:srgbClr val="000000">
                <a:alpha val="45000"/>
              </a:srgbClr>
            </a:outerShdw>
          </a:effectLst>
        </p:spPr>
        <p:style>
          <a:lnRef idx="1">
            <a:schemeClr val="accent6"/>
          </a:lnRef>
          <a:fillRef idx="3">
            <a:schemeClr val="accent6"/>
          </a:fillRef>
          <a:effectRef idx="2">
            <a:schemeClr val="accent6"/>
          </a:effectRef>
          <a:fontRef idx="minor"/>
        </p:style>
        <p:txBody>
          <a:bodyPr lIns="90000" rIns="90000" tIns="45000" bIns="45000">
            <a:noAutofit/>
          </a:bodyPr>
          <a:p>
            <a:pPr>
              <a:lnSpc>
                <a:spcPct val="100000"/>
              </a:lnSpc>
            </a:pPr>
            <a:r>
              <a:rPr b="1" lang="uk-UA" sz="2400" spc="-1" strike="noStrike">
                <a:solidFill>
                  <a:srgbClr val="ffffff"/>
                </a:solidFill>
                <a:latin typeface="Times New Roman"/>
              </a:rPr>
              <a:t>Голова ОДА (РДА, ТГ) : </a:t>
            </a:r>
            <a:endParaRPr b="0" lang="uk-UA" sz="2400" spc="-1" strike="noStrike">
              <a:latin typeface="Arial"/>
            </a:endParaRPr>
          </a:p>
          <a:p>
            <a:pPr algn="ctr">
              <a:lnSpc>
                <a:spcPct val="100000"/>
              </a:lnSpc>
            </a:pPr>
            <a:endParaRPr b="0" lang="uk-UA" sz="2400" spc="-1" strike="noStrike">
              <a:latin typeface="Arial"/>
            </a:endParaRPr>
          </a:p>
        </p:txBody>
      </p:sp>
      <p:grpSp>
        <p:nvGrpSpPr>
          <p:cNvPr id="113" name="Group 8"/>
          <p:cNvGrpSpPr/>
          <p:nvPr/>
        </p:nvGrpSpPr>
        <p:grpSpPr>
          <a:xfrm>
            <a:off x="119880" y="3861000"/>
            <a:ext cx="1078920" cy="1613880"/>
            <a:chOff x="119880" y="3861000"/>
            <a:chExt cx="1078920" cy="1613880"/>
          </a:xfrm>
        </p:grpSpPr>
        <p:grpSp>
          <p:nvGrpSpPr>
            <p:cNvPr id="114" name="Group 9"/>
            <p:cNvGrpSpPr/>
            <p:nvPr/>
          </p:nvGrpSpPr>
          <p:grpSpPr>
            <a:xfrm>
              <a:off x="119880" y="3861000"/>
              <a:ext cx="1078920" cy="1220040"/>
              <a:chOff x="119880" y="3861000"/>
              <a:chExt cx="1078920" cy="1220040"/>
            </a:xfrm>
          </p:grpSpPr>
          <p:sp>
            <p:nvSpPr>
              <p:cNvPr id="115" name="CustomShape 10"/>
              <p:cNvSpPr/>
              <p:nvPr/>
            </p:nvSpPr>
            <p:spPr>
              <a:xfrm>
                <a:off x="119880" y="3861000"/>
                <a:ext cx="1078920" cy="504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4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116" name="Picture 18" descr=""/>
              <p:cNvPicPr/>
              <p:nvPr/>
            </p:nvPicPr>
            <p:blipFill>
              <a:blip r:embed="rId1"/>
              <a:stretch/>
            </p:blipFill>
            <p:spPr>
              <a:xfrm>
                <a:off x="358200" y="4373640"/>
                <a:ext cx="624600" cy="707400"/>
              </a:xfrm>
              <a:prstGeom prst="rect">
                <a:avLst/>
              </a:prstGeom>
              <a:ln w="0">
                <a:noFill/>
              </a:ln>
            </p:spPr>
          </p:pic>
        </p:grpSp>
        <p:pic>
          <p:nvPicPr>
            <p:cNvPr id="117" name="Picture 18" descr=""/>
            <p:cNvPicPr/>
            <p:nvPr/>
          </p:nvPicPr>
          <p:blipFill>
            <a:blip r:embed="rId2"/>
            <a:stretch/>
          </p:blipFill>
          <p:spPr>
            <a:xfrm>
              <a:off x="192960" y="4348440"/>
              <a:ext cx="996120" cy="1126440"/>
            </a:xfrm>
            <a:prstGeom prst="rect">
              <a:avLst/>
            </a:prstGeom>
            <a:ln w="0">
              <a:noFill/>
            </a:ln>
          </p:spPr>
        </p:pic>
      </p:grpSp>
      <p:grpSp>
        <p:nvGrpSpPr>
          <p:cNvPr id="118" name="Group 11"/>
          <p:cNvGrpSpPr/>
          <p:nvPr/>
        </p:nvGrpSpPr>
        <p:grpSpPr>
          <a:xfrm>
            <a:off x="131040" y="1406160"/>
            <a:ext cx="1078920" cy="1605960"/>
            <a:chOff x="131040" y="1406160"/>
            <a:chExt cx="1078920" cy="1605960"/>
          </a:xfrm>
        </p:grpSpPr>
        <p:grpSp>
          <p:nvGrpSpPr>
            <p:cNvPr id="119" name="Group 12"/>
            <p:cNvGrpSpPr/>
            <p:nvPr/>
          </p:nvGrpSpPr>
          <p:grpSpPr>
            <a:xfrm>
              <a:off x="131040" y="1406160"/>
              <a:ext cx="1078920" cy="1218600"/>
              <a:chOff x="131040" y="1406160"/>
              <a:chExt cx="1078920" cy="1218600"/>
            </a:xfrm>
          </p:grpSpPr>
          <p:sp>
            <p:nvSpPr>
              <p:cNvPr id="120" name="CustomShape 13"/>
              <p:cNvSpPr/>
              <p:nvPr/>
            </p:nvSpPr>
            <p:spPr>
              <a:xfrm>
                <a:off x="131040" y="1406160"/>
                <a:ext cx="1078920" cy="504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3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121" name="Picture 18" descr=""/>
              <p:cNvPicPr/>
              <p:nvPr/>
            </p:nvPicPr>
            <p:blipFill>
              <a:blip r:embed="rId3"/>
              <a:stretch/>
            </p:blipFill>
            <p:spPr>
              <a:xfrm>
                <a:off x="369360" y="1917360"/>
                <a:ext cx="624600" cy="707400"/>
              </a:xfrm>
              <a:prstGeom prst="rect">
                <a:avLst/>
              </a:prstGeom>
              <a:ln w="0">
                <a:noFill/>
              </a:ln>
            </p:spPr>
          </p:pic>
        </p:grpSp>
        <p:pic>
          <p:nvPicPr>
            <p:cNvPr id="122" name="Picture 18" descr=""/>
            <p:cNvPicPr/>
            <p:nvPr/>
          </p:nvPicPr>
          <p:blipFill>
            <a:blip r:embed="rId4"/>
            <a:stretch/>
          </p:blipFill>
          <p:spPr>
            <a:xfrm>
              <a:off x="213840" y="1885680"/>
              <a:ext cx="996120" cy="1126440"/>
            </a:xfrm>
            <a:prstGeom prst="rect">
              <a:avLst/>
            </a:prstGeom>
            <a:ln w="0">
              <a:noFill/>
            </a:ln>
          </p:spPr>
        </p:pic>
      </p:grpSp>
      <p:pic>
        <p:nvPicPr>
          <p:cNvPr id="123" name="Picture 9" descr=""/>
          <p:cNvPicPr/>
          <p:nvPr/>
        </p:nvPicPr>
        <p:blipFill>
          <a:blip r:embed="rId5"/>
          <a:stretch/>
        </p:blipFill>
        <p:spPr>
          <a:xfrm>
            <a:off x="-21960" y="1440"/>
            <a:ext cx="907200" cy="855000"/>
          </a:xfrm>
          <a:prstGeom prst="rect">
            <a:avLst/>
          </a:prstGeom>
          <a:ln w="0">
            <a:noFill/>
          </a:ln>
        </p:spPr>
      </p:pic>
      <p:sp>
        <p:nvSpPr>
          <p:cNvPr id="124" name="CustomShape 14"/>
          <p:cNvSpPr/>
          <p:nvPr/>
        </p:nvSpPr>
        <p:spPr>
          <a:xfrm>
            <a:off x="930240" y="4824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1600" spc="-1" strike="noStrike">
                <a:solidFill>
                  <a:srgbClr val="c00000"/>
                </a:solidFill>
                <a:latin typeface="Arial"/>
                <a:ea typeface="Microsoft YaHei"/>
              </a:rPr>
              <a:t>ГОЛОВНЕ УПРАВЛІННЯ ДСНС УКРАЇНИ</a:t>
            </a:r>
            <a:endParaRPr b="0" lang="uk-UA" sz="1600" spc="-1" strike="noStrike">
              <a:latin typeface="Arial"/>
            </a:endParaRPr>
          </a:p>
          <a:p>
            <a:pPr>
              <a:lnSpc>
                <a:spcPct val="93000"/>
              </a:lnSpc>
            </a:pPr>
            <a:r>
              <a:rPr b="1" lang="uk-UA" sz="1600" spc="-1" strike="noStrike">
                <a:solidFill>
                  <a:srgbClr val="c00000"/>
                </a:solidFill>
                <a:latin typeface="Arial"/>
                <a:ea typeface="Microsoft YaHei"/>
              </a:rPr>
              <a:t>У ВОЛИНСЬКІЙ ОБЛАСТІ</a:t>
            </a:r>
            <a:endParaRPr b="0" lang="uk-UA" sz="1600" spc="-1" strike="noStrike">
              <a:latin typeface="Arial"/>
            </a:endParaRPr>
          </a:p>
          <a:p>
            <a:pPr algn="ctr">
              <a:lnSpc>
                <a:spcPct val="93000"/>
              </a:lnSpc>
            </a:pPr>
            <a:endParaRPr b="0" lang="uk-UA"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6003720" y="736200"/>
            <a:ext cx="183960" cy="368640"/>
          </a:xfrm>
          <a:prstGeom prst="rect">
            <a:avLst/>
          </a:prstGeom>
          <a:noFill/>
          <a:ln w="0">
            <a:noFill/>
          </a:ln>
        </p:spPr>
        <p:style>
          <a:lnRef idx="0"/>
          <a:fillRef idx="0"/>
          <a:effectRef idx="0"/>
          <a:fontRef idx="minor"/>
        </p:style>
      </p:sp>
      <p:grpSp>
        <p:nvGrpSpPr>
          <p:cNvPr id="126" name="Group 2"/>
          <p:cNvGrpSpPr/>
          <p:nvPr/>
        </p:nvGrpSpPr>
        <p:grpSpPr>
          <a:xfrm>
            <a:off x="1535760" y="995040"/>
            <a:ext cx="10004040" cy="5759640"/>
            <a:chOff x="1535760" y="995040"/>
            <a:chExt cx="10004040" cy="5759640"/>
          </a:xfrm>
        </p:grpSpPr>
        <p:sp>
          <p:nvSpPr>
            <p:cNvPr id="127" name="CustomShape 3"/>
            <p:cNvSpPr/>
            <p:nvPr/>
          </p:nvSpPr>
          <p:spPr>
            <a:xfrm>
              <a:off x="5966640" y="995040"/>
              <a:ext cx="253440" cy="368640"/>
            </a:xfrm>
            <a:prstGeom prst="rect">
              <a:avLst/>
            </a:prstGeom>
            <a:noFill/>
            <a:ln w="0">
              <a:noFill/>
            </a:ln>
          </p:spPr>
          <p:style>
            <a:lnRef idx="0"/>
            <a:fillRef idx="0"/>
            <a:effectRef idx="0"/>
            <a:fontRef idx="minor"/>
          </p:style>
        </p:sp>
        <p:sp>
          <p:nvSpPr>
            <p:cNvPr id="128" name="CustomShape 4"/>
            <p:cNvSpPr/>
            <p:nvPr/>
          </p:nvSpPr>
          <p:spPr>
            <a:xfrm>
              <a:off x="1535760" y="1151280"/>
              <a:ext cx="10004040" cy="1023120"/>
            </a:xfrm>
            <a:prstGeom prst="roundRect">
              <a:avLst>
                <a:gd name="adj" fmla="val 16667"/>
              </a:avLst>
            </a:prstGeom>
            <a:solidFill>
              <a:srgbClr val="ffff8f"/>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nSpc>
                  <a:spcPct val="100000"/>
                </a:lnSpc>
              </a:pPr>
              <a:r>
                <a:rPr b="1" lang="uk-UA" sz="2000" spc="-1" strike="noStrike">
                  <a:solidFill>
                    <a:srgbClr val="c00000"/>
                  </a:solidFill>
                  <a:latin typeface="Times New Roman"/>
                </a:rPr>
                <a:t>ПРИЙМАЄ РІШЕННЯ</a:t>
              </a:r>
              <a:r>
                <a:rPr b="1" lang="uk-UA" sz="2000" spc="-1" strike="noStrike">
                  <a:solidFill>
                    <a:srgbClr val="000000"/>
                  </a:solidFill>
                  <a:latin typeface="Times New Roman"/>
                </a:rPr>
                <a:t> на</a:t>
              </a:r>
              <a:endParaRPr b="0" lang="uk-UA" sz="2000" spc="-1" strike="noStrike">
                <a:latin typeface="Arial"/>
              </a:endParaRPr>
            </a:p>
            <a:p>
              <a:pPr>
                <a:lnSpc>
                  <a:spcPct val="100000"/>
                </a:lnSpc>
              </a:pPr>
              <a:r>
                <a:rPr b="1" lang="uk-UA" sz="2000" spc="-1" strike="noStrike">
                  <a:solidFill>
                    <a:srgbClr val="000000"/>
                  </a:solidFill>
                  <a:latin typeface="Times New Roman"/>
                </a:rPr>
                <a:t>* проведення загальної (часткової) </a:t>
              </a:r>
              <a:r>
                <a:rPr b="1" lang="uk-UA" sz="2000" spc="-1" strike="noStrike">
                  <a:solidFill>
                    <a:srgbClr val="c00000"/>
                  </a:solidFill>
                  <a:latin typeface="Times New Roman"/>
                </a:rPr>
                <a:t>евакуації</a:t>
              </a:r>
              <a:r>
                <a:rPr b="1" lang="uk-UA" sz="2000" spc="-1" strike="noStrike">
                  <a:solidFill>
                    <a:srgbClr val="000000"/>
                  </a:solidFill>
                  <a:latin typeface="Times New Roman"/>
                </a:rPr>
                <a:t> населення із зони НС, </a:t>
              </a:r>
              <a:endParaRPr b="0" lang="uk-UA" sz="2000" spc="-1" strike="noStrike">
                <a:latin typeface="Arial"/>
              </a:endParaRPr>
            </a:p>
            <a:p>
              <a:pPr>
                <a:lnSpc>
                  <a:spcPct val="100000"/>
                </a:lnSpc>
              </a:pPr>
              <a:r>
                <a:rPr b="1" lang="uk-UA" sz="2000" spc="-1" strike="noStrike">
                  <a:solidFill>
                    <a:srgbClr val="000000"/>
                  </a:solidFill>
                  <a:latin typeface="Times New Roman"/>
                </a:rPr>
                <a:t>* його розміщення і </a:t>
              </a:r>
              <a:r>
                <a:rPr b="1" lang="uk-UA" sz="2000" spc="-1" strike="noStrike">
                  <a:solidFill>
                    <a:srgbClr val="c00000"/>
                  </a:solidFill>
                  <a:latin typeface="Times New Roman"/>
                </a:rPr>
                <a:t>життєзабезпечення</a:t>
              </a:r>
              <a:r>
                <a:rPr b="1" lang="uk-UA" sz="2000" spc="-1" strike="noStrike">
                  <a:solidFill>
                    <a:srgbClr val="000000"/>
                  </a:solidFill>
                  <a:latin typeface="Times New Roman"/>
                </a:rPr>
                <a:t> </a:t>
              </a:r>
              <a:r>
                <a:rPr b="0" lang="uk-UA" sz="2000" spc="-1" strike="noStrike">
                  <a:solidFill>
                    <a:srgbClr val="000000"/>
                  </a:solidFill>
                  <a:latin typeface="Times New Roman"/>
                </a:rPr>
                <a:t>(у разі необхідності)</a:t>
              </a:r>
              <a:endParaRPr b="0" lang="uk-UA" sz="2000" spc="-1" strike="noStrike">
                <a:latin typeface="Arial"/>
              </a:endParaRPr>
            </a:p>
            <a:p>
              <a:pPr>
                <a:lnSpc>
                  <a:spcPct val="100000"/>
                </a:lnSpc>
              </a:pPr>
              <a:endParaRPr b="0" lang="uk-UA" sz="2000" spc="-1" strike="noStrike">
                <a:latin typeface="Arial"/>
              </a:endParaRPr>
            </a:p>
            <a:p>
              <a:pPr>
                <a:lnSpc>
                  <a:spcPct val="100000"/>
                </a:lnSpc>
              </a:pPr>
              <a:endParaRPr b="0" lang="uk-UA" sz="2000" spc="-1" strike="noStrike">
                <a:latin typeface="Arial"/>
              </a:endParaRPr>
            </a:p>
            <a:p>
              <a:pPr>
                <a:lnSpc>
                  <a:spcPct val="100000"/>
                </a:lnSpc>
              </a:pPr>
              <a:endParaRPr b="0" lang="uk-UA" sz="2000" spc="-1" strike="noStrike">
                <a:latin typeface="Arial"/>
              </a:endParaRPr>
            </a:p>
            <a:p>
              <a:pPr>
                <a:lnSpc>
                  <a:spcPct val="100000"/>
                </a:lnSpc>
              </a:pPr>
              <a:endParaRPr b="0" lang="uk-UA" sz="2000" spc="-1" strike="noStrike">
                <a:latin typeface="Arial"/>
              </a:endParaRPr>
            </a:p>
            <a:p>
              <a:pPr>
                <a:lnSpc>
                  <a:spcPct val="100000"/>
                </a:lnSpc>
              </a:pPr>
              <a:endParaRPr b="0" lang="uk-UA" sz="2000" spc="-1" strike="noStrike">
                <a:latin typeface="Arial"/>
              </a:endParaRPr>
            </a:p>
          </p:txBody>
        </p:sp>
        <p:sp>
          <p:nvSpPr>
            <p:cNvPr id="129" name="CustomShape 5"/>
            <p:cNvSpPr/>
            <p:nvPr/>
          </p:nvSpPr>
          <p:spPr>
            <a:xfrm rot="5400000">
              <a:off x="5654520" y="2108520"/>
              <a:ext cx="269280" cy="545400"/>
            </a:xfrm>
            <a:prstGeom prst="rightArrow">
              <a:avLst>
                <a:gd name="adj1" fmla="val 50000"/>
                <a:gd name="adj2" fmla="val 50000"/>
              </a:avLst>
            </a:prstGeom>
            <a:solidFill>
              <a:srgbClr val="ff0000"/>
            </a:solidFill>
            <a:ln>
              <a:solidFill>
                <a:srgbClr val="1e2e68"/>
              </a:solidFill>
              <a:round/>
            </a:ln>
          </p:spPr>
          <p:style>
            <a:lnRef idx="2">
              <a:schemeClr val="accent1">
                <a:shade val="50000"/>
              </a:schemeClr>
            </a:lnRef>
            <a:fillRef idx="1">
              <a:schemeClr val="accent1"/>
            </a:fillRef>
            <a:effectRef idx="0">
              <a:schemeClr val="accent1"/>
            </a:effectRef>
            <a:fontRef idx="minor"/>
          </p:style>
        </p:sp>
        <p:sp>
          <p:nvSpPr>
            <p:cNvPr id="130" name="CustomShape 6"/>
            <p:cNvSpPr/>
            <p:nvPr/>
          </p:nvSpPr>
          <p:spPr>
            <a:xfrm>
              <a:off x="4079160" y="3332520"/>
              <a:ext cx="7383240" cy="646920"/>
            </a:xfrm>
            <a:prstGeom prst="roundRect">
              <a:avLst>
                <a:gd name="adj" fmla="val 16667"/>
              </a:avLst>
            </a:prstGeom>
            <a:solidFill>
              <a:schemeClr val="accent5">
                <a:lumMod val="40000"/>
                <a:lumOff val="60000"/>
              </a:schemeClr>
            </a:solidFill>
            <a:ln w="12600">
              <a:solidFill>
                <a:schemeClr val="tx1">
                  <a:lumMod val="65000"/>
                  <a:lumOff val="35000"/>
                </a:schemeClr>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1800" spc="-1" strike="noStrike">
                  <a:solidFill>
                    <a:srgbClr val="c00000"/>
                  </a:solidFill>
                  <a:latin typeface="Times New Roman"/>
                </a:rPr>
                <a:t>Розгортаються</a:t>
              </a:r>
              <a:r>
                <a:rPr b="1" lang="uk-UA" sz="1800" spc="-1" strike="noStrike">
                  <a:solidFill>
                    <a:srgbClr val="000000"/>
                  </a:solidFill>
                  <a:latin typeface="Times New Roman"/>
                </a:rPr>
                <a:t> збірні, проміжні та приймальні </a:t>
              </a:r>
              <a:r>
                <a:rPr b="1" lang="uk-UA" sz="1800" spc="-1" strike="noStrike">
                  <a:solidFill>
                    <a:srgbClr val="c00000"/>
                  </a:solidFill>
                  <a:latin typeface="Times New Roman"/>
                </a:rPr>
                <a:t>пункти  евакуації</a:t>
              </a:r>
              <a:endParaRPr b="0" lang="uk-UA" sz="1800" spc="-1" strike="noStrike">
                <a:latin typeface="Arial"/>
              </a:endParaRPr>
            </a:p>
          </p:txBody>
        </p:sp>
        <p:sp>
          <p:nvSpPr>
            <p:cNvPr id="131" name="CustomShape 7"/>
            <p:cNvSpPr/>
            <p:nvPr/>
          </p:nvSpPr>
          <p:spPr>
            <a:xfrm>
              <a:off x="4103280" y="4164480"/>
              <a:ext cx="7359120" cy="739080"/>
            </a:xfrm>
            <a:prstGeom prst="roundRect">
              <a:avLst>
                <a:gd name="adj" fmla="val 16667"/>
              </a:avLst>
            </a:prstGeom>
            <a:solidFill>
              <a:schemeClr val="bg1">
                <a:lumMod val="95000"/>
              </a:schemeClr>
            </a:solidFill>
            <a:ln w="12600">
              <a:solidFill>
                <a:schemeClr val="tx1">
                  <a:lumMod val="65000"/>
                  <a:lumOff val="35000"/>
                </a:schemeClr>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1800" spc="-1" strike="noStrike">
                  <a:solidFill>
                    <a:srgbClr val="000000"/>
                  </a:solidFill>
                  <a:latin typeface="Times New Roman"/>
                </a:rPr>
                <a:t>Організовується </a:t>
              </a:r>
              <a:r>
                <a:rPr b="1" lang="uk-UA" sz="1800" spc="-1" strike="noStrike">
                  <a:solidFill>
                    <a:srgbClr val="c00000"/>
                  </a:solidFill>
                  <a:latin typeface="Times New Roman"/>
                </a:rPr>
                <a:t>транспортне забезпечення</a:t>
              </a:r>
              <a:r>
                <a:rPr b="1" lang="uk-UA" sz="1800" spc="-1" strike="noStrike">
                  <a:solidFill>
                    <a:srgbClr val="000000"/>
                  </a:solidFill>
                  <a:latin typeface="Times New Roman"/>
                </a:rPr>
                <a:t> евакуаційних заходів</a:t>
              </a:r>
              <a:endParaRPr b="0" lang="uk-UA" sz="1800" spc="-1" strike="noStrike">
                <a:latin typeface="Arial"/>
              </a:endParaRPr>
            </a:p>
          </p:txBody>
        </p:sp>
        <p:sp>
          <p:nvSpPr>
            <p:cNvPr id="132" name="CustomShape 8"/>
            <p:cNvSpPr/>
            <p:nvPr/>
          </p:nvSpPr>
          <p:spPr>
            <a:xfrm>
              <a:off x="4103280" y="5088240"/>
              <a:ext cx="7359120" cy="980280"/>
            </a:xfrm>
            <a:prstGeom prst="roundRect">
              <a:avLst>
                <a:gd name="adj" fmla="val 16667"/>
              </a:avLst>
            </a:prstGeom>
            <a:solidFill>
              <a:schemeClr val="accent3">
                <a:lumMod val="20000"/>
                <a:lumOff val="80000"/>
              </a:schemeClr>
            </a:solidFill>
            <a:ln w="12600">
              <a:solidFill>
                <a:schemeClr val="tx1">
                  <a:lumMod val="65000"/>
                  <a:lumOff val="35000"/>
                </a:schemeClr>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1800" spc="-1" strike="noStrike">
                  <a:solidFill>
                    <a:srgbClr val="000000"/>
                  </a:solidFill>
                  <a:latin typeface="Times New Roman"/>
                </a:rPr>
                <a:t>Організовується </a:t>
              </a:r>
              <a:r>
                <a:rPr b="1" lang="uk-UA" sz="1800" spc="-1" strike="noStrike">
                  <a:solidFill>
                    <a:srgbClr val="c00000"/>
                  </a:solidFill>
                  <a:latin typeface="Times New Roman"/>
                </a:rPr>
                <a:t>життєзабезпечення</a:t>
              </a:r>
              <a:r>
                <a:rPr b="1" lang="uk-UA" sz="1800" spc="-1" strike="noStrike">
                  <a:solidFill>
                    <a:srgbClr val="000000"/>
                  </a:solidFill>
                  <a:latin typeface="Times New Roman"/>
                </a:rPr>
                <a:t> евакуйованого населення в місцях його безпечного розміщення  та на шляхах евакуації</a:t>
              </a:r>
              <a:endParaRPr b="0" lang="uk-UA" sz="1800" spc="-1" strike="noStrike">
                <a:latin typeface="Arial"/>
              </a:endParaRPr>
            </a:p>
          </p:txBody>
        </p:sp>
        <p:sp>
          <p:nvSpPr>
            <p:cNvPr id="133" name="CustomShape 9"/>
            <p:cNvSpPr/>
            <p:nvPr/>
          </p:nvSpPr>
          <p:spPr>
            <a:xfrm>
              <a:off x="4103280" y="6252120"/>
              <a:ext cx="7359120" cy="502560"/>
            </a:xfrm>
            <a:prstGeom prst="roundRect">
              <a:avLst>
                <a:gd name="adj" fmla="val 16667"/>
              </a:avLst>
            </a:prstGeom>
            <a:solidFill>
              <a:schemeClr val="accent1">
                <a:lumMod val="20000"/>
                <a:lumOff val="80000"/>
              </a:schemeClr>
            </a:solidFill>
            <a:ln w="12600">
              <a:solidFill>
                <a:schemeClr val="tx1">
                  <a:lumMod val="65000"/>
                  <a:lumOff val="35000"/>
                </a:schemeClr>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chor="ctr">
              <a:noAutofit/>
            </a:bodyPr>
            <a:p>
              <a:pPr algn="ctr">
                <a:lnSpc>
                  <a:spcPct val="100000"/>
                </a:lnSpc>
              </a:pPr>
              <a:r>
                <a:rPr b="1" lang="uk-UA" sz="1800" spc="-1" strike="noStrike">
                  <a:solidFill>
                    <a:srgbClr val="000000"/>
                  </a:solidFill>
                  <a:latin typeface="Times New Roman"/>
                </a:rPr>
                <a:t>Здійснюється </a:t>
              </a:r>
              <a:r>
                <a:rPr b="1" lang="uk-UA" sz="1800" spc="-1" strike="noStrike">
                  <a:solidFill>
                    <a:srgbClr val="c00000"/>
                  </a:solidFill>
                  <a:latin typeface="Times New Roman"/>
                </a:rPr>
                <a:t>облік</a:t>
              </a:r>
              <a:r>
                <a:rPr b="1" lang="uk-UA" sz="1800" spc="-1" strike="noStrike">
                  <a:solidFill>
                    <a:srgbClr val="000000"/>
                  </a:solidFill>
                  <a:latin typeface="Times New Roman"/>
                </a:rPr>
                <a:t> евакуйованого </a:t>
              </a:r>
              <a:r>
                <a:rPr b="1" lang="uk-UA" sz="1800" spc="-1" strike="noStrike">
                  <a:solidFill>
                    <a:srgbClr val="c00000"/>
                  </a:solidFill>
                  <a:latin typeface="Times New Roman"/>
                </a:rPr>
                <a:t>населення</a:t>
              </a:r>
              <a:endParaRPr b="0" lang="uk-UA" sz="1800" spc="-1" strike="noStrike">
                <a:latin typeface="Arial"/>
              </a:endParaRPr>
            </a:p>
          </p:txBody>
        </p:sp>
        <p:grpSp>
          <p:nvGrpSpPr>
            <p:cNvPr id="134" name="Group 10"/>
            <p:cNvGrpSpPr/>
            <p:nvPr/>
          </p:nvGrpSpPr>
          <p:grpSpPr>
            <a:xfrm>
              <a:off x="2720880" y="3729960"/>
              <a:ext cx="1257480" cy="2635920"/>
              <a:chOff x="2720880" y="3729960"/>
              <a:chExt cx="1257480" cy="2635920"/>
            </a:xfrm>
          </p:grpSpPr>
          <p:sp>
            <p:nvSpPr>
              <p:cNvPr id="135" name="CustomShape 11"/>
              <p:cNvSpPr/>
              <p:nvPr/>
            </p:nvSpPr>
            <p:spPr>
              <a:xfrm flipH="1" rot="10800000">
                <a:off x="2720520" y="3729960"/>
                <a:ext cx="1233720" cy="726840"/>
              </a:xfrm>
              <a:prstGeom prst="bentArrow">
                <a:avLst>
                  <a:gd name="adj1" fmla="val 11032"/>
                  <a:gd name="adj2" fmla="val 25000"/>
                  <a:gd name="adj3" fmla="val 25000"/>
                  <a:gd name="adj4" fmla="val 43750"/>
                </a:avLst>
              </a:prstGeom>
              <a:solidFill>
                <a:schemeClr val="accent4">
                  <a:lumMod val="60000"/>
                  <a:lumOff val="40000"/>
                </a:schemeClr>
              </a:solidFill>
              <a:ln>
                <a:solidFill>
                  <a:srgbClr val="1e2e68"/>
                </a:solidFill>
                <a:prstDash val="sysDot"/>
                <a:round/>
              </a:ln>
            </p:spPr>
            <p:style>
              <a:lnRef idx="2">
                <a:schemeClr val="accent1">
                  <a:shade val="50000"/>
                </a:schemeClr>
              </a:lnRef>
              <a:fillRef idx="1">
                <a:schemeClr val="accent1"/>
              </a:fillRef>
              <a:effectRef idx="0">
                <a:schemeClr val="accent1"/>
              </a:effectRef>
              <a:fontRef idx="minor"/>
            </p:style>
          </p:sp>
          <p:sp>
            <p:nvSpPr>
              <p:cNvPr id="136" name="CustomShape 12"/>
              <p:cNvSpPr/>
              <p:nvPr/>
            </p:nvSpPr>
            <p:spPr>
              <a:xfrm flipH="1" rot="10800000">
                <a:off x="2720520" y="4561560"/>
                <a:ext cx="1233720" cy="726840"/>
              </a:xfrm>
              <a:prstGeom prst="bentArrow">
                <a:avLst>
                  <a:gd name="adj1" fmla="val 11032"/>
                  <a:gd name="adj2" fmla="val 25000"/>
                  <a:gd name="adj3" fmla="val 25000"/>
                  <a:gd name="adj4" fmla="val 43750"/>
                </a:avLst>
              </a:prstGeom>
              <a:solidFill>
                <a:schemeClr val="accent4">
                  <a:lumMod val="60000"/>
                  <a:lumOff val="40000"/>
                </a:schemeClr>
              </a:solidFill>
              <a:ln>
                <a:solidFill>
                  <a:srgbClr val="1e2e68"/>
                </a:solidFill>
                <a:prstDash val="sysDot"/>
                <a:round/>
              </a:ln>
            </p:spPr>
            <p:style>
              <a:lnRef idx="2">
                <a:schemeClr val="accent1">
                  <a:shade val="50000"/>
                </a:schemeClr>
              </a:lnRef>
              <a:fillRef idx="1">
                <a:schemeClr val="accent1"/>
              </a:fillRef>
              <a:effectRef idx="0">
                <a:schemeClr val="accent1"/>
              </a:effectRef>
              <a:fontRef idx="minor"/>
            </p:style>
          </p:sp>
          <p:sp>
            <p:nvSpPr>
              <p:cNvPr id="137" name="CustomShape 13"/>
              <p:cNvSpPr/>
              <p:nvPr/>
            </p:nvSpPr>
            <p:spPr>
              <a:xfrm flipH="1" rot="10800000">
                <a:off x="2744280" y="5639040"/>
                <a:ext cx="1233720" cy="726840"/>
              </a:xfrm>
              <a:prstGeom prst="bentArrow">
                <a:avLst>
                  <a:gd name="adj1" fmla="val 11032"/>
                  <a:gd name="adj2" fmla="val 25000"/>
                  <a:gd name="adj3" fmla="val 25000"/>
                  <a:gd name="adj4" fmla="val 43750"/>
                </a:avLst>
              </a:prstGeom>
              <a:solidFill>
                <a:schemeClr val="accent4">
                  <a:lumMod val="60000"/>
                  <a:lumOff val="40000"/>
                </a:schemeClr>
              </a:solidFill>
              <a:ln>
                <a:solidFill>
                  <a:srgbClr val="1e2e68"/>
                </a:solidFill>
                <a:prstDash val="sysDot"/>
                <a:round/>
              </a:ln>
            </p:spPr>
            <p:style>
              <a:lnRef idx="2">
                <a:schemeClr val="accent1">
                  <a:shade val="50000"/>
                </a:schemeClr>
              </a:lnRef>
              <a:fillRef idx="1">
                <a:schemeClr val="accent1"/>
              </a:fillRef>
              <a:effectRef idx="0">
                <a:schemeClr val="accent1"/>
              </a:effectRef>
              <a:fontRef idx="minor"/>
            </p:style>
          </p:sp>
        </p:grpSp>
        <p:sp>
          <p:nvSpPr>
            <p:cNvPr id="138" name="CustomShape 14"/>
            <p:cNvSpPr/>
            <p:nvPr/>
          </p:nvSpPr>
          <p:spPr>
            <a:xfrm>
              <a:off x="2092680" y="2516400"/>
              <a:ext cx="7824240" cy="529560"/>
            </a:xfrm>
            <a:prstGeom prst="roundRect">
              <a:avLst>
                <a:gd name="adj" fmla="val 16667"/>
              </a:avLst>
            </a:prstGeom>
            <a:solidFill>
              <a:schemeClr val="accent2">
                <a:lumMod val="40000"/>
                <a:lumOff val="60000"/>
              </a:schemeClr>
            </a:solidFill>
            <a:ln w="12600">
              <a:solidFill>
                <a:schemeClr val="bg2">
                  <a:lumMod val="25000"/>
                </a:schemeClr>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ctr">
                <a:lnSpc>
                  <a:spcPct val="100000"/>
                </a:lnSpc>
              </a:pPr>
              <a:r>
                <a:rPr b="1" lang="uk-UA" sz="2200" spc="-1" strike="noStrike">
                  <a:solidFill>
                    <a:srgbClr val="000000"/>
                  </a:solidFill>
                  <a:latin typeface="Times New Roman"/>
                </a:rPr>
                <a:t>Організовується </a:t>
              </a:r>
              <a:r>
                <a:rPr b="1" lang="uk-UA" sz="2200" spc="-1" strike="noStrike">
                  <a:solidFill>
                    <a:srgbClr val="c00000"/>
                  </a:solidFill>
                  <a:latin typeface="Times New Roman"/>
                </a:rPr>
                <a:t>робота комісії з питань евакуації </a:t>
              </a:r>
              <a:endParaRPr b="0" lang="uk-UA" sz="2200" spc="-1" strike="noStrike">
                <a:latin typeface="Arial"/>
              </a:endParaRPr>
            </a:p>
          </p:txBody>
        </p:sp>
      </p:grpSp>
      <p:grpSp>
        <p:nvGrpSpPr>
          <p:cNvPr id="139" name="Group 15"/>
          <p:cNvGrpSpPr/>
          <p:nvPr/>
        </p:nvGrpSpPr>
        <p:grpSpPr>
          <a:xfrm>
            <a:off x="241560" y="2226960"/>
            <a:ext cx="1078920" cy="1647720"/>
            <a:chOff x="241560" y="2226960"/>
            <a:chExt cx="1078920" cy="1647720"/>
          </a:xfrm>
        </p:grpSpPr>
        <p:sp>
          <p:nvSpPr>
            <p:cNvPr id="140" name="CustomShape 16"/>
            <p:cNvSpPr/>
            <p:nvPr/>
          </p:nvSpPr>
          <p:spPr>
            <a:xfrm>
              <a:off x="241560" y="2226960"/>
              <a:ext cx="1078920" cy="504000"/>
            </a:xfrm>
            <a:prstGeom prst="roundRect">
              <a:avLst>
                <a:gd name="adj" fmla="val 16667"/>
              </a:avLst>
            </a:prstGeom>
            <a:solidFill>
              <a:schemeClr val="tx2">
                <a:lumMod val="40000"/>
                <a:lumOff val="60000"/>
              </a:schemeClr>
            </a:solidFill>
            <a:ln w="12600">
              <a:solidFill>
                <a:srgbClr val="9cc2e5"/>
              </a:solidFill>
              <a:round/>
            </a:ln>
            <a:effectLst>
              <a:outerShdw algn="ctr" dir="3806096" dist="28174" rotWithShape="0">
                <a:srgbClr val="1f4d78">
                  <a:alpha val="50000"/>
                </a:srgbClr>
              </a:outerShdw>
            </a:effectLst>
          </p:spPr>
          <p:style>
            <a:lnRef idx="0"/>
            <a:fillRef idx="0"/>
            <a:effectRef idx="0"/>
            <a:fontRef idx="minor"/>
          </p:style>
          <p:txBody>
            <a:bodyPr lIns="90000" rIns="90000" tIns="45000" bIns="45000">
              <a:noAutofit/>
            </a:bodyPr>
            <a:p>
              <a:pPr algn="just">
                <a:lnSpc>
                  <a:spcPct val="100000"/>
                </a:lnSpc>
              </a:pPr>
              <a:r>
                <a:rPr b="1" lang="uk-UA" sz="1800" spc="-1" strike="noStrike">
                  <a:solidFill>
                    <a:srgbClr val="000000"/>
                  </a:solidFill>
                  <a:latin typeface="Times New Roman"/>
                </a:rPr>
                <a:t>Крок 5* </a:t>
              </a: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just">
                <a:lnSpc>
                  <a:spcPct val="100000"/>
                </a:lnSpc>
              </a:pPr>
              <a:endParaRPr b="0" lang="uk-UA" sz="1800" spc="-1" strike="noStrike">
                <a:latin typeface="Arial"/>
              </a:endParaRPr>
            </a:p>
          </p:txBody>
        </p:sp>
        <p:pic>
          <p:nvPicPr>
            <p:cNvPr id="141" name="Picture 18" descr=""/>
            <p:cNvPicPr/>
            <p:nvPr/>
          </p:nvPicPr>
          <p:blipFill>
            <a:blip r:embed="rId1"/>
            <a:stretch/>
          </p:blipFill>
          <p:spPr>
            <a:xfrm>
              <a:off x="324360" y="2748240"/>
              <a:ext cx="996120" cy="1126440"/>
            </a:xfrm>
            <a:prstGeom prst="rect">
              <a:avLst/>
            </a:prstGeom>
            <a:ln w="0">
              <a:noFill/>
            </a:ln>
          </p:spPr>
        </p:pic>
      </p:grpSp>
      <p:sp>
        <p:nvSpPr>
          <p:cNvPr id="142" name="CustomShape 17"/>
          <p:cNvSpPr/>
          <p:nvPr/>
        </p:nvSpPr>
        <p:spPr>
          <a:xfrm>
            <a:off x="5392080" y="476280"/>
            <a:ext cx="3537000" cy="582480"/>
          </a:xfrm>
          <a:prstGeom prst="roundRect">
            <a:avLst>
              <a:gd name="adj" fmla="val 16667"/>
            </a:avLst>
          </a:prstGeom>
          <a:gradFill rotWithShape="0">
            <a:gsLst>
              <a:gs pos="0">
                <a:srgbClr val="62a39f"/>
              </a:gs>
              <a:gs pos="100000">
                <a:srgbClr val="5fa49f"/>
              </a:gs>
            </a:gsLst>
            <a:lin ang="5400000"/>
          </a:gradFill>
          <a:ln>
            <a:solidFill>
              <a:srgbClr val="62a39f"/>
            </a:solidFill>
            <a:round/>
          </a:ln>
          <a:effectLst>
            <a:outerShdw blurRad="40005" dir="5400000" dist="23040" rotWithShape="0">
              <a:srgbClr val="000000">
                <a:alpha val="45000"/>
              </a:srgbClr>
            </a:outerShdw>
          </a:effectLst>
        </p:spPr>
        <p:style>
          <a:lnRef idx="1">
            <a:schemeClr val="accent6"/>
          </a:lnRef>
          <a:fillRef idx="3">
            <a:schemeClr val="accent6"/>
          </a:fillRef>
          <a:effectRef idx="2">
            <a:schemeClr val="accent6"/>
          </a:effectRef>
          <a:fontRef idx="minor"/>
        </p:style>
        <p:txBody>
          <a:bodyPr lIns="90000" rIns="90000" tIns="45000" bIns="45000">
            <a:noAutofit/>
          </a:bodyPr>
          <a:p>
            <a:pPr>
              <a:lnSpc>
                <a:spcPct val="100000"/>
              </a:lnSpc>
            </a:pPr>
            <a:r>
              <a:rPr b="1" lang="uk-UA" sz="2400" spc="-1" strike="noStrike">
                <a:solidFill>
                  <a:srgbClr val="ffffff"/>
                </a:solidFill>
                <a:latin typeface="Times New Roman"/>
              </a:rPr>
              <a:t>Голова ОДА (РДА, ТГ) : </a:t>
            </a:r>
            <a:endParaRPr b="0" lang="uk-UA" sz="2400" spc="-1" strike="noStrike">
              <a:latin typeface="Arial"/>
            </a:endParaRPr>
          </a:p>
          <a:p>
            <a:pPr algn="ctr">
              <a:lnSpc>
                <a:spcPct val="100000"/>
              </a:lnSpc>
            </a:pPr>
            <a:endParaRPr b="0" lang="uk-UA" sz="2400" spc="-1" strike="noStrike">
              <a:latin typeface="Arial"/>
            </a:endParaRPr>
          </a:p>
        </p:txBody>
      </p:sp>
      <p:pic>
        <p:nvPicPr>
          <p:cNvPr id="143" name="Picture 9" descr=""/>
          <p:cNvPicPr/>
          <p:nvPr/>
        </p:nvPicPr>
        <p:blipFill>
          <a:blip r:embed="rId2"/>
          <a:stretch/>
        </p:blipFill>
        <p:spPr>
          <a:xfrm>
            <a:off x="-21960" y="1440"/>
            <a:ext cx="907200" cy="855000"/>
          </a:xfrm>
          <a:prstGeom prst="rect">
            <a:avLst/>
          </a:prstGeom>
          <a:ln w="0">
            <a:noFill/>
          </a:ln>
        </p:spPr>
      </p:pic>
      <p:sp>
        <p:nvSpPr>
          <p:cNvPr id="144" name="CustomShape 18"/>
          <p:cNvSpPr/>
          <p:nvPr/>
        </p:nvSpPr>
        <p:spPr>
          <a:xfrm>
            <a:off x="930240" y="48240"/>
            <a:ext cx="10515600" cy="511920"/>
          </a:xfrm>
          <a:custGeom>
            <a:avLst/>
            <a:gdLst/>
            <a:ahLst/>
            <a:rect l="l" t="t" r="r" b="b"/>
            <a:pathLst>
              <a:path w="6486525" h="512763">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5000" bIns="45000">
            <a:noAutofit/>
          </a:bodyPr>
          <a:p>
            <a:pPr>
              <a:lnSpc>
                <a:spcPct val="93000"/>
              </a:lnSpc>
            </a:pPr>
            <a:r>
              <a:rPr b="1" lang="uk-UA" sz="1600" spc="-1" strike="noStrike">
                <a:solidFill>
                  <a:srgbClr val="c00000"/>
                </a:solidFill>
                <a:latin typeface="Arial"/>
                <a:ea typeface="Microsoft YaHei"/>
              </a:rPr>
              <a:t>ГОЛОВНЕ УПРАВЛІННЯ ДСНС УКРАЇНИ</a:t>
            </a:r>
            <a:endParaRPr b="0" lang="uk-UA" sz="1600" spc="-1" strike="noStrike">
              <a:latin typeface="Arial"/>
            </a:endParaRPr>
          </a:p>
          <a:p>
            <a:pPr>
              <a:lnSpc>
                <a:spcPct val="93000"/>
              </a:lnSpc>
            </a:pPr>
            <a:r>
              <a:rPr b="1" lang="uk-UA" sz="1600" spc="-1" strike="noStrike">
                <a:solidFill>
                  <a:srgbClr val="c00000"/>
                </a:solidFill>
                <a:latin typeface="Arial"/>
                <a:ea typeface="Microsoft YaHei"/>
              </a:rPr>
              <a:t>У ВОЛИНСЬКІЙ ОБЛАСТІ</a:t>
            </a:r>
            <a:endParaRPr b="0" lang="uk-UA" sz="1600" spc="-1" strike="noStrike">
              <a:latin typeface="Arial"/>
            </a:endParaRPr>
          </a:p>
          <a:p>
            <a:pPr algn="ctr">
              <a:lnSpc>
                <a:spcPct val="93000"/>
              </a:lnSpc>
            </a:pPr>
            <a:endParaRPr b="0" lang="uk-UA" sz="1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Slipstream</Template>
  <TotalTime>9998</TotalTime>
  <Application>LibreOffice/7.0.3.1$Linux_X86_64 LibreOffice_project/00$Build-1</Application>
  <Words>1776</Words>
  <Paragraphs>281</Paragraphs>
  <Company>Home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2010-10-01T07:49:28Z</dcterms:created>
  <dc:creator>Admin</dc:creator>
  <dc:description/>
  <dc:language>uk-UA</dc:language>
  <cp:lastModifiedBy/>
  <cp:lastPrinted>2021-06-30T15:52:26Z</cp:lastPrinted>
  <dcterms:modified xsi:type="dcterms:W3CDTF">2021-11-15T09:03:48Z</dcterms:modified>
  <cp:revision>630</cp:revision>
  <dc:subject/>
  <dc:title>Лекція: ЦЗ, як система заходів, які реалізуються органами влади, установами та організаціями з метою запобігання і ліквідації НС</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Home</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3</vt:i4>
  </property>
  <property fmtid="{D5CDD505-2E9C-101B-9397-08002B2CF9AE}" pid="9" name="PresentationFormat">
    <vt:lpwstr>Широкоэкранный</vt:lpwstr>
  </property>
  <property fmtid="{D5CDD505-2E9C-101B-9397-08002B2CF9AE}" pid="10" name="ScaleCrop">
    <vt:bool>0</vt:bool>
  </property>
  <property fmtid="{D5CDD505-2E9C-101B-9397-08002B2CF9AE}" pid="11" name="ShareDoc">
    <vt:bool>0</vt:bool>
  </property>
  <property fmtid="{D5CDD505-2E9C-101B-9397-08002B2CF9AE}" pid="12" name="Slides">
    <vt:i4>17</vt:i4>
  </property>
</Properties>
</file>